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1" r:id="rId2"/>
    <p:sldMasterId id="2147483673" r:id="rId3"/>
  </p:sldMasterIdLst>
  <p:notesMasterIdLst>
    <p:notesMasterId r:id="rId288"/>
  </p:notesMasterIdLst>
  <p:handoutMasterIdLst>
    <p:handoutMasterId r:id="rId289"/>
  </p:handoutMasterIdLst>
  <p:sldIdLst>
    <p:sldId id="3045" r:id="rId4"/>
    <p:sldId id="942" r:id="rId5"/>
    <p:sldId id="2156" r:id="rId6"/>
    <p:sldId id="2145" r:id="rId7"/>
    <p:sldId id="2122" r:id="rId8"/>
    <p:sldId id="2120" r:id="rId9"/>
    <p:sldId id="2224" r:id="rId10"/>
    <p:sldId id="2119" r:id="rId11"/>
    <p:sldId id="2154" r:id="rId12"/>
    <p:sldId id="2146" r:id="rId13"/>
    <p:sldId id="2159" r:id="rId14"/>
    <p:sldId id="2160" r:id="rId15"/>
    <p:sldId id="2162" r:id="rId16"/>
    <p:sldId id="2147" r:id="rId17"/>
    <p:sldId id="2149" r:id="rId18"/>
    <p:sldId id="2148" r:id="rId19"/>
    <p:sldId id="2123" r:id="rId20"/>
    <p:sldId id="2150" r:id="rId21"/>
    <p:sldId id="2152" r:id="rId22"/>
    <p:sldId id="2151" r:id="rId23"/>
    <p:sldId id="2158" r:id="rId24"/>
    <p:sldId id="2125" r:id="rId25"/>
    <p:sldId id="2163" r:id="rId26"/>
    <p:sldId id="2155" r:id="rId27"/>
    <p:sldId id="2157" r:id="rId28"/>
    <p:sldId id="2126" r:id="rId29"/>
    <p:sldId id="2127" r:id="rId30"/>
    <p:sldId id="2128" r:id="rId31"/>
    <p:sldId id="2164" r:id="rId32"/>
    <p:sldId id="2165" r:id="rId33"/>
    <p:sldId id="2130" r:id="rId34"/>
    <p:sldId id="2131" r:id="rId35"/>
    <p:sldId id="2132" r:id="rId36"/>
    <p:sldId id="2133" r:id="rId37"/>
    <p:sldId id="2134" r:id="rId38"/>
    <p:sldId id="2136" r:id="rId39"/>
    <p:sldId id="2202" r:id="rId40"/>
    <p:sldId id="2137" r:id="rId41"/>
    <p:sldId id="2138" r:id="rId42"/>
    <p:sldId id="2223" r:id="rId43"/>
    <p:sldId id="2139" r:id="rId44"/>
    <p:sldId id="2227" r:id="rId45"/>
    <p:sldId id="2226" r:id="rId46"/>
    <p:sldId id="2228" r:id="rId47"/>
    <p:sldId id="2142" r:id="rId48"/>
    <p:sldId id="2231" r:id="rId49"/>
    <p:sldId id="2230" r:id="rId50"/>
    <p:sldId id="2232" r:id="rId51"/>
    <p:sldId id="2144" r:id="rId52"/>
    <p:sldId id="2188" r:id="rId53"/>
    <p:sldId id="2189" r:id="rId54"/>
    <p:sldId id="2229" r:id="rId55"/>
    <p:sldId id="2190" r:id="rId56"/>
    <p:sldId id="2268" r:id="rId57"/>
    <p:sldId id="2236" r:id="rId58"/>
    <p:sldId id="2833" r:id="rId59"/>
    <p:sldId id="2834" r:id="rId60"/>
    <p:sldId id="2835" r:id="rId61"/>
    <p:sldId id="2836" r:id="rId62"/>
    <p:sldId id="2837" r:id="rId63"/>
    <p:sldId id="2838" r:id="rId64"/>
    <p:sldId id="2839" r:id="rId65"/>
    <p:sldId id="2840" r:id="rId66"/>
    <p:sldId id="2841" r:id="rId67"/>
    <p:sldId id="2842" r:id="rId68"/>
    <p:sldId id="2843" r:id="rId69"/>
    <p:sldId id="2844" r:id="rId70"/>
    <p:sldId id="2845" r:id="rId71"/>
    <p:sldId id="2269" r:id="rId72"/>
    <p:sldId id="2192" r:id="rId73"/>
    <p:sldId id="2274" r:id="rId74"/>
    <p:sldId id="2275" r:id="rId75"/>
    <p:sldId id="2276" r:id="rId76"/>
    <p:sldId id="2277" r:id="rId77"/>
    <p:sldId id="2278" r:id="rId78"/>
    <p:sldId id="2279" r:id="rId79"/>
    <p:sldId id="2280" r:id="rId80"/>
    <p:sldId id="2281" r:id="rId81"/>
    <p:sldId id="2246" r:id="rId82"/>
    <p:sldId id="2282" r:id="rId83"/>
    <p:sldId id="2286" r:id="rId84"/>
    <p:sldId id="2283" r:id="rId85"/>
    <p:sldId id="2285" r:id="rId86"/>
    <p:sldId id="2284" r:id="rId87"/>
    <p:sldId id="2289" r:id="rId88"/>
    <p:sldId id="2288" r:id="rId89"/>
    <p:sldId id="2261" r:id="rId90"/>
    <p:sldId id="2263" r:id="rId91"/>
    <p:sldId id="2264" r:id="rId92"/>
    <p:sldId id="2290" r:id="rId93"/>
    <p:sldId id="2266" r:id="rId94"/>
    <p:sldId id="2267" r:id="rId95"/>
    <p:sldId id="2262" r:id="rId96"/>
    <p:sldId id="2270" r:id="rId97"/>
    <p:sldId id="2271" r:id="rId98"/>
    <p:sldId id="2272" r:id="rId99"/>
    <p:sldId id="2273" r:id="rId100"/>
    <p:sldId id="2291" r:id="rId101"/>
    <p:sldId id="2300" r:id="rId102"/>
    <p:sldId id="2301" r:id="rId103"/>
    <p:sldId id="2302" r:id="rId104"/>
    <p:sldId id="2292" r:id="rId105"/>
    <p:sldId id="2304" r:id="rId106"/>
    <p:sldId id="2316" r:id="rId107"/>
    <p:sldId id="2309" r:id="rId108"/>
    <p:sldId id="2311" r:id="rId109"/>
    <p:sldId id="2312" r:id="rId110"/>
    <p:sldId id="2313" r:id="rId111"/>
    <p:sldId id="2317" r:id="rId112"/>
    <p:sldId id="2318" r:id="rId113"/>
    <p:sldId id="2315" r:id="rId114"/>
    <p:sldId id="2257" r:id="rId115"/>
    <p:sldId id="2259" r:id="rId116"/>
    <p:sldId id="2258" r:id="rId117"/>
    <p:sldId id="2319" r:id="rId118"/>
    <p:sldId id="2323" r:id="rId119"/>
    <p:sldId id="2335" r:id="rId120"/>
    <p:sldId id="2345" r:id="rId121"/>
    <p:sldId id="2344" r:id="rId122"/>
    <p:sldId id="2321" r:id="rId123"/>
    <p:sldId id="2327" r:id="rId124"/>
    <p:sldId id="2328" r:id="rId125"/>
    <p:sldId id="2332" r:id="rId126"/>
    <p:sldId id="2331" r:id="rId127"/>
    <p:sldId id="2334" r:id="rId128"/>
    <p:sldId id="2366" r:id="rId129"/>
    <p:sldId id="2367" r:id="rId130"/>
    <p:sldId id="2337" r:id="rId131"/>
    <p:sldId id="2343" r:id="rId132"/>
    <p:sldId id="2181" r:id="rId133"/>
    <p:sldId id="2368" r:id="rId134"/>
    <p:sldId id="2346" r:id="rId135"/>
    <p:sldId id="2353" r:id="rId136"/>
    <p:sldId id="2354" r:id="rId137"/>
    <p:sldId id="2351" r:id="rId138"/>
    <p:sldId id="2355" r:id="rId139"/>
    <p:sldId id="2365" r:id="rId140"/>
    <p:sldId id="2352" r:id="rId141"/>
    <p:sldId id="2356" r:id="rId142"/>
    <p:sldId id="2364" r:id="rId143"/>
    <p:sldId id="2357" r:id="rId144"/>
    <p:sldId id="2358" r:id="rId145"/>
    <p:sldId id="2360" r:id="rId146"/>
    <p:sldId id="2371" r:id="rId147"/>
    <p:sldId id="2359" r:id="rId148"/>
    <p:sldId id="2338" r:id="rId149"/>
    <p:sldId id="2182" r:id="rId150"/>
    <p:sldId id="2372" r:id="rId151"/>
    <p:sldId id="2374" r:id="rId152"/>
    <p:sldId id="2369" r:id="rId153"/>
    <p:sldId id="2370" r:id="rId154"/>
    <p:sldId id="2449" r:id="rId155"/>
    <p:sldId id="2450" r:id="rId156"/>
    <p:sldId id="2451" r:id="rId157"/>
    <p:sldId id="2452" r:id="rId158"/>
    <p:sldId id="2453" r:id="rId159"/>
    <p:sldId id="2454" r:id="rId160"/>
    <p:sldId id="2455" r:id="rId161"/>
    <p:sldId id="2456" r:id="rId162"/>
    <p:sldId id="2341" r:id="rId163"/>
    <p:sldId id="2491" r:id="rId164"/>
    <p:sldId id="2500" r:id="rId165"/>
    <p:sldId id="2501" r:id="rId166"/>
    <p:sldId id="2502" r:id="rId167"/>
    <p:sldId id="2460" r:id="rId168"/>
    <p:sldId id="2461" r:id="rId169"/>
    <p:sldId id="2459" r:id="rId170"/>
    <p:sldId id="2462" r:id="rId171"/>
    <p:sldId id="2492" r:id="rId172"/>
    <p:sldId id="2495" r:id="rId173"/>
    <p:sldId id="2494" r:id="rId174"/>
    <p:sldId id="2489" r:id="rId175"/>
    <p:sldId id="2233" r:id="rId176"/>
    <p:sldId id="2168" r:id="rId177"/>
    <p:sldId id="2497" r:id="rId178"/>
    <p:sldId id="2498" r:id="rId179"/>
    <p:sldId id="2499" r:id="rId180"/>
    <p:sldId id="2464" r:id="rId181"/>
    <p:sldId id="2465" r:id="rId182"/>
    <p:sldId id="2466" r:id="rId183"/>
    <p:sldId id="2467" r:id="rId184"/>
    <p:sldId id="2468" r:id="rId185"/>
    <p:sldId id="2469" r:id="rId186"/>
    <p:sldId id="2470" r:id="rId187"/>
    <p:sldId id="2471" r:id="rId188"/>
    <p:sldId id="2472" r:id="rId189"/>
    <p:sldId id="2473" r:id="rId190"/>
    <p:sldId id="2474" r:id="rId191"/>
    <p:sldId id="2475" r:id="rId192"/>
    <p:sldId id="2476" r:id="rId193"/>
    <p:sldId id="2481" r:id="rId194"/>
    <p:sldId id="2482" r:id="rId195"/>
    <p:sldId id="2483" r:id="rId196"/>
    <p:sldId id="2484" r:id="rId197"/>
    <p:sldId id="2485" r:id="rId198"/>
    <p:sldId id="3018" r:id="rId199"/>
    <p:sldId id="3006" r:id="rId200"/>
    <p:sldId id="3034" r:id="rId201"/>
    <p:sldId id="3019" r:id="rId202"/>
    <p:sldId id="3020" r:id="rId203"/>
    <p:sldId id="3021" r:id="rId204"/>
    <p:sldId id="3039" r:id="rId205"/>
    <p:sldId id="3040" r:id="rId206"/>
    <p:sldId id="3008" r:id="rId207"/>
    <p:sldId id="3035" r:id="rId208"/>
    <p:sldId id="3022" r:id="rId209"/>
    <p:sldId id="3036" r:id="rId210"/>
    <p:sldId id="3009" r:id="rId211"/>
    <p:sldId id="3037" r:id="rId212"/>
    <p:sldId id="3023" r:id="rId213"/>
    <p:sldId id="3038" r:id="rId214"/>
    <p:sldId id="3010" r:id="rId215"/>
    <p:sldId id="3041" r:id="rId216"/>
    <p:sldId id="3024" r:id="rId217"/>
    <p:sldId id="3011" r:id="rId218"/>
    <p:sldId id="3025" r:id="rId219"/>
    <p:sldId id="3026" r:id="rId220"/>
    <p:sldId id="3012" r:id="rId221"/>
    <p:sldId id="3027" r:id="rId222"/>
    <p:sldId id="3013" r:id="rId223"/>
    <p:sldId id="3042" r:id="rId224"/>
    <p:sldId id="3028" r:id="rId225"/>
    <p:sldId id="3014" r:id="rId226"/>
    <p:sldId id="3029" r:id="rId227"/>
    <p:sldId id="3015" r:id="rId228"/>
    <p:sldId id="3030" r:id="rId229"/>
    <p:sldId id="3043" r:id="rId230"/>
    <p:sldId id="3016" r:id="rId231"/>
    <p:sldId id="3044" r:id="rId232"/>
    <p:sldId id="3031" r:id="rId233"/>
    <p:sldId id="3017" r:id="rId234"/>
    <p:sldId id="3033" r:id="rId235"/>
    <p:sldId id="3032" r:id="rId236"/>
    <p:sldId id="2375" r:id="rId237"/>
    <p:sldId id="2173" r:id="rId238"/>
    <p:sldId id="2510" r:id="rId239"/>
    <p:sldId id="2509" r:id="rId240"/>
    <p:sldId id="2511" r:id="rId241"/>
    <p:sldId id="2515" r:id="rId242"/>
    <p:sldId id="2519" r:id="rId243"/>
    <p:sldId id="2514" r:id="rId244"/>
    <p:sldId id="2378" r:id="rId245"/>
    <p:sldId id="2379" r:id="rId246"/>
    <p:sldId id="2380" r:id="rId247"/>
    <p:sldId id="2381" r:id="rId248"/>
    <p:sldId id="2382" r:id="rId249"/>
    <p:sldId id="2505" r:id="rId250"/>
    <p:sldId id="2504" r:id="rId251"/>
    <p:sldId id="2508" r:id="rId252"/>
    <p:sldId id="2507" r:id="rId253"/>
    <p:sldId id="2506" r:id="rId254"/>
    <p:sldId id="2383" r:id="rId255"/>
    <p:sldId id="2377" r:id="rId256"/>
    <p:sldId id="2376" r:id="rId257"/>
    <p:sldId id="2196" r:id="rId258"/>
    <p:sldId id="2197" r:id="rId259"/>
    <p:sldId id="2195" r:id="rId260"/>
    <p:sldId id="2525" r:id="rId261"/>
    <p:sldId id="2526" r:id="rId262"/>
    <p:sldId id="2527" r:id="rId263"/>
    <p:sldId id="2529" r:id="rId264"/>
    <p:sldId id="2530" r:id="rId265"/>
    <p:sldId id="2531" r:id="rId266"/>
    <p:sldId id="2532" r:id="rId267"/>
    <p:sldId id="2533" r:id="rId268"/>
    <p:sldId id="2421" r:id="rId269"/>
    <p:sldId id="3005" r:id="rId270"/>
    <p:sldId id="2422" r:id="rId271"/>
    <p:sldId id="2423" r:id="rId272"/>
    <p:sldId id="2424" r:id="rId273"/>
    <p:sldId id="2425" r:id="rId274"/>
    <p:sldId id="2426" r:id="rId275"/>
    <p:sldId id="2427" r:id="rId276"/>
    <p:sldId id="2428" r:id="rId277"/>
    <p:sldId id="2429" r:id="rId278"/>
    <p:sldId id="2430" r:id="rId279"/>
    <p:sldId id="2431" r:id="rId280"/>
    <p:sldId id="2432" r:id="rId281"/>
    <p:sldId id="2433" r:id="rId282"/>
    <p:sldId id="2434" r:id="rId283"/>
    <p:sldId id="2435" r:id="rId284"/>
    <p:sldId id="2436" r:id="rId285"/>
    <p:sldId id="2437" r:id="rId286"/>
    <p:sldId id="2438" r:id="rId287"/>
  </p:sldIdLst>
  <p:sldSz cx="9144000" cy="6858000" type="screen4x3"/>
  <p:notesSz cx="7010400" cy="9296400"/>
  <p:defaultTextStyle>
    <a:defPPr>
      <a:defRPr lang="es-ES_tradnl"/>
    </a:defPPr>
    <a:lvl1pPr algn="l" rtl="0" eaLnBrk="0" fontAlgn="base" hangingPunct="0">
      <a:spcBef>
        <a:spcPct val="0"/>
      </a:spcBef>
      <a:spcAft>
        <a:spcPct val="0"/>
      </a:spcAft>
      <a:defRPr kern="1200">
        <a:solidFill>
          <a:schemeClr val="tx1"/>
        </a:solidFill>
        <a:latin typeface="DIN-Regular" pitchFamily="34" charset="0"/>
        <a:ea typeface="+mn-ea"/>
        <a:cs typeface="+mn-cs"/>
      </a:defRPr>
    </a:lvl1pPr>
    <a:lvl2pPr marL="457200" algn="l" rtl="0" eaLnBrk="0" fontAlgn="base" hangingPunct="0">
      <a:spcBef>
        <a:spcPct val="0"/>
      </a:spcBef>
      <a:spcAft>
        <a:spcPct val="0"/>
      </a:spcAft>
      <a:defRPr kern="1200">
        <a:solidFill>
          <a:schemeClr val="tx1"/>
        </a:solidFill>
        <a:latin typeface="DIN-Regular" pitchFamily="34" charset="0"/>
        <a:ea typeface="+mn-ea"/>
        <a:cs typeface="+mn-cs"/>
      </a:defRPr>
    </a:lvl2pPr>
    <a:lvl3pPr marL="914400" algn="l" rtl="0" eaLnBrk="0" fontAlgn="base" hangingPunct="0">
      <a:spcBef>
        <a:spcPct val="0"/>
      </a:spcBef>
      <a:spcAft>
        <a:spcPct val="0"/>
      </a:spcAft>
      <a:defRPr kern="1200">
        <a:solidFill>
          <a:schemeClr val="tx1"/>
        </a:solidFill>
        <a:latin typeface="DIN-Regular" pitchFamily="34" charset="0"/>
        <a:ea typeface="+mn-ea"/>
        <a:cs typeface="+mn-cs"/>
      </a:defRPr>
    </a:lvl3pPr>
    <a:lvl4pPr marL="1371600" algn="l" rtl="0" eaLnBrk="0" fontAlgn="base" hangingPunct="0">
      <a:spcBef>
        <a:spcPct val="0"/>
      </a:spcBef>
      <a:spcAft>
        <a:spcPct val="0"/>
      </a:spcAft>
      <a:defRPr kern="1200">
        <a:solidFill>
          <a:schemeClr val="tx1"/>
        </a:solidFill>
        <a:latin typeface="DIN-Regular" pitchFamily="34" charset="0"/>
        <a:ea typeface="+mn-ea"/>
        <a:cs typeface="+mn-cs"/>
      </a:defRPr>
    </a:lvl4pPr>
    <a:lvl5pPr marL="1828800" algn="l" rtl="0" eaLnBrk="0" fontAlgn="base" hangingPunct="0">
      <a:spcBef>
        <a:spcPct val="0"/>
      </a:spcBef>
      <a:spcAft>
        <a:spcPct val="0"/>
      </a:spcAft>
      <a:defRPr kern="1200">
        <a:solidFill>
          <a:schemeClr val="tx1"/>
        </a:solidFill>
        <a:latin typeface="DIN-Regular" pitchFamily="34" charset="0"/>
        <a:ea typeface="+mn-ea"/>
        <a:cs typeface="+mn-cs"/>
      </a:defRPr>
    </a:lvl5pPr>
    <a:lvl6pPr marL="2286000" algn="l" defTabSz="914400" rtl="0" eaLnBrk="1" latinLnBrk="0" hangingPunct="1">
      <a:defRPr kern="1200">
        <a:solidFill>
          <a:schemeClr val="tx1"/>
        </a:solidFill>
        <a:latin typeface="DIN-Regular" pitchFamily="34" charset="0"/>
        <a:ea typeface="+mn-ea"/>
        <a:cs typeface="+mn-cs"/>
      </a:defRPr>
    </a:lvl6pPr>
    <a:lvl7pPr marL="2743200" algn="l" defTabSz="914400" rtl="0" eaLnBrk="1" latinLnBrk="0" hangingPunct="1">
      <a:defRPr kern="1200">
        <a:solidFill>
          <a:schemeClr val="tx1"/>
        </a:solidFill>
        <a:latin typeface="DIN-Regular" pitchFamily="34" charset="0"/>
        <a:ea typeface="+mn-ea"/>
        <a:cs typeface="+mn-cs"/>
      </a:defRPr>
    </a:lvl7pPr>
    <a:lvl8pPr marL="3200400" algn="l" defTabSz="914400" rtl="0" eaLnBrk="1" latinLnBrk="0" hangingPunct="1">
      <a:defRPr kern="1200">
        <a:solidFill>
          <a:schemeClr val="tx1"/>
        </a:solidFill>
        <a:latin typeface="DIN-Regular" pitchFamily="34" charset="0"/>
        <a:ea typeface="+mn-ea"/>
        <a:cs typeface="+mn-cs"/>
      </a:defRPr>
    </a:lvl8pPr>
    <a:lvl9pPr marL="3657600" algn="l" defTabSz="914400" rtl="0" eaLnBrk="1" latinLnBrk="0" hangingPunct="1">
      <a:defRPr kern="1200">
        <a:solidFill>
          <a:schemeClr val="tx1"/>
        </a:solidFill>
        <a:latin typeface="DIN-Regular"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0099"/>
    <a:srgbClr val="FF0000"/>
    <a:srgbClr val="000066"/>
    <a:srgbClr val="3030DC"/>
    <a:srgbClr val="4D4DE1"/>
    <a:srgbClr val="CC00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95501" autoAdjust="0"/>
  </p:normalViewPr>
  <p:slideViewPr>
    <p:cSldViewPr>
      <p:cViewPr varScale="1">
        <p:scale>
          <a:sx n="92" d="100"/>
          <a:sy n="92" d="100"/>
        </p:scale>
        <p:origin x="13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notesViewPr>
    <p:cSldViewPr>
      <p:cViewPr varScale="1">
        <p:scale>
          <a:sx n="52" d="100"/>
          <a:sy n="52" d="100"/>
        </p:scale>
        <p:origin x="-2934" y="-90"/>
      </p:cViewPr>
      <p:guideLst>
        <p:guide orient="horz" pos="2928"/>
        <p:guide pos="2209"/>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226" Type="http://schemas.openxmlformats.org/officeDocument/2006/relationships/slide" Target="slides/slide223.xml"/><Relationship Id="rId247" Type="http://schemas.openxmlformats.org/officeDocument/2006/relationships/slide" Target="slides/slide244.xml"/><Relationship Id="rId107" Type="http://schemas.openxmlformats.org/officeDocument/2006/relationships/slide" Target="slides/slide104.xml"/><Relationship Id="rId268" Type="http://schemas.openxmlformats.org/officeDocument/2006/relationships/slide" Target="slides/slide265.xml"/><Relationship Id="rId289" Type="http://schemas.openxmlformats.org/officeDocument/2006/relationships/handoutMaster" Target="handoutMasters/handoutMaster1.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slide" Target="slides/slide213.xml"/><Relationship Id="rId237" Type="http://schemas.openxmlformats.org/officeDocument/2006/relationships/slide" Target="slides/slide234.xml"/><Relationship Id="rId258" Type="http://schemas.openxmlformats.org/officeDocument/2006/relationships/slide" Target="slides/slide255.xml"/><Relationship Id="rId279" Type="http://schemas.openxmlformats.org/officeDocument/2006/relationships/slide" Target="slides/slide276.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290" Type="http://schemas.openxmlformats.org/officeDocument/2006/relationships/presProps" Target="presProps.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slide" Target="slides/slide203.xml"/><Relationship Id="rId227" Type="http://schemas.openxmlformats.org/officeDocument/2006/relationships/slide" Target="slides/slide224.xml"/><Relationship Id="rId248" Type="http://schemas.openxmlformats.org/officeDocument/2006/relationships/slide" Target="slides/slide245.xml"/><Relationship Id="rId269" Type="http://schemas.openxmlformats.org/officeDocument/2006/relationships/slide" Target="slides/slide266.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280" Type="http://schemas.openxmlformats.org/officeDocument/2006/relationships/slide" Target="slides/slide277.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slide" Target="slides/slide214.xml"/><Relationship Id="rId6" Type="http://schemas.openxmlformats.org/officeDocument/2006/relationships/slide" Target="slides/slide3.xml"/><Relationship Id="rId238" Type="http://schemas.openxmlformats.org/officeDocument/2006/relationships/slide" Target="slides/slide235.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291" Type="http://schemas.openxmlformats.org/officeDocument/2006/relationships/viewProps" Target="viewProps.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228" Type="http://schemas.openxmlformats.org/officeDocument/2006/relationships/slide" Target="slides/slide225.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281" Type="http://schemas.openxmlformats.org/officeDocument/2006/relationships/slide" Target="slides/slide278.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13" Type="http://schemas.openxmlformats.org/officeDocument/2006/relationships/slide" Target="slides/slide210.xml"/><Relationship Id="rId218" Type="http://schemas.openxmlformats.org/officeDocument/2006/relationships/slide" Target="slides/slide215.xml"/><Relationship Id="rId234" Type="http://schemas.openxmlformats.org/officeDocument/2006/relationships/slide" Target="slides/slide231.xml"/><Relationship Id="rId239" Type="http://schemas.openxmlformats.org/officeDocument/2006/relationships/slide" Target="slides/slide236.xml"/><Relationship Id="rId2" Type="http://schemas.openxmlformats.org/officeDocument/2006/relationships/slideMaster" Target="slideMasters/slideMaster2.xml"/><Relationship Id="rId29" Type="http://schemas.openxmlformats.org/officeDocument/2006/relationships/slide" Target="slides/slide26.xml"/><Relationship Id="rId250" Type="http://schemas.openxmlformats.org/officeDocument/2006/relationships/slide" Target="slides/slide247.xml"/><Relationship Id="rId255" Type="http://schemas.openxmlformats.org/officeDocument/2006/relationships/slide" Target="slides/slide252.xml"/><Relationship Id="rId271" Type="http://schemas.openxmlformats.org/officeDocument/2006/relationships/slide" Target="slides/slide268.xml"/><Relationship Id="rId276" Type="http://schemas.openxmlformats.org/officeDocument/2006/relationships/slide" Target="slides/slide273.xml"/><Relationship Id="rId292" Type="http://schemas.openxmlformats.org/officeDocument/2006/relationships/theme" Target="theme/theme1.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199" Type="http://schemas.openxmlformats.org/officeDocument/2006/relationships/slide" Target="slides/slide196.xml"/><Relationship Id="rId203" Type="http://schemas.openxmlformats.org/officeDocument/2006/relationships/slide" Target="slides/slide200.xml"/><Relationship Id="rId208" Type="http://schemas.openxmlformats.org/officeDocument/2006/relationships/slide" Target="slides/slide205.xml"/><Relationship Id="rId229" Type="http://schemas.openxmlformats.org/officeDocument/2006/relationships/slide" Target="slides/slide226.xml"/><Relationship Id="rId19" Type="http://schemas.openxmlformats.org/officeDocument/2006/relationships/slide" Target="slides/slide16.xml"/><Relationship Id="rId224" Type="http://schemas.openxmlformats.org/officeDocument/2006/relationships/slide" Target="slides/slide221.xml"/><Relationship Id="rId240" Type="http://schemas.openxmlformats.org/officeDocument/2006/relationships/slide" Target="slides/slide237.xml"/><Relationship Id="rId245" Type="http://schemas.openxmlformats.org/officeDocument/2006/relationships/slide" Target="slides/slide242.xml"/><Relationship Id="rId261" Type="http://schemas.openxmlformats.org/officeDocument/2006/relationships/slide" Target="slides/slide258.xml"/><Relationship Id="rId266" Type="http://schemas.openxmlformats.org/officeDocument/2006/relationships/slide" Target="slides/slide263.xml"/><Relationship Id="rId287" Type="http://schemas.openxmlformats.org/officeDocument/2006/relationships/slide" Target="slides/slide284.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282" Type="http://schemas.openxmlformats.org/officeDocument/2006/relationships/slide" Target="slides/slide279.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slide" Target="slides/slide186.xml"/><Relationship Id="rId219" Type="http://schemas.openxmlformats.org/officeDocument/2006/relationships/slide" Target="slides/slide216.xml"/><Relationship Id="rId3" Type="http://schemas.openxmlformats.org/officeDocument/2006/relationships/slideMaster" Target="slideMasters/slideMaster3.xml"/><Relationship Id="rId214" Type="http://schemas.openxmlformats.org/officeDocument/2006/relationships/slide" Target="slides/slide211.xml"/><Relationship Id="rId230" Type="http://schemas.openxmlformats.org/officeDocument/2006/relationships/slide" Target="slides/slide227.xml"/><Relationship Id="rId235" Type="http://schemas.openxmlformats.org/officeDocument/2006/relationships/slide" Target="slides/slide232.xml"/><Relationship Id="rId251" Type="http://schemas.openxmlformats.org/officeDocument/2006/relationships/slide" Target="slides/slide248.xml"/><Relationship Id="rId256" Type="http://schemas.openxmlformats.org/officeDocument/2006/relationships/slide" Target="slides/slide253.xml"/><Relationship Id="rId277" Type="http://schemas.openxmlformats.org/officeDocument/2006/relationships/slide" Target="slides/slide274.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72" Type="http://schemas.openxmlformats.org/officeDocument/2006/relationships/slide" Target="slides/slide269.xml"/><Relationship Id="rId293"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slide" Target="slides/slide206.xml"/><Relationship Id="rId190" Type="http://schemas.openxmlformats.org/officeDocument/2006/relationships/slide" Target="slides/slide187.xml"/><Relationship Id="rId204" Type="http://schemas.openxmlformats.org/officeDocument/2006/relationships/slide" Target="slides/slide201.xml"/><Relationship Id="rId220" Type="http://schemas.openxmlformats.org/officeDocument/2006/relationships/slide" Target="slides/slide217.xml"/><Relationship Id="rId225" Type="http://schemas.openxmlformats.org/officeDocument/2006/relationships/slide" Target="slides/slide222.xml"/><Relationship Id="rId241" Type="http://schemas.openxmlformats.org/officeDocument/2006/relationships/slide" Target="slides/slide238.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notesMaster" Target="notesMasters/notesMaster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262" Type="http://schemas.openxmlformats.org/officeDocument/2006/relationships/slide" Target="slides/slide259.xml"/><Relationship Id="rId283" Type="http://schemas.openxmlformats.org/officeDocument/2006/relationships/slide" Target="slides/slide280.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openxmlformats.org/officeDocument/2006/relationships/slide" Target="slides/slide20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1" Type="http://schemas.openxmlformats.org/officeDocument/2006/relationships/slideMaster" Target="slideMasters/slideMaster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1026">
            <a:extLst>
              <a:ext uri="{FF2B5EF4-FFF2-40B4-BE49-F238E27FC236}"/>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t" anchorCtr="0" compatLnSpc="1">
            <a:prstTxWarp prst="textNoShape">
              <a:avLst/>
            </a:prstTxWarp>
          </a:bodyPr>
          <a:lstStyle>
            <a:lvl1pPr>
              <a:defRPr sz="1200">
                <a:latin typeface="Times New Roman" pitchFamily="18" charset="0"/>
              </a:defRPr>
            </a:lvl1pPr>
          </a:lstStyle>
          <a:p>
            <a:pPr>
              <a:defRPr/>
            </a:pPr>
            <a:endParaRPr lang="es-ES"/>
          </a:p>
        </p:txBody>
      </p:sp>
      <p:sp>
        <p:nvSpPr>
          <p:cNvPr id="361475" name="Rectangle 1027">
            <a:extLst>
              <a:ext uri="{FF2B5EF4-FFF2-40B4-BE49-F238E27FC236}"/>
            </a:extLst>
          </p:cNvPr>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t" anchorCtr="0" compatLnSpc="1">
            <a:prstTxWarp prst="textNoShape">
              <a:avLst/>
            </a:prstTxWarp>
          </a:bodyPr>
          <a:lstStyle>
            <a:lvl1pPr algn="r">
              <a:defRPr sz="1200">
                <a:latin typeface="Times New Roman" pitchFamily="18" charset="0"/>
              </a:defRPr>
            </a:lvl1pPr>
          </a:lstStyle>
          <a:p>
            <a:pPr>
              <a:defRPr/>
            </a:pPr>
            <a:endParaRPr lang="es-ES"/>
          </a:p>
        </p:txBody>
      </p:sp>
      <p:sp>
        <p:nvSpPr>
          <p:cNvPr id="361476" name="Rectangle 1028">
            <a:extLst>
              <a:ext uri="{FF2B5EF4-FFF2-40B4-BE49-F238E27FC236}"/>
            </a:extLst>
          </p:cNvPr>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b" anchorCtr="0" compatLnSpc="1">
            <a:prstTxWarp prst="textNoShape">
              <a:avLst/>
            </a:prstTxWarp>
          </a:bodyPr>
          <a:lstStyle>
            <a:lvl1pPr>
              <a:defRPr sz="1200">
                <a:latin typeface="Times New Roman" pitchFamily="18" charset="0"/>
              </a:defRPr>
            </a:lvl1pPr>
          </a:lstStyle>
          <a:p>
            <a:pPr>
              <a:defRPr/>
            </a:pPr>
            <a:endParaRPr lang="es-ES"/>
          </a:p>
        </p:txBody>
      </p:sp>
      <p:sp>
        <p:nvSpPr>
          <p:cNvPr id="361477" name="Rectangle 1029">
            <a:extLst>
              <a:ext uri="{FF2B5EF4-FFF2-40B4-BE49-F238E27FC236}"/>
            </a:extLst>
          </p:cNvPr>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b" anchorCtr="0" compatLnSpc="1">
            <a:prstTxWarp prst="textNoShape">
              <a:avLst/>
            </a:prstTxWarp>
          </a:bodyPr>
          <a:lstStyle>
            <a:lvl1pPr algn="r">
              <a:defRPr sz="1200">
                <a:latin typeface="Times New Roman" panose="02020603050405020304" pitchFamily="18" charset="0"/>
              </a:defRPr>
            </a:lvl1pPr>
          </a:lstStyle>
          <a:p>
            <a:pPr>
              <a:defRPr/>
            </a:pPr>
            <a:fld id="{532E1293-FDAC-4BB4-AE68-613E703A2C70}" type="slidenum">
              <a:rPr lang="es-ES" altLang="en-US"/>
              <a:pPr>
                <a:defRPr/>
              </a:pPr>
              <a:t>‹Nº›</a:t>
            </a:fld>
            <a:endParaRPr lang="es-ES" altLang="en-US"/>
          </a:p>
        </p:txBody>
      </p:sp>
    </p:spTree>
    <p:extLst>
      <p:ext uri="{BB962C8B-B14F-4D97-AF65-F5344CB8AC3E}">
        <p14:creationId xmlns:p14="http://schemas.microsoft.com/office/powerpoint/2010/main" val="31545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t" anchorCtr="0" compatLnSpc="1">
            <a:prstTxWarp prst="textNoShape">
              <a:avLst/>
            </a:prstTxWarp>
          </a:bodyPr>
          <a:lstStyle>
            <a:lvl1pPr>
              <a:defRPr sz="1200">
                <a:latin typeface="Times New Roman" pitchFamily="18" charset="0"/>
              </a:defRPr>
            </a:lvl1pPr>
          </a:lstStyle>
          <a:p>
            <a:pPr>
              <a:defRPr/>
            </a:pPr>
            <a:endParaRPr lang="es-ES_tradnl"/>
          </a:p>
        </p:txBody>
      </p:sp>
      <p:sp>
        <p:nvSpPr>
          <p:cNvPr id="6147" name="Rectangle 3">
            <a:extLst>
              <a:ext uri="{FF2B5EF4-FFF2-40B4-BE49-F238E27FC236}"/>
            </a:extLst>
          </p:cNvPr>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t" anchorCtr="0" compatLnSpc="1">
            <a:prstTxWarp prst="textNoShape">
              <a:avLst/>
            </a:prstTxWarp>
          </a:bodyPr>
          <a:lstStyle>
            <a:lvl1pPr algn="r">
              <a:defRPr sz="1200">
                <a:latin typeface="Times New Roman" pitchFamily="18" charset="0"/>
              </a:defRPr>
            </a:lvl1pPr>
          </a:lstStyle>
          <a:p>
            <a:pPr>
              <a:defRPr/>
            </a:pPr>
            <a:endParaRPr lang="es-ES_tradnl"/>
          </a:p>
        </p:txBody>
      </p:sp>
      <p:sp>
        <p:nvSpPr>
          <p:cNvPr id="5124" name="Rectangle 4"/>
          <p:cNvSpPr>
            <a:spLocks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extLst>
          </p:cNvPr>
          <p:cNvSpPr>
            <a:spLocks noGrp="1" noChangeArrowheads="1"/>
          </p:cNvSpPr>
          <p:nvPr>
            <p:ph type="body" sz="quarter" idx="3"/>
          </p:nvPr>
        </p:nvSpPr>
        <p:spPr bwMode="auto">
          <a:xfrm>
            <a:off x="935038" y="4414838"/>
            <a:ext cx="5140325"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6150" name="Rectangle 6">
            <a:extLst>
              <a:ext uri="{FF2B5EF4-FFF2-40B4-BE49-F238E27FC236}"/>
            </a:extLst>
          </p:cNvPr>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b" anchorCtr="0" compatLnSpc="1">
            <a:prstTxWarp prst="textNoShape">
              <a:avLst/>
            </a:prstTxWarp>
          </a:bodyPr>
          <a:lstStyle>
            <a:lvl1pPr>
              <a:defRPr sz="1200">
                <a:latin typeface="Times New Roman" pitchFamily="18" charset="0"/>
              </a:defRPr>
            </a:lvl1pPr>
          </a:lstStyle>
          <a:p>
            <a:pPr>
              <a:defRPr/>
            </a:pPr>
            <a:endParaRPr lang="es-ES_tradnl"/>
          </a:p>
        </p:txBody>
      </p:sp>
      <p:sp>
        <p:nvSpPr>
          <p:cNvPr id="6151" name="Rectangle 7">
            <a:extLst>
              <a:ext uri="{FF2B5EF4-FFF2-40B4-BE49-F238E27FC236}"/>
            </a:extLst>
          </p:cNvPr>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17" tIns="46058" rIns="92117" bIns="46058" numCol="1" anchor="b" anchorCtr="0" compatLnSpc="1">
            <a:prstTxWarp prst="textNoShape">
              <a:avLst/>
            </a:prstTxWarp>
          </a:bodyPr>
          <a:lstStyle>
            <a:lvl1pPr algn="r">
              <a:defRPr sz="1200">
                <a:latin typeface="Times New Roman" panose="02020603050405020304" pitchFamily="18" charset="0"/>
              </a:defRPr>
            </a:lvl1pPr>
          </a:lstStyle>
          <a:p>
            <a:pPr>
              <a:defRPr/>
            </a:pPr>
            <a:fld id="{4B327B8C-8C33-41D9-862C-7AC47149AEFC}" type="slidenum">
              <a:rPr lang="es-ES_tradnl" altLang="en-US"/>
              <a:pPr>
                <a:defRPr/>
              </a:pPr>
              <a:t>‹Nº›</a:t>
            </a:fld>
            <a:endParaRPr lang="es-ES_tradnl" altLang="en-US"/>
          </a:p>
        </p:txBody>
      </p:sp>
    </p:spTree>
    <p:extLst>
      <p:ext uri="{BB962C8B-B14F-4D97-AF65-F5344CB8AC3E}">
        <p14:creationId xmlns:p14="http://schemas.microsoft.com/office/powerpoint/2010/main" val="17882269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Marcador de imagen de diapositiva 1"/>
          <p:cNvSpPr>
            <a:spLocks noGrp="1" noRot="1" noChangeAspect="1" noTextEdit="1"/>
          </p:cNvSpPr>
          <p:nvPr>
            <p:ph type="sldImg"/>
          </p:nvPr>
        </p:nvSpPr>
        <p:spPr>
          <a:ln/>
        </p:spPr>
      </p:sp>
      <p:sp>
        <p:nvSpPr>
          <p:cNvPr id="8195" name="Marcador de notas 2"/>
          <p:cNvSpPr>
            <a:spLocks noGrp="1"/>
          </p:cNvSpPr>
          <p:nvPr>
            <p:ph type="body" idx="1"/>
          </p:nvPr>
        </p:nvSpPr>
        <p:spPr>
          <a:noFill/>
        </p:spPr>
        <p:txBody>
          <a:bodyPr/>
          <a:lstStyle/>
          <a:p>
            <a:endParaRPr lang="es-AR" altLang="es-AR" smtClean="0"/>
          </a:p>
        </p:txBody>
      </p:sp>
      <p:sp>
        <p:nvSpPr>
          <p:cNvPr id="8196" name="Marcador de número de diapositiva 3"/>
          <p:cNvSpPr>
            <a:spLocks noGrp="1"/>
          </p:cNvSpPr>
          <p:nvPr>
            <p:ph type="sldNum" sz="quarter" idx="5"/>
          </p:nvPr>
        </p:nvSpPr>
        <p:spPr>
          <a:noFill/>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fld id="{8B1E1AD9-D1AF-4DC7-891C-B8CA89AA3A17}" type="slidenum">
              <a:rPr lang="en-US" altLang="es-AR" smtClean="0">
                <a:latin typeface="Times New Roman" panose="02020603050405020304" pitchFamily="18" charset="0"/>
              </a:rPr>
              <a:pPr/>
              <a:t>1</a:t>
            </a:fld>
            <a:endParaRPr lang="en-US" altLang="es-AR" smtClean="0">
              <a:latin typeface="Times New Roman" panose="02020603050405020304" pitchFamily="18" charset="0"/>
            </a:endParaRPr>
          </a:p>
        </p:txBody>
      </p:sp>
    </p:spTree>
    <p:extLst>
      <p:ext uri="{BB962C8B-B14F-4D97-AF65-F5344CB8AC3E}">
        <p14:creationId xmlns:p14="http://schemas.microsoft.com/office/powerpoint/2010/main" val="2446866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ED34632-B8E6-44A9-9379-CFBB21E99722}" type="slidenum">
              <a:rPr lang="es-ES_tradnl" altLang="en-US" smtClean="0">
                <a:latin typeface="Times New Roman" panose="02020603050405020304" pitchFamily="18" charset="0"/>
              </a:rPr>
              <a:pPr/>
              <a:t>2</a:t>
            </a:fld>
            <a:endParaRPr lang="es-ES_tradnl" altLang="en-US" smtClean="0">
              <a:latin typeface="Times New Roman" panose="02020603050405020304" pitchFamily="18" charset="0"/>
            </a:endParaRPr>
          </a:p>
        </p:txBody>
      </p:sp>
      <p:sp>
        <p:nvSpPr>
          <p:cNvPr id="10243" name="Rectangle 2"/>
          <p:cNvSpPr>
            <a:spLocks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043138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D953F50-5DFE-47EB-8B40-CF8C45D6C2C2}" type="slidenum">
              <a:rPr lang="es-ES_tradnl" altLang="en-US" smtClean="0">
                <a:latin typeface="Times New Roman" panose="02020603050405020304" pitchFamily="18" charset="0"/>
              </a:rPr>
              <a:pPr/>
              <a:t>3</a:t>
            </a:fld>
            <a:endParaRPr lang="es-ES_tradnl" altLang="en-US" smtClean="0">
              <a:latin typeface="Times New Roman" panose="02020603050405020304" pitchFamily="18" charset="0"/>
            </a:endParaRPr>
          </a:p>
        </p:txBody>
      </p:sp>
      <p:sp>
        <p:nvSpPr>
          <p:cNvPr id="12291" name="Rectangle 2"/>
          <p:cNvSpPr>
            <a:spLocks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3169108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D5B185F-B519-42B1-A188-08A554F304A6}" type="slidenum">
              <a:rPr lang="es-ES_tradnl" altLang="en-US" smtClean="0">
                <a:latin typeface="Times New Roman" panose="02020603050405020304" pitchFamily="18" charset="0"/>
              </a:rPr>
              <a:pPr/>
              <a:t>4</a:t>
            </a:fld>
            <a:endParaRPr lang="es-ES_tradnl" altLang="en-US" smtClean="0">
              <a:latin typeface="Times New Roman" panose="02020603050405020304" pitchFamily="18" charset="0"/>
            </a:endParaRPr>
          </a:p>
        </p:txBody>
      </p:sp>
      <p:sp>
        <p:nvSpPr>
          <p:cNvPr id="14339" name="Rectangle 2"/>
          <p:cNvSpPr>
            <a:spLocks noChangeArrowheads="1" noTextEdit="1"/>
          </p:cNvSpPr>
          <p:nvPr>
            <p:ph type="sldImg"/>
          </p:nvPr>
        </p:nvSpPr>
        <p:spPr>
          <a:xfrm>
            <a:off x="1182688" y="696913"/>
            <a:ext cx="4648200" cy="3486150"/>
          </a:xfrm>
          <a:ln/>
        </p:spPr>
      </p:sp>
      <p:sp>
        <p:nvSpPr>
          <p:cNvPr id="143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77929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76C2872-A035-4869-BB58-CEBE2F9A6282}" type="slidenum">
              <a:rPr lang="es-ES_tradnl" altLang="en-US" smtClean="0">
                <a:latin typeface="Times New Roman" panose="02020603050405020304" pitchFamily="18" charset="0"/>
              </a:rPr>
              <a:pPr/>
              <a:t>5</a:t>
            </a:fld>
            <a:endParaRPr lang="es-ES_tradnl" altLang="en-US" smtClean="0">
              <a:latin typeface="Times New Roman" panose="02020603050405020304" pitchFamily="18" charset="0"/>
            </a:endParaRPr>
          </a:p>
        </p:txBody>
      </p:sp>
      <p:sp>
        <p:nvSpPr>
          <p:cNvPr id="16387" name="Rectangle 2"/>
          <p:cNvSpPr>
            <a:spLocks noChangeArrowheads="1" noTextEdit="1"/>
          </p:cNvSpPr>
          <p:nvPr>
            <p:ph type="sldImg"/>
          </p:nvPr>
        </p:nvSpPr>
        <p:spPr>
          <a:xfrm>
            <a:off x="1182688" y="696913"/>
            <a:ext cx="4648200" cy="3486150"/>
          </a:xfrm>
          <a:ln/>
        </p:spPr>
      </p:sp>
      <p:sp>
        <p:nvSpPr>
          <p:cNvPr id="163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15920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E87B218-9730-4464-A030-D4E41BE8BCC0}" type="slidenum">
              <a:rPr lang="es-ES_tradnl" altLang="en-US" smtClean="0">
                <a:latin typeface="Times New Roman" panose="02020603050405020304" pitchFamily="18" charset="0"/>
              </a:rPr>
              <a:pPr/>
              <a:t>6</a:t>
            </a:fld>
            <a:endParaRPr lang="es-ES_tradnl" altLang="en-US" smtClean="0">
              <a:latin typeface="Times New Roman" panose="02020603050405020304" pitchFamily="18" charset="0"/>
            </a:endParaRPr>
          </a:p>
        </p:txBody>
      </p:sp>
      <p:sp>
        <p:nvSpPr>
          <p:cNvPr id="18435" name="Rectangle 2"/>
          <p:cNvSpPr>
            <a:spLocks noChangeArrowheads="1" noTextEdit="1"/>
          </p:cNvSpPr>
          <p:nvPr>
            <p:ph type="sldImg"/>
          </p:nvPr>
        </p:nvSpPr>
        <p:spPr>
          <a:xfrm>
            <a:off x="1182688" y="696913"/>
            <a:ext cx="4648200" cy="3486150"/>
          </a:xfrm>
          <a:ln/>
        </p:spPr>
      </p:sp>
      <p:sp>
        <p:nvSpPr>
          <p:cNvPr id="184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898396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2900356-4A0D-4F13-859A-49AC57B7A8EB}" type="slidenum">
              <a:rPr lang="es-ES_tradnl" altLang="en-US" smtClean="0">
                <a:latin typeface="Times New Roman" panose="02020603050405020304" pitchFamily="18" charset="0"/>
              </a:rPr>
              <a:pPr/>
              <a:t>7</a:t>
            </a:fld>
            <a:endParaRPr lang="es-ES_tradnl" altLang="en-US" smtClean="0">
              <a:latin typeface="Times New Roman" panose="02020603050405020304" pitchFamily="18" charset="0"/>
            </a:endParaRPr>
          </a:p>
        </p:txBody>
      </p:sp>
      <p:sp>
        <p:nvSpPr>
          <p:cNvPr id="20483" name="Rectangle 2"/>
          <p:cNvSpPr>
            <a:spLocks noChangeArrowheads="1" noTextEdit="1"/>
          </p:cNvSpPr>
          <p:nvPr>
            <p:ph type="sldImg"/>
          </p:nvPr>
        </p:nvSpPr>
        <p:spPr>
          <a:xfrm>
            <a:off x="1182688" y="696913"/>
            <a:ext cx="4648200" cy="3486150"/>
          </a:xfrm>
          <a:ln/>
        </p:spPr>
      </p:sp>
      <p:sp>
        <p:nvSpPr>
          <p:cNvPr id="204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45957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4C5312E-23C9-414A-A940-7B0962001C98}" type="slidenum">
              <a:rPr lang="es-ES_tradnl" altLang="en-US" smtClean="0">
                <a:latin typeface="Times New Roman" panose="02020603050405020304" pitchFamily="18" charset="0"/>
              </a:rPr>
              <a:pPr/>
              <a:t>8</a:t>
            </a:fld>
            <a:endParaRPr lang="es-ES_tradnl" altLang="en-US" smtClean="0">
              <a:latin typeface="Times New Roman" panose="02020603050405020304" pitchFamily="18" charset="0"/>
            </a:endParaRPr>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2167413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D3641A5-F19E-4557-A3F4-318AFA7CD76A}" type="slidenum">
              <a:rPr lang="es-ES_tradnl" altLang="en-US" smtClean="0">
                <a:latin typeface="Times New Roman" panose="02020603050405020304" pitchFamily="18" charset="0"/>
              </a:rPr>
              <a:pPr/>
              <a:t>9</a:t>
            </a:fld>
            <a:endParaRPr lang="es-ES_tradnl" altLang="en-US" smtClean="0">
              <a:latin typeface="Times New Roman" panose="02020603050405020304" pitchFamily="18" charset="0"/>
            </a:endParaRPr>
          </a:p>
        </p:txBody>
      </p:sp>
      <p:sp>
        <p:nvSpPr>
          <p:cNvPr id="24579" name="Rectangle 2"/>
          <p:cNvSpPr>
            <a:spLocks noChangeArrowheads="1" noTextEdit="1"/>
          </p:cNvSpPr>
          <p:nvPr>
            <p:ph type="sldImg"/>
          </p:nvPr>
        </p:nvSpPr>
        <p:spPr>
          <a:xfrm>
            <a:off x="1182688" y="696913"/>
            <a:ext cx="4648200" cy="3486150"/>
          </a:xfrm>
          <a:ln/>
        </p:spPr>
      </p:sp>
      <p:sp>
        <p:nvSpPr>
          <p:cNvPr id="245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199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9D6D74E-62B8-4725-9245-EE7A993460A5}" type="slidenum">
              <a:rPr lang="es-ES_tradnl" altLang="en-US" smtClean="0">
                <a:latin typeface="Times New Roman" panose="02020603050405020304" pitchFamily="18" charset="0"/>
              </a:rPr>
              <a:pPr/>
              <a:t>10</a:t>
            </a:fld>
            <a:endParaRPr lang="es-ES_tradnl" altLang="en-US" smtClean="0">
              <a:latin typeface="Times New Roman" panose="02020603050405020304" pitchFamily="18" charset="0"/>
            </a:endParaRPr>
          </a:p>
        </p:txBody>
      </p:sp>
      <p:sp>
        <p:nvSpPr>
          <p:cNvPr id="26627" name="Rectangle 2"/>
          <p:cNvSpPr>
            <a:spLocks noChangeArrowheads="1" noTextEdit="1"/>
          </p:cNvSpPr>
          <p:nvPr>
            <p:ph type="sldImg"/>
          </p:nvPr>
        </p:nvSpPr>
        <p:spPr>
          <a:xfrm>
            <a:off x="1182688" y="696913"/>
            <a:ext cx="4648200" cy="3486150"/>
          </a:xfrm>
          <a:ln/>
        </p:spPr>
      </p:sp>
      <p:sp>
        <p:nvSpPr>
          <p:cNvPr id="266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09288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2BEF111-2895-4822-BF4C-58AF5AC635C5}" type="slidenum">
              <a:rPr lang="es-ES_tradnl" altLang="en-US" smtClean="0">
                <a:latin typeface="Times New Roman" panose="02020603050405020304" pitchFamily="18" charset="0"/>
              </a:rPr>
              <a:pPr/>
              <a:t>11</a:t>
            </a:fld>
            <a:endParaRPr lang="es-ES_tradnl" altLang="en-US" smtClean="0">
              <a:latin typeface="Times New Roman" panose="02020603050405020304" pitchFamily="18" charset="0"/>
            </a:endParaRPr>
          </a:p>
        </p:txBody>
      </p:sp>
      <p:sp>
        <p:nvSpPr>
          <p:cNvPr id="28675" name="Rectangle 2"/>
          <p:cNvSpPr>
            <a:spLocks noChangeArrowheads="1" noTextEdit="1"/>
          </p:cNvSpPr>
          <p:nvPr>
            <p:ph type="sldImg"/>
          </p:nvPr>
        </p:nvSpPr>
        <p:spPr>
          <a:xfrm>
            <a:off x="1182688" y="696913"/>
            <a:ext cx="4648200" cy="3486150"/>
          </a:xfrm>
          <a:ln/>
        </p:spPr>
      </p:sp>
      <p:sp>
        <p:nvSpPr>
          <p:cNvPr id="286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20303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9F2C270-7B0E-451F-B068-B728A23B289E}" type="slidenum">
              <a:rPr lang="es-ES_tradnl" altLang="en-US" smtClean="0">
                <a:latin typeface="Times New Roman" panose="02020603050405020304" pitchFamily="18" charset="0"/>
              </a:rPr>
              <a:pPr/>
              <a:t>12</a:t>
            </a:fld>
            <a:endParaRPr lang="es-ES_tradnl" altLang="en-US" smtClean="0">
              <a:latin typeface="Times New Roman" panose="02020603050405020304" pitchFamily="18" charset="0"/>
            </a:endParaRPr>
          </a:p>
        </p:txBody>
      </p:sp>
      <p:sp>
        <p:nvSpPr>
          <p:cNvPr id="30723" name="Rectangle 2"/>
          <p:cNvSpPr>
            <a:spLocks noChangeArrowheads="1" noTextEdit="1"/>
          </p:cNvSpPr>
          <p:nvPr>
            <p:ph type="sldImg"/>
          </p:nvPr>
        </p:nvSpPr>
        <p:spPr>
          <a:xfrm>
            <a:off x="1182688" y="696913"/>
            <a:ext cx="4648200" cy="3486150"/>
          </a:xfrm>
          <a:ln/>
        </p:spPr>
      </p:sp>
      <p:sp>
        <p:nvSpPr>
          <p:cNvPr id="307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73611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86EDE2F-43D9-4C0B-A440-01ED5D1256E0}" type="slidenum">
              <a:rPr lang="es-ES_tradnl" altLang="en-US" smtClean="0">
                <a:latin typeface="Times New Roman" panose="02020603050405020304" pitchFamily="18" charset="0"/>
              </a:rPr>
              <a:pPr/>
              <a:t>13</a:t>
            </a:fld>
            <a:endParaRPr lang="es-ES_tradnl" altLang="en-US" smtClean="0">
              <a:latin typeface="Times New Roman" panose="02020603050405020304" pitchFamily="18" charset="0"/>
            </a:endParaRPr>
          </a:p>
        </p:txBody>
      </p:sp>
      <p:sp>
        <p:nvSpPr>
          <p:cNvPr id="32771" name="Rectangle 2"/>
          <p:cNvSpPr>
            <a:spLocks noChangeArrowheads="1" noTextEdit="1"/>
          </p:cNvSpPr>
          <p:nvPr>
            <p:ph type="sldImg"/>
          </p:nvPr>
        </p:nvSpPr>
        <p:spPr>
          <a:xfrm>
            <a:off x="1182688" y="696913"/>
            <a:ext cx="4648200" cy="3486150"/>
          </a:xfrm>
          <a:ln/>
        </p:spPr>
      </p:sp>
      <p:sp>
        <p:nvSpPr>
          <p:cNvPr id="327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46001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709A043-EE44-4E7B-AD4E-61F7D961CC2B}" type="slidenum">
              <a:rPr lang="es-ES_tradnl" altLang="en-US" smtClean="0">
                <a:latin typeface="Times New Roman" panose="02020603050405020304" pitchFamily="18" charset="0"/>
              </a:rPr>
              <a:pPr/>
              <a:t>14</a:t>
            </a:fld>
            <a:endParaRPr lang="es-ES_tradnl" altLang="en-US" smtClean="0">
              <a:latin typeface="Times New Roman" panose="02020603050405020304" pitchFamily="18" charset="0"/>
            </a:endParaRPr>
          </a:p>
        </p:txBody>
      </p:sp>
      <p:sp>
        <p:nvSpPr>
          <p:cNvPr id="34819" name="Rectangle 2"/>
          <p:cNvSpPr>
            <a:spLocks noChangeArrowheads="1" noTextEdit="1"/>
          </p:cNvSpPr>
          <p:nvPr>
            <p:ph type="sldImg"/>
          </p:nvPr>
        </p:nvSpPr>
        <p:spPr>
          <a:xfrm>
            <a:off x="1182688" y="696913"/>
            <a:ext cx="4648200" cy="3486150"/>
          </a:xfrm>
          <a:ln/>
        </p:spPr>
      </p:sp>
      <p:sp>
        <p:nvSpPr>
          <p:cNvPr id="348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38164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1C14514-C70C-4E36-8C38-059F40EC76FB}" type="slidenum">
              <a:rPr lang="es-ES_tradnl" altLang="en-US" smtClean="0">
                <a:latin typeface="Times New Roman" panose="02020603050405020304" pitchFamily="18" charset="0"/>
              </a:rPr>
              <a:pPr/>
              <a:t>15</a:t>
            </a:fld>
            <a:endParaRPr lang="es-ES_tradnl" altLang="en-US" smtClean="0">
              <a:latin typeface="Times New Roman" panose="02020603050405020304" pitchFamily="18" charset="0"/>
            </a:endParaRPr>
          </a:p>
        </p:txBody>
      </p:sp>
      <p:sp>
        <p:nvSpPr>
          <p:cNvPr id="36867" name="Rectangle 2"/>
          <p:cNvSpPr>
            <a:spLocks noChangeArrowheads="1" noTextEdit="1"/>
          </p:cNvSpPr>
          <p:nvPr>
            <p:ph type="sldImg"/>
          </p:nvPr>
        </p:nvSpPr>
        <p:spPr>
          <a:xfrm>
            <a:off x="1182688" y="696913"/>
            <a:ext cx="4648200" cy="3486150"/>
          </a:xfrm>
          <a:ln/>
        </p:spPr>
      </p:sp>
      <p:sp>
        <p:nvSpPr>
          <p:cNvPr id="368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321758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F0F2FA3-A586-4864-BD31-8E7C107ECD28}" type="slidenum">
              <a:rPr lang="es-ES_tradnl" altLang="en-US" smtClean="0">
                <a:latin typeface="Times New Roman" panose="02020603050405020304" pitchFamily="18" charset="0"/>
              </a:rPr>
              <a:pPr/>
              <a:t>16</a:t>
            </a:fld>
            <a:endParaRPr lang="es-ES_tradnl" altLang="en-US" smtClean="0">
              <a:latin typeface="Times New Roman" panose="02020603050405020304" pitchFamily="18" charset="0"/>
            </a:endParaRPr>
          </a:p>
        </p:txBody>
      </p:sp>
      <p:sp>
        <p:nvSpPr>
          <p:cNvPr id="38915" name="Rectangle 2"/>
          <p:cNvSpPr>
            <a:spLocks noChangeArrowheads="1" noTextEdit="1"/>
          </p:cNvSpPr>
          <p:nvPr>
            <p:ph type="sldImg"/>
          </p:nvPr>
        </p:nvSpPr>
        <p:spPr>
          <a:xfrm>
            <a:off x="1182688" y="696913"/>
            <a:ext cx="4648200" cy="3486150"/>
          </a:xfrm>
          <a:ln/>
        </p:spPr>
      </p:sp>
      <p:sp>
        <p:nvSpPr>
          <p:cNvPr id="389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92523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8DE5A98-B3DA-4E67-8373-7969E6F9D72B}" type="slidenum">
              <a:rPr lang="es-ES_tradnl" altLang="en-US" smtClean="0">
                <a:latin typeface="Times New Roman" panose="02020603050405020304" pitchFamily="18" charset="0"/>
              </a:rPr>
              <a:pPr/>
              <a:t>17</a:t>
            </a:fld>
            <a:endParaRPr lang="es-ES_tradnl" altLang="en-US" smtClean="0">
              <a:latin typeface="Times New Roman" panose="02020603050405020304" pitchFamily="18" charset="0"/>
            </a:endParaRPr>
          </a:p>
        </p:txBody>
      </p:sp>
      <p:sp>
        <p:nvSpPr>
          <p:cNvPr id="40963" name="Rectangle 2"/>
          <p:cNvSpPr>
            <a:spLocks noChangeArrowheads="1" noTextEdit="1"/>
          </p:cNvSpPr>
          <p:nvPr>
            <p:ph type="sldImg"/>
          </p:nvPr>
        </p:nvSpPr>
        <p:spPr>
          <a:xfrm>
            <a:off x="1182688" y="696913"/>
            <a:ext cx="4648200" cy="3486150"/>
          </a:xfrm>
          <a:ln/>
        </p:spPr>
      </p:sp>
      <p:sp>
        <p:nvSpPr>
          <p:cNvPr id="409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00234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34D3364-779E-4366-84DC-9E1D53113B84}" type="slidenum">
              <a:rPr lang="es-ES_tradnl" altLang="en-US" smtClean="0">
                <a:latin typeface="Times New Roman" panose="02020603050405020304" pitchFamily="18" charset="0"/>
              </a:rPr>
              <a:pPr/>
              <a:t>18</a:t>
            </a:fld>
            <a:endParaRPr lang="es-ES_tradnl" altLang="en-US" smtClean="0">
              <a:latin typeface="Times New Roman" panose="02020603050405020304" pitchFamily="18" charset="0"/>
            </a:endParaRPr>
          </a:p>
        </p:txBody>
      </p:sp>
      <p:sp>
        <p:nvSpPr>
          <p:cNvPr id="43011" name="Rectangle 2"/>
          <p:cNvSpPr>
            <a:spLocks noChangeArrowheads="1" noTextEdit="1"/>
          </p:cNvSpPr>
          <p:nvPr>
            <p:ph type="sldImg"/>
          </p:nvPr>
        </p:nvSpPr>
        <p:spPr>
          <a:xfrm>
            <a:off x="1182688" y="696913"/>
            <a:ext cx="4648200" cy="3486150"/>
          </a:xfrm>
          <a:ln/>
        </p:spPr>
      </p:sp>
      <p:sp>
        <p:nvSpPr>
          <p:cNvPr id="430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20961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32ED36E-A316-4728-8B8F-4DDA29A73F10}" type="slidenum">
              <a:rPr lang="es-ES_tradnl" altLang="en-US" smtClean="0">
                <a:latin typeface="Times New Roman" panose="02020603050405020304" pitchFamily="18" charset="0"/>
              </a:rPr>
              <a:pPr/>
              <a:t>19</a:t>
            </a:fld>
            <a:endParaRPr lang="es-ES_tradnl" altLang="en-US" smtClean="0">
              <a:latin typeface="Times New Roman" panose="02020603050405020304" pitchFamily="18" charset="0"/>
            </a:endParaRPr>
          </a:p>
        </p:txBody>
      </p:sp>
      <p:sp>
        <p:nvSpPr>
          <p:cNvPr id="45059" name="Rectangle 2"/>
          <p:cNvSpPr>
            <a:spLocks noChangeArrowheads="1" noTextEdit="1"/>
          </p:cNvSpPr>
          <p:nvPr>
            <p:ph type="sldImg"/>
          </p:nvPr>
        </p:nvSpPr>
        <p:spPr>
          <a:xfrm>
            <a:off x="1182688" y="696913"/>
            <a:ext cx="4648200" cy="3486150"/>
          </a:xfrm>
          <a:ln/>
        </p:spPr>
      </p:sp>
      <p:sp>
        <p:nvSpPr>
          <p:cNvPr id="450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55686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F9F1343-13F7-4847-BED3-F75D571B8A4F}" type="slidenum">
              <a:rPr lang="es-ES_tradnl" altLang="en-US" smtClean="0">
                <a:latin typeface="Times New Roman" panose="02020603050405020304" pitchFamily="18" charset="0"/>
              </a:rPr>
              <a:pPr/>
              <a:t>20</a:t>
            </a:fld>
            <a:endParaRPr lang="es-ES_tradnl" altLang="en-US" smtClean="0">
              <a:latin typeface="Times New Roman" panose="02020603050405020304" pitchFamily="18" charset="0"/>
            </a:endParaRPr>
          </a:p>
        </p:txBody>
      </p:sp>
      <p:sp>
        <p:nvSpPr>
          <p:cNvPr id="47107" name="Rectangle 2"/>
          <p:cNvSpPr>
            <a:spLocks noChangeArrowheads="1" noTextEdit="1"/>
          </p:cNvSpPr>
          <p:nvPr>
            <p:ph type="sldImg"/>
          </p:nvPr>
        </p:nvSpPr>
        <p:spPr>
          <a:xfrm>
            <a:off x="1182688" y="696913"/>
            <a:ext cx="4648200" cy="3486150"/>
          </a:xfrm>
          <a:ln/>
        </p:spPr>
      </p:sp>
      <p:sp>
        <p:nvSpPr>
          <p:cNvPr id="471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70209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8D1CBAE-7C51-4C0F-8535-EA1D06B94F19}" type="slidenum">
              <a:rPr lang="es-ES_tradnl" altLang="en-US" smtClean="0">
                <a:latin typeface="Times New Roman" panose="02020603050405020304" pitchFamily="18" charset="0"/>
              </a:rPr>
              <a:pPr/>
              <a:t>21</a:t>
            </a:fld>
            <a:endParaRPr lang="es-ES_tradnl" altLang="en-US" smtClean="0">
              <a:latin typeface="Times New Roman" panose="02020603050405020304" pitchFamily="18" charset="0"/>
            </a:endParaRPr>
          </a:p>
        </p:txBody>
      </p:sp>
      <p:sp>
        <p:nvSpPr>
          <p:cNvPr id="49155" name="Rectangle 2"/>
          <p:cNvSpPr>
            <a:spLocks noChangeArrowheads="1" noTextEdit="1"/>
          </p:cNvSpPr>
          <p:nvPr>
            <p:ph type="sldImg"/>
          </p:nvPr>
        </p:nvSpPr>
        <p:spPr>
          <a:xfrm>
            <a:off x="1182688" y="696913"/>
            <a:ext cx="4648200" cy="3486150"/>
          </a:xfrm>
          <a:ln/>
        </p:spPr>
      </p:sp>
      <p:sp>
        <p:nvSpPr>
          <p:cNvPr id="491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70456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E029564-65E8-4F9C-98D8-6081086F6BD6}" type="slidenum">
              <a:rPr lang="es-ES_tradnl" altLang="en-US" smtClean="0">
                <a:latin typeface="Times New Roman" panose="02020603050405020304" pitchFamily="18" charset="0"/>
              </a:rPr>
              <a:pPr/>
              <a:t>22</a:t>
            </a:fld>
            <a:endParaRPr lang="es-ES_tradnl" altLang="en-US" smtClean="0">
              <a:latin typeface="Times New Roman" panose="02020603050405020304" pitchFamily="18" charset="0"/>
            </a:endParaRPr>
          </a:p>
        </p:txBody>
      </p:sp>
      <p:sp>
        <p:nvSpPr>
          <p:cNvPr id="51203" name="Rectangle 2"/>
          <p:cNvSpPr>
            <a:spLocks noChangeArrowheads="1" noTextEdit="1"/>
          </p:cNvSpPr>
          <p:nvPr>
            <p:ph type="sldImg"/>
          </p:nvPr>
        </p:nvSpPr>
        <p:spPr>
          <a:xfrm>
            <a:off x="1182688" y="696913"/>
            <a:ext cx="4648200" cy="3486150"/>
          </a:xfrm>
          <a:ln/>
        </p:spPr>
      </p:sp>
      <p:sp>
        <p:nvSpPr>
          <p:cNvPr id="512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41708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325A9EC-7EE4-4EA5-80C2-4F522AE34646}" type="slidenum">
              <a:rPr lang="es-ES_tradnl" altLang="en-US" smtClean="0">
                <a:latin typeface="Times New Roman" panose="02020603050405020304" pitchFamily="18" charset="0"/>
              </a:rPr>
              <a:pPr/>
              <a:t>23</a:t>
            </a:fld>
            <a:endParaRPr lang="es-ES_tradnl" altLang="en-US" smtClean="0">
              <a:latin typeface="Times New Roman" panose="02020603050405020304" pitchFamily="18" charset="0"/>
            </a:endParaRPr>
          </a:p>
        </p:txBody>
      </p:sp>
      <p:sp>
        <p:nvSpPr>
          <p:cNvPr id="53251" name="Rectangle 2"/>
          <p:cNvSpPr>
            <a:spLocks noChangeArrowheads="1" noTextEdit="1"/>
          </p:cNvSpPr>
          <p:nvPr>
            <p:ph type="sldImg"/>
          </p:nvPr>
        </p:nvSpPr>
        <p:spPr>
          <a:xfrm>
            <a:off x="1182688" y="696913"/>
            <a:ext cx="4648200" cy="3486150"/>
          </a:xfrm>
          <a:ln/>
        </p:spPr>
      </p:sp>
      <p:sp>
        <p:nvSpPr>
          <p:cNvPr id="532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25882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59F7915-3C33-4626-9DA2-D4EB36FE436D}" type="slidenum">
              <a:rPr lang="es-ES_tradnl" altLang="en-US" smtClean="0">
                <a:latin typeface="Times New Roman" panose="02020603050405020304" pitchFamily="18" charset="0"/>
              </a:rPr>
              <a:pPr/>
              <a:t>24</a:t>
            </a:fld>
            <a:endParaRPr lang="es-ES_tradnl" altLang="en-US" smtClean="0">
              <a:latin typeface="Times New Roman" panose="02020603050405020304" pitchFamily="18" charset="0"/>
            </a:endParaRPr>
          </a:p>
        </p:txBody>
      </p:sp>
      <p:sp>
        <p:nvSpPr>
          <p:cNvPr id="55299" name="Rectangle 2"/>
          <p:cNvSpPr>
            <a:spLocks noChangeArrowheads="1" noTextEdit="1"/>
          </p:cNvSpPr>
          <p:nvPr>
            <p:ph type="sldImg"/>
          </p:nvPr>
        </p:nvSpPr>
        <p:spPr>
          <a:xfrm>
            <a:off x="1182688" y="696913"/>
            <a:ext cx="4648200" cy="3486150"/>
          </a:xfrm>
          <a:ln/>
        </p:spPr>
      </p:sp>
      <p:sp>
        <p:nvSpPr>
          <p:cNvPr id="553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21007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990AFA8-4D46-441F-B96E-1E4B8DE46EB0}" type="slidenum">
              <a:rPr lang="es-ES_tradnl" altLang="en-US" smtClean="0">
                <a:latin typeface="Times New Roman" panose="02020603050405020304" pitchFamily="18" charset="0"/>
              </a:rPr>
              <a:pPr/>
              <a:t>25</a:t>
            </a:fld>
            <a:endParaRPr lang="es-ES_tradnl" altLang="en-US" smtClean="0">
              <a:latin typeface="Times New Roman" panose="02020603050405020304" pitchFamily="18" charset="0"/>
            </a:endParaRPr>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2499334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F246878-C6DD-4CE8-9A13-CE439EE6969F}" type="slidenum">
              <a:rPr lang="es-ES_tradnl" altLang="en-US" smtClean="0">
                <a:latin typeface="Times New Roman" panose="02020603050405020304" pitchFamily="18" charset="0"/>
              </a:rPr>
              <a:pPr/>
              <a:t>26</a:t>
            </a:fld>
            <a:endParaRPr lang="es-ES_tradnl" altLang="en-US" smtClean="0">
              <a:latin typeface="Times New Roman" panose="02020603050405020304" pitchFamily="18" charset="0"/>
            </a:endParaRPr>
          </a:p>
        </p:txBody>
      </p:sp>
      <p:sp>
        <p:nvSpPr>
          <p:cNvPr id="59395" name="Rectangle 2"/>
          <p:cNvSpPr>
            <a:spLocks noChangeArrowheads="1" noTextEdit="1"/>
          </p:cNvSpPr>
          <p:nvPr>
            <p:ph type="sldImg"/>
          </p:nvPr>
        </p:nvSpPr>
        <p:spPr>
          <a:xfrm>
            <a:off x="1182688" y="696913"/>
            <a:ext cx="4648200" cy="3486150"/>
          </a:xfrm>
          <a:ln/>
        </p:spPr>
      </p:sp>
      <p:sp>
        <p:nvSpPr>
          <p:cNvPr id="593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383716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01ABCC8-2316-4672-ADBA-DC47676E1FDE}" type="slidenum">
              <a:rPr lang="es-ES_tradnl" altLang="en-US" smtClean="0">
                <a:latin typeface="Times New Roman" panose="02020603050405020304" pitchFamily="18" charset="0"/>
              </a:rPr>
              <a:pPr/>
              <a:t>27</a:t>
            </a:fld>
            <a:endParaRPr lang="es-ES_tradnl" altLang="en-US" smtClean="0">
              <a:latin typeface="Times New Roman" panose="02020603050405020304" pitchFamily="18" charset="0"/>
            </a:endParaRPr>
          </a:p>
        </p:txBody>
      </p:sp>
      <p:sp>
        <p:nvSpPr>
          <p:cNvPr id="61443" name="Rectangle 2"/>
          <p:cNvSpPr>
            <a:spLocks noChangeArrowheads="1" noTextEdit="1"/>
          </p:cNvSpPr>
          <p:nvPr>
            <p:ph type="sldImg"/>
          </p:nvPr>
        </p:nvSpPr>
        <p:spPr>
          <a:xfrm>
            <a:off x="1182688" y="696913"/>
            <a:ext cx="4648200" cy="3486150"/>
          </a:xfrm>
          <a:ln/>
        </p:spPr>
      </p:sp>
      <p:sp>
        <p:nvSpPr>
          <p:cNvPr id="614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97822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A1B3B63-49A0-409D-BAF0-E548B7B3D776}" type="slidenum">
              <a:rPr lang="es-ES_tradnl" altLang="en-US" smtClean="0">
                <a:latin typeface="Times New Roman" panose="02020603050405020304" pitchFamily="18" charset="0"/>
              </a:rPr>
              <a:pPr/>
              <a:t>28</a:t>
            </a:fld>
            <a:endParaRPr lang="es-ES_tradnl" altLang="en-US" smtClean="0">
              <a:latin typeface="Times New Roman" panose="02020603050405020304" pitchFamily="18" charset="0"/>
            </a:endParaRPr>
          </a:p>
        </p:txBody>
      </p:sp>
      <p:sp>
        <p:nvSpPr>
          <p:cNvPr id="63491" name="Rectangle 2"/>
          <p:cNvSpPr>
            <a:spLocks noChangeArrowheads="1" noTextEdit="1"/>
          </p:cNvSpPr>
          <p:nvPr>
            <p:ph type="sldImg"/>
          </p:nvPr>
        </p:nvSpPr>
        <p:spPr>
          <a:xfrm>
            <a:off x="1182688" y="696913"/>
            <a:ext cx="4648200" cy="3486150"/>
          </a:xfrm>
          <a:ln/>
        </p:spPr>
      </p:sp>
      <p:sp>
        <p:nvSpPr>
          <p:cNvPr id="634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11615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B3EE860-E8D0-4B7C-A429-6F680C3FA94C}" type="slidenum">
              <a:rPr lang="es-ES_tradnl" altLang="en-US" smtClean="0">
                <a:latin typeface="Times New Roman" panose="02020603050405020304" pitchFamily="18" charset="0"/>
              </a:rPr>
              <a:pPr/>
              <a:t>29</a:t>
            </a:fld>
            <a:endParaRPr lang="es-ES_tradnl" altLang="en-US" smtClean="0">
              <a:latin typeface="Times New Roman" panose="02020603050405020304" pitchFamily="18" charset="0"/>
            </a:endParaRPr>
          </a:p>
        </p:txBody>
      </p:sp>
      <p:sp>
        <p:nvSpPr>
          <p:cNvPr id="65539" name="Rectangle 2"/>
          <p:cNvSpPr>
            <a:spLocks noChangeArrowheads="1" noTextEdit="1"/>
          </p:cNvSpPr>
          <p:nvPr>
            <p:ph type="sldImg"/>
          </p:nvPr>
        </p:nvSpPr>
        <p:spPr>
          <a:xfrm>
            <a:off x="1182688" y="696913"/>
            <a:ext cx="4648200" cy="3486150"/>
          </a:xfrm>
          <a:ln/>
        </p:spPr>
      </p:sp>
      <p:sp>
        <p:nvSpPr>
          <p:cNvPr id="655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14319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D4AEEBC-C0DA-444B-B4EC-BFBD1CFEEAC5}" type="slidenum">
              <a:rPr lang="es-ES_tradnl" altLang="en-US" smtClean="0">
                <a:latin typeface="Times New Roman" panose="02020603050405020304" pitchFamily="18" charset="0"/>
              </a:rPr>
              <a:pPr/>
              <a:t>30</a:t>
            </a:fld>
            <a:endParaRPr lang="es-ES_tradnl" altLang="en-US" smtClean="0">
              <a:latin typeface="Times New Roman" panose="02020603050405020304" pitchFamily="18" charset="0"/>
            </a:endParaRPr>
          </a:p>
        </p:txBody>
      </p:sp>
      <p:sp>
        <p:nvSpPr>
          <p:cNvPr id="67587" name="Rectangle 2"/>
          <p:cNvSpPr>
            <a:spLocks noChangeArrowheads="1" noTextEdit="1"/>
          </p:cNvSpPr>
          <p:nvPr>
            <p:ph type="sldImg"/>
          </p:nvPr>
        </p:nvSpPr>
        <p:spPr>
          <a:xfrm>
            <a:off x="1182688" y="696913"/>
            <a:ext cx="4648200" cy="3486150"/>
          </a:xfrm>
          <a:ln/>
        </p:spPr>
      </p:sp>
      <p:sp>
        <p:nvSpPr>
          <p:cNvPr id="675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453204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5B08B69-A45F-4EED-A7B5-1FD2A73DAD0B}" type="slidenum">
              <a:rPr lang="es-ES_tradnl" altLang="en-US" smtClean="0">
                <a:latin typeface="Times New Roman" panose="02020603050405020304" pitchFamily="18" charset="0"/>
              </a:rPr>
              <a:pPr/>
              <a:t>31</a:t>
            </a:fld>
            <a:endParaRPr lang="es-ES_tradnl" altLang="en-US" smtClean="0">
              <a:latin typeface="Times New Roman" panose="02020603050405020304" pitchFamily="18" charset="0"/>
            </a:endParaRPr>
          </a:p>
        </p:txBody>
      </p:sp>
      <p:sp>
        <p:nvSpPr>
          <p:cNvPr id="69635" name="Rectangle 2"/>
          <p:cNvSpPr>
            <a:spLocks noChangeArrowheads="1" noTextEdit="1"/>
          </p:cNvSpPr>
          <p:nvPr>
            <p:ph type="sldImg"/>
          </p:nvPr>
        </p:nvSpPr>
        <p:spPr>
          <a:xfrm>
            <a:off x="1182688" y="696913"/>
            <a:ext cx="4648200" cy="3486150"/>
          </a:xfrm>
          <a:ln/>
        </p:spPr>
      </p:sp>
      <p:sp>
        <p:nvSpPr>
          <p:cNvPr id="696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778439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EFEDB22-660C-434B-84E8-9D4A4993ECF4}" type="slidenum">
              <a:rPr lang="es-ES_tradnl" altLang="en-US" smtClean="0">
                <a:latin typeface="Times New Roman" panose="02020603050405020304" pitchFamily="18" charset="0"/>
              </a:rPr>
              <a:pPr/>
              <a:t>32</a:t>
            </a:fld>
            <a:endParaRPr lang="es-ES_tradnl" altLang="en-US" smtClean="0">
              <a:latin typeface="Times New Roman" panose="02020603050405020304" pitchFamily="18" charset="0"/>
            </a:endParaRPr>
          </a:p>
        </p:txBody>
      </p:sp>
      <p:sp>
        <p:nvSpPr>
          <p:cNvPr id="71683" name="Rectangle 2"/>
          <p:cNvSpPr>
            <a:spLocks noChangeArrowheads="1" noTextEdit="1"/>
          </p:cNvSpPr>
          <p:nvPr>
            <p:ph type="sldImg"/>
          </p:nvPr>
        </p:nvSpPr>
        <p:spPr>
          <a:xfrm>
            <a:off x="1182688" y="696913"/>
            <a:ext cx="4648200" cy="3486150"/>
          </a:xfrm>
          <a:ln/>
        </p:spPr>
      </p:sp>
      <p:sp>
        <p:nvSpPr>
          <p:cNvPr id="716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884541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D1443D5-D951-43F6-9415-047FD4BE2DA2}" type="slidenum">
              <a:rPr lang="es-ES_tradnl" altLang="en-US" smtClean="0">
                <a:latin typeface="Times New Roman" panose="02020603050405020304" pitchFamily="18" charset="0"/>
              </a:rPr>
              <a:pPr/>
              <a:t>33</a:t>
            </a:fld>
            <a:endParaRPr lang="es-ES_tradnl" altLang="en-US" smtClean="0">
              <a:latin typeface="Times New Roman" panose="02020603050405020304" pitchFamily="18" charset="0"/>
            </a:endParaRPr>
          </a:p>
        </p:txBody>
      </p:sp>
      <p:sp>
        <p:nvSpPr>
          <p:cNvPr id="73731" name="Rectangle 2"/>
          <p:cNvSpPr>
            <a:spLocks noChangeArrowheads="1" noTextEdit="1"/>
          </p:cNvSpPr>
          <p:nvPr>
            <p:ph type="sldImg"/>
          </p:nvPr>
        </p:nvSpPr>
        <p:spPr>
          <a:xfrm>
            <a:off x="1182688" y="696913"/>
            <a:ext cx="4648200" cy="3486150"/>
          </a:xfrm>
          <a:ln/>
        </p:spPr>
      </p:sp>
      <p:sp>
        <p:nvSpPr>
          <p:cNvPr id="737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49803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92C702A-D3E5-4D4E-BDA0-BCF75B429C3B}" type="slidenum">
              <a:rPr lang="es-ES_tradnl" altLang="en-US" smtClean="0">
                <a:latin typeface="Times New Roman" panose="02020603050405020304" pitchFamily="18" charset="0"/>
              </a:rPr>
              <a:pPr/>
              <a:t>34</a:t>
            </a:fld>
            <a:endParaRPr lang="es-ES_tradnl" altLang="en-US" smtClean="0">
              <a:latin typeface="Times New Roman" panose="02020603050405020304" pitchFamily="18" charset="0"/>
            </a:endParaRPr>
          </a:p>
        </p:txBody>
      </p:sp>
      <p:sp>
        <p:nvSpPr>
          <p:cNvPr id="75779" name="Rectangle 2"/>
          <p:cNvSpPr>
            <a:spLocks noChangeArrowheads="1" noTextEdit="1"/>
          </p:cNvSpPr>
          <p:nvPr>
            <p:ph type="sldImg"/>
          </p:nvPr>
        </p:nvSpPr>
        <p:spPr>
          <a:xfrm>
            <a:off x="1182688" y="696913"/>
            <a:ext cx="4648200" cy="3486150"/>
          </a:xfrm>
          <a:ln/>
        </p:spPr>
      </p:sp>
      <p:sp>
        <p:nvSpPr>
          <p:cNvPr id="757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064997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F48F761-C8AD-4A5B-B923-950F6232087C}" type="slidenum">
              <a:rPr lang="es-ES_tradnl" altLang="en-US" smtClean="0">
                <a:latin typeface="Times New Roman" panose="02020603050405020304" pitchFamily="18" charset="0"/>
              </a:rPr>
              <a:pPr/>
              <a:t>35</a:t>
            </a:fld>
            <a:endParaRPr lang="es-ES_tradnl" altLang="en-US" smtClean="0">
              <a:latin typeface="Times New Roman" panose="02020603050405020304" pitchFamily="18" charset="0"/>
            </a:endParaRPr>
          </a:p>
        </p:txBody>
      </p:sp>
      <p:sp>
        <p:nvSpPr>
          <p:cNvPr id="77827" name="Rectangle 2"/>
          <p:cNvSpPr>
            <a:spLocks noChangeArrowheads="1" noTextEdit="1"/>
          </p:cNvSpPr>
          <p:nvPr>
            <p:ph type="sldImg"/>
          </p:nvPr>
        </p:nvSpPr>
        <p:spPr>
          <a:xfrm>
            <a:off x="1182688" y="696913"/>
            <a:ext cx="4648200" cy="3486150"/>
          </a:xfrm>
          <a:ln/>
        </p:spPr>
      </p:sp>
      <p:sp>
        <p:nvSpPr>
          <p:cNvPr id="778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8292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6BCF35F-C58A-4586-9519-872822B84A04}" type="slidenum">
              <a:rPr lang="es-ES_tradnl" altLang="en-US" smtClean="0">
                <a:latin typeface="Times New Roman" panose="02020603050405020304" pitchFamily="18" charset="0"/>
              </a:rPr>
              <a:pPr/>
              <a:t>36</a:t>
            </a:fld>
            <a:endParaRPr lang="es-ES_tradnl" altLang="en-US" smtClean="0">
              <a:latin typeface="Times New Roman" panose="02020603050405020304" pitchFamily="18" charset="0"/>
            </a:endParaRPr>
          </a:p>
        </p:txBody>
      </p:sp>
      <p:sp>
        <p:nvSpPr>
          <p:cNvPr id="79875" name="Rectangle 2"/>
          <p:cNvSpPr>
            <a:spLocks noChangeArrowheads="1" noTextEdit="1"/>
          </p:cNvSpPr>
          <p:nvPr>
            <p:ph type="sldImg"/>
          </p:nvPr>
        </p:nvSpPr>
        <p:spPr>
          <a:xfrm>
            <a:off x="1182688" y="696913"/>
            <a:ext cx="4648200" cy="3486150"/>
          </a:xfrm>
          <a:ln/>
        </p:spPr>
      </p:sp>
      <p:sp>
        <p:nvSpPr>
          <p:cNvPr id="798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151607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8881FD8-D63B-44BF-B61E-2F4319719081}" type="slidenum">
              <a:rPr lang="es-ES_tradnl" altLang="en-US" smtClean="0">
                <a:latin typeface="Times New Roman" panose="02020603050405020304" pitchFamily="18" charset="0"/>
              </a:rPr>
              <a:pPr/>
              <a:t>37</a:t>
            </a:fld>
            <a:endParaRPr lang="es-ES_tradnl" altLang="en-US" smtClean="0">
              <a:latin typeface="Times New Roman" panose="02020603050405020304" pitchFamily="18" charset="0"/>
            </a:endParaRPr>
          </a:p>
        </p:txBody>
      </p:sp>
      <p:sp>
        <p:nvSpPr>
          <p:cNvPr id="81923" name="Rectangle 2"/>
          <p:cNvSpPr>
            <a:spLocks noChangeArrowheads="1" noTextEdit="1"/>
          </p:cNvSpPr>
          <p:nvPr>
            <p:ph type="sldImg"/>
          </p:nvPr>
        </p:nvSpPr>
        <p:spPr>
          <a:xfrm>
            <a:off x="1182688" y="696913"/>
            <a:ext cx="4648200" cy="3486150"/>
          </a:xfrm>
          <a:ln/>
        </p:spPr>
      </p:sp>
      <p:sp>
        <p:nvSpPr>
          <p:cNvPr id="819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258250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718AAB7-FE68-48E3-9ABD-8B59A836E149}" type="slidenum">
              <a:rPr lang="es-ES_tradnl" altLang="en-US" smtClean="0">
                <a:latin typeface="Times New Roman" panose="02020603050405020304" pitchFamily="18" charset="0"/>
              </a:rPr>
              <a:pPr/>
              <a:t>38</a:t>
            </a:fld>
            <a:endParaRPr lang="es-ES_tradnl" altLang="en-US" smtClean="0">
              <a:latin typeface="Times New Roman" panose="02020603050405020304" pitchFamily="18" charset="0"/>
            </a:endParaRPr>
          </a:p>
        </p:txBody>
      </p:sp>
      <p:sp>
        <p:nvSpPr>
          <p:cNvPr id="83971" name="Rectangle 2"/>
          <p:cNvSpPr>
            <a:spLocks noChangeArrowheads="1" noTextEdit="1"/>
          </p:cNvSpPr>
          <p:nvPr>
            <p:ph type="sldImg"/>
          </p:nvPr>
        </p:nvSpPr>
        <p:spPr>
          <a:xfrm>
            <a:off x="1182688" y="696913"/>
            <a:ext cx="4648200" cy="3486150"/>
          </a:xfrm>
          <a:ln/>
        </p:spPr>
      </p:sp>
      <p:sp>
        <p:nvSpPr>
          <p:cNvPr id="839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999953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F131312-8FE8-4E03-A0EE-2EB3CE2667B6}" type="slidenum">
              <a:rPr lang="es-ES_tradnl" altLang="en-US" smtClean="0">
                <a:latin typeface="Times New Roman" panose="02020603050405020304" pitchFamily="18" charset="0"/>
              </a:rPr>
              <a:pPr/>
              <a:t>39</a:t>
            </a:fld>
            <a:endParaRPr lang="es-ES_tradnl" altLang="en-US" smtClean="0">
              <a:latin typeface="Times New Roman" panose="02020603050405020304" pitchFamily="18" charset="0"/>
            </a:endParaRPr>
          </a:p>
        </p:txBody>
      </p:sp>
      <p:sp>
        <p:nvSpPr>
          <p:cNvPr id="86019" name="Rectangle 2"/>
          <p:cNvSpPr>
            <a:spLocks noChangeArrowheads="1" noTextEdit="1"/>
          </p:cNvSpPr>
          <p:nvPr>
            <p:ph type="sldImg"/>
          </p:nvPr>
        </p:nvSpPr>
        <p:spPr>
          <a:xfrm>
            <a:off x="1182688" y="696913"/>
            <a:ext cx="4648200" cy="3486150"/>
          </a:xfrm>
          <a:ln/>
        </p:spPr>
      </p:sp>
      <p:sp>
        <p:nvSpPr>
          <p:cNvPr id="860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481585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5AACF23-3AF0-49CB-9B54-0302E1DA7796}" type="slidenum">
              <a:rPr lang="es-ES_tradnl" altLang="en-US" smtClean="0">
                <a:latin typeface="Times New Roman" panose="02020603050405020304" pitchFamily="18" charset="0"/>
              </a:rPr>
              <a:pPr/>
              <a:t>40</a:t>
            </a:fld>
            <a:endParaRPr lang="es-ES_tradnl" altLang="en-US" smtClean="0">
              <a:latin typeface="Times New Roman" panose="02020603050405020304" pitchFamily="18" charset="0"/>
            </a:endParaRPr>
          </a:p>
        </p:txBody>
      </p:sp>
      <p:sp>
        <p:nvSpPr>
          <p:cNvPr id="88067" name="Rectangle 2"/>
          <p:cNvSpPr>
            <a:spLocks noChangeArrowheads="1" noTextEdit="1"/>
          </p:cNvSpPr>
          <p:nvPr>
            <p:ph type="sldImg"/>
          </p:nvPr>
        </p:nvSpPr>
        <p:spPr>
          <a:xfrm>
            <a:off x="1182688" y="696913"/>
            <a:ext cx="4648200" cy="3486150"/>
          </a:xfrm>
          <a:ln/>
        </p:spPr>
      </p:sp>
      <p:sp>
        <p:nvSpPr>
          <p:cNvPr id="880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426845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65B38DC-D28A-404C-9D42-A0A6040BEF5C}" type="slidenum">
              <a:rPr lang="es-ES_tradnl" altLang="en-US" smtClean="0">
                <a:latin typeface="Times New Roman" panose="02020603050405020304" pitchFamily="18" charset="0"/>
              </a:rPr>
              <a:pPr/>
              <a:t>41</a:t>
            </a:fld>
            <a:endParaRPr lang="es-ES_tradnl" altLang="en-US" smtClean="0">
              <a:latin typeface="Times New Roman" panose="02020603050405020304" pitchFamily="18" charset="0"/>
            </a:endParaRPr>
          </a:p>
        </p:txBody>
      </p:sp>
      <p:sp>
        <p:nvSpPr>
          <p:cNvPr id="90115" name="Rectangle 2"/>
          <p:cNvSpPr>
            <a:spLocks noChangeArrowheads="1" noTextEdit="1"/>
          </p:cNvSpPr>
          <p:nvPr>
            <p:ph type="sldImg"/>
          </p:nvPr>
        </p:nvSpPr>
        <p:spPr>
          <a:xfrm>
            <a:off x="1182688" y="696913"/>
            <a:ext cx="4648200" cy="3486150"/>
          </a:xfrm>
          <a:ln/>
        </p:spPr>
      </p:sp>
      <p:sp>
        <p:nvSpPr>
          <p:cNvPr id="901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614075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4F061FA-2889-49DB-92C5-7F0D276CBB57}" type="slidenum">
              <a:rPr lang="es-ES_tradnl" altLang="en-US" smtClean="0">
                <a:latin typeface="Times New Roman" panose="02020603050405020304" pitchFamily="18" charset="0"/>
              </a:rPr>
              <a:pPr/>
              <a:t>42</a:t>
            </a:fld>
            <a:endParaRPr lang="es-ES_tradnl" altLang="en-US" smtClean="0">
              <a:latin typeface="Times New Roman" panose="02020603050405020304" pitchFamily="18" charset="0"/>
            </a:endParaRPr>
          </a:p>
        </p:txBody>
      </p:sp>
      <p:sp>
        <p:nvSpPr>
          <p:cNvPr id="92163" name="Rectangle 2"/>
          <p:cNvSpPr>
            <a:spLocks noChangeArrowheads="1" noTextEdit="1"/>
          </p:cNvSpPr>
          <p:nvPr>
            <p:ph type="sldImg"/>
          </p:nvPr>
        </p:nvSpPr>
        <p:spPr>
          <a:xfrm>
            <a:off x="1182688" y="696913"/>
            <a:ext cx="4648200" cy="3486150"/>
          </a:xfrm>
          <a:ln/>
        </p:spPr>
      </p:sp>
      <p:sp>
        <p:nvSpPr>
          <p:cNvPr id="921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03647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8482399-DFCC-4C08-BCD5-159A689BEA15}" type="slidenum">
              <a:rPr lang="es-ES_tradnl" altLang="en-US" smtClean="0">
                <a:latin typeface="Times New Roman" panose="02020603050405020304" pitchFamily="18" charset="0"/>
              </a:rPr>
              <a:pPr/>
              <a:t>43</a:t>
            </a:fld>
            <a:endParaRPr lang="es-ES_tradnl" altLang="en-US" smtClean="0">
              <a:latin typeface="Times New Roman" panose="02020603050405020304" pitchFamily="18" charset="0"/>
            </a:endParaRPr>
          </a:p>
        </p:txBody>
      </p:sp>
      <p:sp>
        <p:nvSpPr>
          <p:cNvPr id="94211" name="Rectangle 2"/>
          <p:cNvSpPr>
            <a:spLocks noChangeArrowheads="1" noTextEdit="1"/>
          </p:cNvSpPr>
          <p:nvPr>
            <p:ph type="sldImg"/>
          </p:nvPr>
        </p:nvSpPr>
        <p:spPr>
          <a:xfrm>
            <a:off x="1182688" y="696913"/>
            <a:ext cx="4648200" cy="3486150"/>
          </a:xfrm>
          <a:ln/>
        </p:spPr>
      </p:sp>
      <p:sp>
        <p:nvSpPr>
          <p:cNvPr id="942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07601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6858CDD-E1FE-4A03-8465-CC51DAE32D9B}" type="slidenum">
              <a:rPr lang="es-ES_tradnl" altLang="en-US" smtClean="0">
                <a:latin typeface="Times New Roman" panose="02020603050405020304" pitchFamily="18" charset="0"/>
              </a:rPr>
              <a:pPr/>
              <a:t>44</a:t>
            </a:fld>
            <a:endParaRPr lang="es-ES_tradnl" altLang="en-US" smtClean="0">
              <a:latin typeface="Times New Roman" panose="02020603050405020304" pitchFamily="18" charset="0"/>
            </a:endParaRPr>
          </a:p>
        </p:txBody>
      </p:sp>
      <p:sp>
        <p:nvSpPr>
          <p:cNvPr id="96259" name="Rectangle 2"/>
          <p:cNvSpPr>
            <a:spLocks noChangeArrowheads="1" noTextEdit="1"/>
          </p:cNvSpPr>
          <p:nvPr>
            <p:ph type="sldImg"/>
          </p:nvPr>
        </p:nvSpPr>
        <p:spPr>
          <a:xfrm>
            <a:off x="1182688" y="696913"/>
            <a:ext cx="4648200" cy="3486150"/>
          </a:xfrm>
          <a:ln/>
        </p:spPr>
      </p:sp>
      <p:sp>
        <p:nvSpPr>
          <p:cNvPr id="962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256257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EAAE77A-A3CB-4A11-A4F7-FAF4FE073290}" type="slidenum">
              <a:rPr lang="es-ES_tradnl" altLang="en-US" smtClean="0">
                <a:latin typeface="Times New Roman" panose="02020603050405020304" pitchFamily="18" charset="0"/>
              </a:rPr>
              <a:pPr/>
              <a:t>45</a:t>
            </a:fld>
            <a:endParaRPr lang="es-ES_tradnl" altLang="en-US" smtClean="0">
              <a:latin typeface="Times New Roman" panose="02020603050405020304" pitchFamily="18" charset="0"/>
            </a:endParaRPr>
          </a:p>
        </p:txBody>
      </p:sp>
      <p:sp>
        <p:nvSpPr>
          <p:cNvPr id="98307" name="Rectangle 2"/>
          <p:cNvSpPr>
            <a:spLocks noChangeArrowheads="1" noTextEdit="1"/>
          </p:cNvSpPr>
          <p:nvPr>
            <p:ph type="sldImg"/>
          </p:nvPr>
        </p:nvSpPr>
        <p:spPr>
          <a:xfrm>
            <a:off x="1182688" y="696913"/>
            <a:ext cx="4648200" cy="3486150"/>
          </a:xfrm>
          <a:ln/>
        </p:spPr>
      </p:sp>
      <p:sp>
        <p:nvSpPr>
          <p:cNvPr id="983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1813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45CA49A-0920-4936-A743-44699DAE324B}" type="slidenum">
              <a:rPr lang="es-ES_tradnl" altLang="en-US" smtClean="0">
                <a:latin typeface="Times New Roman" panose="02020603050405020304" pitchFamily="18" charset="0"/>
              </a:rPr>
              <a:pPr/>
              <a:t>46</a:t>
            </a:fld>
            <a:endParaRPr lang="es-ES_tradnl" altLang="en-US" smtClean="0">
              <a:latin typeface="Times New Roman" panose="02020603050405020304" pitchFamily="18" charset="0"/>
            </a:endParaRPr>
          </a:p>
        </p:txBody>
      </p:sp>
      <p:sp>
        <p:nvSpPr>
          <p:cNvPr id="100355" name="Rectangle 2"/>
          <p:cNvSpPr>
            <a:spLocks noChangeArrowheads="1" noTextEdit="1"/>
          </p:cNvSpPr>
          <p:nvPr>
            <p:ph type="sldImg"/>
          </p:nvPr>
        </p:nvSpPr>
        <p:spPr>
          <a:xfrm>
            <a:off x="1182688" y="696913"/>
            <a:ext cx="4648200" cy="3486150"/>
          </a:xfrm>
          <a:ln/>
        </p:spPr>
      </p:sp>
      <p:sp>
        <p:nvSpPr>
          <p:cNvPr id="1003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213113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AF647A5-5BB3-4AF0-B4C3-C691B0E2E8E1}" type="slidenum">
              <a:rPr lang="es-ES_tradnl" altLang="en-US" smtClean="0">
                <a:latin typeface="Times New Roman" panose="02020603050405020304" pitchFamily="18" charset="0"/>
              </a:rPr>
              <a:pPr/>
              <a:t>47</a:t>
            </a:fld>
            <a:endParaRPr lang="es-ES_tradnl" altLang="en-US" smtClean="0">
              <a:latin typeface="Times New Roman" panose="02020603050405020304" pitchFamily="18" charset="0"/>
            </a:endParaRPr>
          </a:p>
        </p:txBody>
      </p:sp>
      <p:sp>
        <p:nvSpPr>
          <p:cNvPr id="102403" name="Rectangle 2"/>
          <p:cNvSpPr>
            <a:spLocks noChangeArrowheads="1" noTextEdit="1"/>
          </p:cNvSpPr>
          <p:nvPr>
            <p:ph type="sldImg"/>
          </p:nvPr>
        </p:nvSpPr>
        <p:spPr>
          <a:xfrm>
            <a:off x="1182688" y="696913"/>
            <a:ext cx="4648200" cy="3486150"/>
          </a:xfrm>
          <a:ln/>
        </p:spPr>
      </p:sp>
      <p:sp>
        <p:nvSpPr>
          <p:cNvPr id="1024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653557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9B70704-FB88-4308-8D98-E7B8CCD9C6F4}" type="slidenum">
              <a:rPr lang="es-ES_tradnl" altLang="en-US" smtClean="0">
                <a:latin typeface="Times New Roman" panose="02020603050405020304" pitchFamily="18" charset="0"/>
              </a:rPr>
              <a:pPr/>
              <a:t>48</a:t>
            </a:fld>
            <a:endParaRPr lang="es-ES_tradnl" altLang="en-US" smtClean="0">
              <a:latin typeface="Times New Roman" panose="02020603050405020304" pitchFamily="18" charset="0"/>
            </a:endParaRPr>
          </a:p>
        </p:txBody>
      </p:sp>
      <p:sp>
        <p:nvSpPr>
          <p:cNvPr id="104451" name="Rectangle 2"/>
          <p:cNvSpPr>
            <a:spLocks noChangeArrowheads="1" noTextEdit="1"/>
          </p:cNvSpPr>
          <p:nvPr>
            <p:ph type="sldImg"/>
          </p:nvPr>
        </p:nvSpPr>
        <p:spPr>
          <a:xfrm>
            <a:off x="1182688" y="696913"/>
            <a:ext cx="4648200" cy="3486150"/>
          </a:xfrm>
          <a:ln/>
        </p:spPr>
      </p:sp>
      <p:sp>
        <p:nvSpPr>
          <p:cNvPr id="1044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974816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8317C4A-EB86-46A4-9A2A-D663F021F345}" type="slidenum">
              <a:rPr lang="es-ES_tradnl" altLang="en-US" smtClean="0">
                <a:latin typeface="Times New Roman" panose="02020603050405020304" pitchFamily="18" charset="0"/>
              </a:rPr>
              <a:pPr/>
              <a:t>49</a:t>
            </a:fld>
            <a:endParaRPr lang="es-ES_tradnl" altLang="en-US" smtClean="0">
              <a:latin typeface="Times New Roman" panose="02020603050405020304" pitchFamily="18" charset="0"/>
            </a:endParaRPr>
          </a:p>
        </p:txBody>
      </p:sp>
      <p:sp>
        <p:nvSpPr>
          <p:cNvPr id="106499" name="Rectangle 2"/>
          <p:cNvSpPr>
            <a:spLocks noChangeArrowheads="1" noTextEdit="1"/>
          </p:cNvSpPr>
          <p:nvPr>
            <p:ph type="sldImg"/>
          </p:nvPr>
        </p:nvSpPr>
        <p:spPr>
          <a:xfrm>
            <a:off x="1182688" y="696913"/>
            <a:ext cx="4648200" cy="3486150"/>
          </a:xfrm>
          <a:ln/>
        </p:spPr>
      </p:sp>
      <p:sp>
        <p:nvSpPr>
          <p:cNvPr id="1065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183360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0996A8D-A840-4B03-A806-534CC1F952A7}" type="slidenum">
              <a:rPr lang="es-ES_tradnl" altLang="en-US" smtClean="0">
                <a:latin typeface="Times New Roman" panose="02020603050405020304" pitchFamily="18" charset="0"/>
              </a:rPr>
              <a:pPr/>
              <a:t>50</a:t>
            </a:fld>
            <a:endParaRPr lang="es-ES_tradnl" altLang="en-US" smtClean="0">
              <a:latin typeface="Times New Roman" panose="02020603050405020304" pitchFamily="18" charset="0"/>
            </a:endParaRPr>
          </a:p>
        </p:txBody>
      </p:sp>
      <p:sp>
        <p:nvSpPr>
          <p:cNvPr id="108547" name="Rectangle 2"/>
          <p:cNvSpPr>
            <a:spLocks noChangeArrowheads="1" noTextEdit="1"/>
          </p:cNvSpPr>
          <p:nvPr>
            <p:ph type="sldImg"/>
          </p:nvPr>
        </p:nvSpPr>
        <p:spPr>
          <a:xfrm>
            <a:off x="1182688" y="696913"/>
            <a:ext cx="4648200" cy="3486150"/>
          </a:xfrm>
          <a:ln/>
        </p:spPr>
      </p:sp>
      <p:sp>
        <p:nvSpPr>
          <p:cNvPr id="1085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23341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428B20B-699A-4380-BB00-98D2DF660B91}" type="slidenum">
              <a:rPr lang="es-ES_tradnl" altLang="en-US" smtClean="0">
                <a:latin typeface="Times New Roman" panose="02020603050405020304" pitchFamily="18" charset="0"/>
              </a:rPr>
              <a:pPr/>
              <a:t>51</a:t>
            </a:fld>
            <a:endParaRPr lang="es-ES_tradnl" altLang="en-US" smtClean="0">
              <a:latin typeface="Times New Roman" panose="02020603050405020304" pitchFamily="18" charset="0"/>
            </a:endParaRPr>
          </a:p>
        </p:txBody>
      </p:sp>
      <p:sp>
        <p:nvSpPr>
          <p:cNvPr id="110595" name="Rectangle 2"/>
          <p:cNvSpPr>
            <a:spLocks noChangeArrowheads="1" noTextEdit="1"/>
          </p:cNvSpPr>
          <p:nvPr>
            <p:ph type="sldImg"/>
          </p:nvPr>
        </p:nvSpPr>
        <p:spPr>
          <a:xfrm>
            <a:off x="1182688" y="696913"/>
            <a:ext cx="4648200" cy="3486150"/>
          </a:xfrm>
          <a:ln/>
        </p:spPr>
      </p:sp>
      <p:sp>
        <p:nvSpPr>
          <p:cNvPr id="1105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522356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56F5053-8797-443F-A335-9A2D92F97E69}" type="slidenum">
              <a:rPr lang="es-ES_tradnl" altLang="en-US" smtClean="0">
                <a:latin typeface="Times New Roman" panose="02020603050405020304" pitchFamily="18" charset="0"/>
              </a:rPr>
              <a:pPr/>
              <a:t>52</a:t>
            </a:fld>
            <a:endParaRPr lang="es-ES_tradnl" altLang="en-US" smtClean="0">
              <a:latin typeface="Times New Roman" panose="02020603050405020304" pitchFamily="18" charset="0"/>
            </a:endParaRPr>
          </a:p>
        </p:txBody>
      </p:sp>
      <p:sp>
        <p:nvSpPr>
          <p:cNvPr id="112643" name="Rectangle 2"/>
          <p:cNvSpPr>
            <a:spLocks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31136953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4BDDCFF-DD50-4C44-A546-7627DFB2DD13}" type="slidenum">
              <a:rPr lang="es-ES_tradnl" altLang="en-US" smtClean="0">
                <a:latin typeface="Times New Roman" panose="02020603050405020304" pitchFamily="18" charset="0"/>
              </a:rPr>
              <a:pPr/>
              <a:t>53</a:t>
            </a:fld>
            <a:endParaRPr lang="es-ES_tradnl" altLang="en-US" smtClean="0">
              <a:latin typeface="Times New Roman" panose="02020603050405020304" pitchFamily="18" charset="0"/>
            </a:endParaRPr>
          </a:p>
        </p:txBody>
      </p:sp>
      <p:sp>
        <p:nvSpPr>
          <p:cNvPr id="114691" name="Rectangle 2"/>
          <p:cNvSpPr>
            <a:spLocks noChangeArrowheads="1" noTextEdit="1"/>
          </p:cNvSpPr>
          <p:nvPr>
            <p:ph type="sldImg"/>
          </p:nvPr>
        </p:nvSpPr>
        <p:spPr>
          <a:xfrm>
            <a:off x="1182688" y="696913"/>
            <a:ext cx="4648200" cy="3486150"/>
          </a:xfrm>
          <a:ln/>
        </p:spPr>
      </p:sp>
      <p:sp>
        <p:nvSpPr>
          <p:cNvPr id="1146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87202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D0DE5C4-FF9A-49EF-A7B2-3F37C9E0EC69}" type="slidenum">
              <a:rPr lang="es-ES_tradnl" altLang="en-US" smtClean="0">
                <a:latin typeface="Times New Roman" panose="02020603050405020304" pitchFamily="18" charset="0"/>
              </a:rPr>
              <a:pPr/>
              <a:t>54</a:t>
            </a:fld>
            <a:endParaRPr lang="es-ES_tradnl" altLang="en-US" smtClean="0">
              <a:latin typeface="Times New Roman" panose="02020603050405020304" pitchFamily="18" charset="0"/>
            </a:endParaRPr>
          </a:p>
        </p:txBody>
      </p:sp>
      <p:sp>
        <p:nvSpPr>
          <p:cNvPr id="116739" name="Rectangle 2"/>
          <p:cNvSpPr>
            <a:spLocks noChangeArrowheads="1" noTextEdit="1"/>
          </p:cNvSpPr>
          <p:nvPr>
            <p:ph type="sldImg"/>
          </p:nvPr>
        </p:nvSpPr>
        <p:spPr>
          <a:xfrm>
            <a:off x="1182688" y="696913"/>
            <a:ext cx="4648200" cy="3486150"/>
          </a:xfrm>
          <a:ln/>
        </p:spPr>
      </p:sp>
      <p:sp>
        <p:nvSpPr>
          <p:cNvPr id="1167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4457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2BEEAA3-04A9-4812-8E1D-C0DC6E921586}" type="slidenum">
              <a:rPr lang="es-ES_tradnl" altLang="en-US" smtClean="0">
                <a:latin typeface="Times New Roman" panose="02020603050405020304" pitchFamily="18" charset="0"/>
              </a:rPr>
              <a:pPr/>
              <a:t>55</a:t>
            </a:fld>
            <a:endParaRPr lang="es-ES_tradnl" altLang="en-US" smtClean="0">
              <a:latin typeface="Times New Roman" panose="02020603050405020304" pitchFamily="18" charset="0"/>
            </a:endParaRPr>
          </a:p>
        </p:txBody>
      </p:sp>
      <p:sp>
        <p:nvSpPr>
          <p:cNvPr id="118787" name="Rectangle 2"/>
          <p:cNvSpPr>
            <a:spLocks noChangeArrowheads="1" noTextEdit="1"/>
          </p:cNvSpPr>
          <p:nvPr>
            <p:ph type="sldImg"/>
          </p:nvPr>
        </p:nvSpPr>
        <p:spPr>
          <a:xfrm>
            <a:off x="1182688" y="696913"/>
            <a:ext cx="4648200" cy="3486150"/>
          </a:xfrm>
          <a:ln/>
        </p:spPr>
      </p:sp>
      <p:sp>
        <p:nvSpPr>
          <p:cNvPr id="1187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21192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0B53FDF-F5D4-4572-A731-1A6D4368499E}" type="slidenum">
              <a:rPr lang="es-ES_tradnl" altLang="en-US" smtClean="0">
                <a:latin typeface="Times New Roman" panose="02020603050405020304" pitchFamily="18" charset="0"/>
              </a:rPr>
              <a:pPr/>
              <a:t>56</a:t>
            </a:fld>
            <a:endParaRPr lang="es-ES_tradnl" altLang="en-US" smtClean="0">
              <a:latin typeface="Times New Roman" panose="02020603050405020304" pitchFamily="18" charset="0"/>
            </a:endParaRPr>
          </a:p>
        </p:txBody>
      </p:sp>
      <p:sp>
        <p:nvSpPr>
          <p:cNvPr id="120835" name="Rectangle 2"/>
          <p:cNvSpPr>
            <a:spLocks noChangeArrowheads="1" noTextEdit="1"/>
          </p:cNvSpPr>
          <p:nvPr>
            <p:ph type="sldImg"/>
          </p:nvPr>
        </p:nvSpPr>
        <p:spPr>
          <a:xfrm>
            <a:off x="1182688" y="696913"/>
            <a:ext cx="4648200" cy="3486150"/>
          </a:xfrm>
          <a:ln/>
        </p:spPr>
      </p:sp>
      <p:sp>
        <p:nvSpPr>
          <p:cNvPr id="1208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39868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BE1AFD6-C2C9-4146-BC1B-DE34DCA224A4}" type="slidenum">
              <a:rPr lang="es-ES_tradnl" altLang="en-US" smtClean="0">
                <a:latin typeface="Times New Roman" panose="02020603050405020304" pitchFamily="18" charset="0"/>
              </a:rPr>
              <a:pPr/>
              <a:t>57</a:t>
            </a:fld>
            <a:endParaRPr lang="es-ES_tradnl" altLang="en-US" smtClean="0">
              <a:latin typeface="Times New Roman" panose="02020603050405020304" pitchFamily="18" charset="0"/>
            </a:endParaRPr>
          </a:p>
        </p:txBody>
      </p:sp>
      <p:sp>
        <p:nvSpPr>
          <p:cNvPr id="122883" name="Rectangle 2"/>
          <p:cNvSpPr>
            <a:spLocks noChangeArrowheads="1" noTextEdit="1"/>
          </p:cNvSpPr>
          <p:nvPr>
            <p:ph type="sldImg"/>
          </p:nvPr>
        </p:nvSpPr>
        <p:spPr>
          <a:xfrm>
            <a:off x="1182688" y="696913"/>
            <a:ext cx="4648200" cy="3486150"/>
          </a:xfrm>
          <a:ln/>
        </p:spPr>
      </p:sp>
      <p:sp>
        <p:nvSpPr>
          <p:cNvPr id="1228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495813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248DB69-3917-462B-BA52-0539ED63B67D}" type="slidenum">
              <a:rPr lang="es-ES_tradnl" altLang="en-US" smtClean="0">
                <a:latin typeface="Times New Roman" panose="02020603050405020304" pitchFamily="18" charset="0"/>
              </a:rPr>
              <a:pPr/>
              <a:t>58</a:t>
            </a:fld>
            <a:endParaRPr lang="es-ES_tradnl" altLang="en-US" smtClean="0">
              <a:latin typeface="Times New Roman" panose="02020603050405020304" pitchFamily="18" charset="0"/>
            </a:endParaRPr>
          </a:p>
        </p:txBody>
      </p:sp>
      <p:sp>
        <p:nvSpPr>
          <p:cNvPr id="124931" name="Rectangle 2"/>
          <p:cNvSpPr>
            <a:spLocks noChangeArrowheads="1" noTextEdit="1"/>
          </p:cNvSpPr>
          <p:nvPr>
            <p:ph type="sldImg"/>
          </p:nvPr>
        </p:nvSpPr>
        <p:spPr>
          <a:xfrm>
            <a:off x="1182688" y="696913"/>
            <a:ext cx="4648200" cy="3486150"/>
          </a:xfrm>
          <a:ln/>
        </p:spPr>
      </p:sp>
      <p:sp>
        <p:nvSpPr>
          <p:cNvPr id="1249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589314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42EA98C-3175-4C7D-9AF1-94CE509213F8}" type="slidenum">
              <a:rPr lang="es-ES_tradnl" altLang="en-US" smtClean="0">
                <a:latin typeface="Times New Roman" panose="02020603050405020304" pitchFamily="18" charset="0"/>
              </a:rPr>
              <a:pPr/>
              <a:t>59</a:t>
            </a:fld>
            <a:endParaRPr lang="es-ES_tradnl" altLang="en-US" smtClean="0">
              <a:latin typeface="Times New Roman" panose="02020603050405020304" pitchFamily="18" charset="0"/>
            </a:endParaRPr>
          </a:p>
        </p:txBody>
      </p:sp>
      <p:sp>
        <p:nvSpPr>
          <p:cNvPr id="126979" name="Rectangle 2"/>
          <p:cNvSpPr>
            <a:spLocks noChangeArrowheads="1" noTextEdit="1"/>
          </p:cNvSpPr>
          <p:nvPr>
            <p:ph type="sldImg"/>
          </p:nvPr>
        </p:nvSpPr>
        <p:spPr>
          <a:xfrm>
            <a:off x="1182688" y="696913"/>
            <a:ext cx="4648200" cy="3486150"/>
          </a:xfrm>
          <a:ln/>
        </p:spPr>
      </p:sp>
      <p:sp>
        <p:nvSpPr>
          <p:cNvPr id="1269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853691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B1623D8-AEEA-457E-9939-20C80B1FF2A8}" type="slidenum">
              <a:rPr lang="es-ES_tradnl" altLang="en-US" smtClean="0">
                <a:latin typeface="Times New Roman" panose="02020603050405020304" pitchFamily="18" charset="0"/>
              </a:rPr>
              <a:pPr/>
              <a:t>60</a:t>
            </a:fld>
            <a:endParaRPr lang="es-ES_tradnl" altLang="en-US" smtClean="0">
              <a:latin typeface="Times New Roman" panose="02020603050405020304" pitchFamily="18" charset="0"/>
            </a:endParaRPr>
          </a:p>
        </p:txBody>
      </p:sp>
      <p:sp>
        <p:nvSpPr>
          <p:cNvPr id="129027" name="Rectangle 2"/>
          <p:cNvSpPr>
            <a:spLocks noChangeArrowheads="1" noTextEdit="1"/>
          </p:cNvSpPr>
          <p:nvPr>
            <p:ph type="sldImg"/>
          </p:nvPr>
        </p:nvSpPr>
        <p:spPr>
          <a:xfrm>
            <a:off x="1182688" y="696913"/>
            <a:ext cx="4648200" cy="3486150"/>
          </a:xfrm>
          <a:ln/>
        </p:spPr>
      </p:sp>
      <p:sp>
        <p:nvSpPr>
          <p:cNvPr id="1290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166233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9E0ECF8-8E8D-4D3A-8F33-7F4D94281C37}" type="slidenum">
              <a:rPr lang="es-ES_tradnl" altLang="en-US" smtClean="0">
                <a:latin typeface="Times New Roman" panose="02020603050405020304" pitchFamily="18" charset="0"/>
              </a:rPr>
              <a:pPr/>
              <a:t>61</a:t>
            </a:fld>
            <a:endParaRPr lang="es-ES_tradnl" altLang="en-US" smtClean="0">
              <a:latin typeface="Times New Roman" panose="02020603050405020304" pitchFamily="18" charset="0"/>
            </a:endParaRPr>
          </a:p>
        </p:txBody>
      </p:sp>
      <p:sp>
        <p:nvSpPr>
          <p:cNvPr id="131075" name="Rectangle 2"/>
          <p:cNvSpPr>
            <a:spLocks noChangeArrowheads="1" noTextEdit="1"/>
          </p:cNvSpPr>
          <p:nvPr>
            <p:ph type="sldImg"/>
          </p:nvPr>
        </p:nvSpPr>
        <p:spPr>
          <a:xfrm>
            <a:off x="1182688" y="696913"/>
            <a:ext cx="4648200" cy="3486150"/>
          </a:xfrm>
          <a:ln/>
        </p:spPr>
      </p:sp>
      <p:sp>
        <p:nvSpPr>
          <p:cNvPr id="1310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340518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C4DC4F0-34EF-4C65-901B-B3C6DAA37C8F}" type="slidenum">
              <a:rPr lang="es-ES_tradnl" altLang="en-US" smtClean="0">
                <a:latin typeface="Times New Roman" panose="02020603050405020304" pitchFamily="18" charset="0"/>
              </a:rPr>
              <a:pPr/>
              <a:t>62</a:t>
            </a:fld>
            <a:endParaRPr lang="es-ES_tradnl" altLang="en-US" smtClean="0">
              <a:latin typeface="Times New Roman" panose="02020603050405020304" pitchFamily="18" charset="0"/>
            </a:endParaRPr>
          </a:p>
        </p:txBody>
      </p:sp>
      <p:sp>
        <p:nvSpPr>
          <p:cNvPr id="133123" name="Rectangle 2"/>
          <p:cNvSpPr>
            <a:spLocks noChangeArrowheads="1" noTextEdit="1"/>
          </p:cNvSpPr>
          <p:nvPr>
            <p:ph type="sldImg"/>
          </p:nvPr>
        </p:nvSpPr>
        <p:spPr>
          <a:xfrm>
            <a:off x="1182688" y="696913"/>
            <a:ext cx="4648200" cy="3486150"/>
          </a:xfrm>
          <a:ln/>
        </p:spPr>
      </p:sp>
      <p:sp>
        <p:nvSpPr>
          <p:cNvPr id="1331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055519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9474B0C-4B48-4F2F-AD78-0BEC433F71C4}" type="slidenum">
              <a:rPr lang="es-ES_tradnl" altLang="en-US" smtClean="0">
                <a:latin typeface="Times New Roman" panose="02020603050405020304" pitchFamily="18" charset="0"/>
              </a:rPr>
              <a:pPr/>
              <a:t>63</a:t>
            </a:fld>
            <a:endParaRPr lang="es-ES_tradnl" altLang="en-US" smtClean="0">
              <a:latin typeface="Times New Roman" panose="02020603050405020304" pitchFamily="18" charset="0"/>
            </a:endParaRPr>
          </a:p>
        </p:txBody>
      </p:sp>
      <p:sp>
        <p:nvSpPr>
          <p:cNvPr id="135171" name="Rectangle 2"/>
          <p:cNvSpPr>
            <a:spLocks noChangeArrowheads="1" noTextEdit="1"/>
          </p:cNvSpPr>
          <p:nvPr>
            <p:ph type="sldImg"/>
          </p:nvPr>
        </p:nvSpPr>
        <p:spPr>
          <a:xfrm>
            <a:off x="1182688" y="696913"/>
            <a:ext cx="4648200" cy="3486150"/>
          </a:xfrm>
          <a:ln/>
        </p:spPr>
      </p:sp>
      <p:sp>
        <p:nvSpPr>
          <p:cNvPr id="1351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710077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52EF2A1-135A-4A22-A13E-FBD5175132DA}" type="slidenum">
              <a:rPr lang="es-ES_tradnl" altLang="en-US" smtClean="0">
                <a:latin typeface="Times New Roman" panose="02020603050405020304" pitchFamily="18" charset="0"/>
              </a:rPr>
              <a:pPr/>
              <a:t>64</a:t>
            </a:fld>
            <a:endParaRPr lang="es-ES_tradnl" altLang="en-US" smtClean="0">
              <a:latin typeface="Times New Roman" panose="02020603050405020304" pitchFamily="18" charset="0"/>
            </a:endParaRPr>
          </a:p>
        </p:txBody>
      </p:sp>
      <p:sp>
        <p:nvSpPr>
          <p:cNvPr id="137219" name="Rectangle 2"/>
          <p:cNvSpPr>
            <a:spLocks noChangeArrowheads="1" noTextEdit="1"/>
          </p:cNvSpPr>
          <p:nvPr>
            <p:ph type="sldImg"/>
          </p:nvPr>
        </p:nvSpPr>
        <p:spPr>
          <a:xfrm>
            <a:off x="1182688" y="696913"/>
            <a:ext cx="4648200" cy="3486150"/>
          </a:xfrm>
          <a:ln/>
        </p:spPr>
      </p:sp>
      <p:sp>
        <p:nvSpPr>
          <p:cNvPr id="1372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082694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33C27E3-DDF8-4CC4-B7C0-F6318021A0E9}" type="slidenum">
              <a:rPr lang="es-ES_tradnl" altLang="en-US" smtClean="0">
                <a:latin typeface="Times New Roman" panose="02020603050405020304" pitchFamily="18" charset="0"/>
              </a:rPr>
              <a:pPr/>
              <a:t>65</a:t>
            </a:fld>
            <a:endParaRPr lang="es-ES_tradnl" altLang="en-US" smtClean="0">
              <a:latin typeface="Times New Roman" panose="02020603050405020304" pitchFamily="18" charset="0"/>
            </a:endParaRPr>
          </a:p>
        </p:txBody>
      </p:sp>
      <p:sp>
        <p:nvSpPr>
          <p:cNvPr id="139267" name="Rectangle 2"/>
          <p:cNvSpPr>
            <a:spLocks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59956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989CA08-74F1-4E6E-828B-32EBC01568DD}" type="slidenum">
              <a:rPr lang="es-ES_tradnl" altLang="en-US" smtClean="0">
                <a:latin typeface="Times New Roman" panose="02020603050405020304" pitchFamily="18" charset="0"/>
              </a:rPr>
              <a:pPr/>
              <a:t>66</a:t>
            </a:fld>
            <a:endParaRPr lang="es-ES_tradnl" altLang="en-US" smtClean="0">
              <a:latin typeface="Times New Roman" panose="02020603050405020304" pitchFamily="18" charset="0"/>
            </a:endParaRPr>
          </a:p>
        </p:txBody>
      </p:sp>
      <p:sp>
        <p:nvSpPr>
          <p:cNvPr id="141315" name="Rectangle 2"/>
          <p:cNvSpPr>
            <a:spLocks noChangeArrowheads="1" noTextEdit="1"/>
          </p:cNvSpPr>
          <p:nvPr>
            <p:ph type="sldImg"/>
          </p:nvPr>
        </p:nvSpPr>
        <p:spPr>
          <a:xfrm>
            <a:off x="1182688" y="696913"/>
            <a:ext cx="4648200" cy="3486150"/>
          </a:xfrm>
          <a:ln/>
        </p:spPr>
      </p:sp>
      <p:sp>
        <p:nvSpPr>
          <p:cNvPr id="1413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723503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14AFE68-D0B8-4221-AB62-1CA589BAD8A7}" type="slidenum">
              <a:rPr lang="es-ES_tradnl" altLang="en-US" smtClean="0">
                <a:latin typeface="Times New Roman" panose="02020603050405020304" pitchFamily="18" charset="0"/>
              </a:rPr>
              <a:pPr/>
              <a:t>67</a:t>
            </a:fld>
            <a:endParaRPr lang="es-ES_tradnl" altLang="en-US" smtClean="0">
              <a:latin typeface="Times New Roman" panose="02020603050405020304" pitchFamily="18" charset="0"/>
            </a:endParaRPr>
          </a:p>
        </p:txBody>
      </p:sp>
      <p:sp>
        <p:nvSpPr>
          <p:cNvPr id="143363" name="Rectangle 2"/>
          <p:cNvSpPr>
            <a:spLocks noChangeArrowheads="1" noTextEdit="1"/>
          </p:cNvSpPr>
          <p:nvPr>
            <p:ph type="sldImg"/>
          </p:nvPr>
        </p:nvSpPr>
        <p:spPr>
          <a:xfrm>
            <a:off x="1182688" y="696913"/>
            <a:ext cx="4648200" cy="3486150"/>
          </a:xfrm>
          <a:ln/>
        </p:spPr>
      </p:sp>
      <p:sp>
        <p:nvSpPr>
          <p:cNvPr id="1433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952847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F83C208-BEDC-454D-99B7-AD1528D4755C}" type="slidenum">
              <a:rPr lang="es-ES_tradnl" altLang="en-US" smtClean="0">
                <a:latin typeface="Times New Roman" panose="02020603050405020304" pitchFamily="18" charset="0"/>
              </a:rPr>
              <a:pPr/>
              <a:t>68</a:t>
            </a:fld>
            <a:endParaRPr lang="es-ES_tradnl" altLang="en-US" smtClean="0">
              <a:latin typeface="Times New Roman" panose="02020603050405020304" pitchFamily="18" charset="0"/>
            </a:endParaRPr>
          </a:p>
        </p:txBody>
      </p:sp>
      <p:sp>
        <p:nvSpPr>
          <p:cNvPr id="145411" name="Rectangle 2"/>
          <p:cNvSpPr>
            <a:spLocks noChangeArrowheads="1" noTextEdit="1"/>
          </p:cNvSpPr>
          <p:nvPr>
            <p:ph type="sldImg"/>
          </p:nvPr>
        </p:nvSpPr>
        <p:spPr>
          <a:xfrm>
            <a:off x="1182688" y="696913"/>
            <a:ext cx="4648200" cy="3486150"/>
          </a:xfrm>
          <a:ln/>
        </p:spPr>
      </p:sp>
      <p:sp>
        <p:nvSpPr>
          <p:cNvPr id="1454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278737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55943E4-B17E-4B70-9B98-2086E8D15AC2}" type="slidenum">
              <a:rPr lang="es-ES_tradnl" altLang="en-US" smtClean="0">
                <a:latin typeface="Times New Roman" panose="02020603050405020304" pitchFamily="18" charset="0"/>
              </a:rPr>
              <a:pPr/>
              <a:t>69</a:t>
            </a:fld>
            <a:endParaRPr lang="es-ES_tradnl" altLang="en-US" smtClean="0">
              <a:latin typeface="Times New Roman" panose="02020603050405020304" pitchFamily="18" charset="0"/>
            </a:endParaRPr>
          </a:p>
        </p:txBody>
      </p:sp>
      <p:sp>
        <p:nvSpPr>
          <p:cNvPr id="147459" name="Rectangle 2"/>
          <p:cNvSpPr>
            <a:spLocks noChangeArrowheads="1" noTextEdit="1"/>
          </p:cNvSpPr>
          <p:nvPr>
            <p:ph type="sldImg"/>
          </p:nvPr>
        </p:nvSpPr>
        <p:spPr>
          <a:xfrm>
            <a:off x="1182688" y="696913"/>
            <a:ext cx="4648200" cy="3486150"/>
          </a:xfrm>
          <a:ln/>
        </p:spPr>
      </p:sp>
      <p:sp>
        <p:nvSpPr>
          <p:cNvPr id="1474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749226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EB9710F-0947-49D9-9E14-C9F70498DE69}" type="slidenum">
              <a:rPr lang="es-ES_tradnl" altLang="en-US" smtClean="0">
                <a:latin typeface="Times New Roman" panose="02020603050405020304" pitchFamily="18" charset="0"/>
              </a:rPr>
              <a:pPr/>
              <a:t>70</a:t>
            </a:fld>
            <a:endParaRPr lang="es-ES_tradnl" altLang="en-US" smtClean="0">
              <a:latin typeface="Times New Roman" panose="02020603050405020304" pitchFamily="18" charset="0"/>
            </a:endParaRPr>
          </a:p>
        </p:txBody>
      </p:sp>
      <p:sp>
        <p:nvSpPr>
          <p:cNvPr id="149507" name="Rectangle 2"/>
          <p:cNvSpPr>
            <a:spLocks noChangeArrowheads="1" noTextEdit="1"/>
          </p:cNvSpPr>
          <p:nvPr>
            <p:ph type="sldImg"/>
          </p:nvPr>
        </p:nvSpPr>
        <p:spPr>
          <a:xfrm>
            <a:off x="1182688" y="696913"/>
            <a:ext cx="4648200" cy="3486150"/>
          </a:xfrm>
          <a:ln/>
        </p:spPr>
      </p:sp>
      <p:sp>
        <p:nvSpPr>
          <p:cNvPr id="1495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555841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D09D6AC-C563-4B77-8084-6318D597A519}" type="slidenum">
              <a:rPr lang="es-ES_tradnl" altLang="en-US" smtClean="0">
                <a:latin typeface="Times New Roman" panose="02020603050405020304" pitchFamily="18" charset="0"/>
              </a:rPr>
              <a:pPr/>
              <a:t>71</a:t>
            </a:fld>
            <a:endParaRPr lang="es-ES_tradnl" altLang="en-US" smtClean="0">
              <a:latin typeface="Times New Roman" panose="02020603050405020304" pitchFamily="18" charset="0"/>
            </a:endParaRPr>
          </a:p>
        </p:txBody>
      </p:sp>
      <p:sp>
        <p:nvSpPr>
          <p:cNvPr id="151555" name="Rectangle 2"/>
          <p:cNvSpPr>
            <a:spLocks noChangeArrowheads="1" noTextEdit="1"/>
          </p:cNvSpPr>
          <p:nvPr>
            <p:ph type="sldImg"/>
          </p:nvPr>
        </p:nvSpPr>
        <p:spPr>
          <a:xfrm>
            <a:off x="1182688" y="696913"/>
            <a:ext cx="4648200" cy="3486150"/>
          </a:xfrm>
          <a:ln/>
        </p:spPr>
      </p:sp>
      <p:sp>
        <p:nvSpPr>
          <p:cNvPr id="1515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500763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62A1337-7228-4E84-A504-14F5C23B7E16}" type="slidenum">
              <a:rPr lang="es-ES_tradnl" altLang="en-US" smtClean="0">
                <a:latin typeface="Times New Roman" panose="02020603050405020304" pitchFamily="18" charset="0"/>
              </a:rPr>
              <a:pPr/>
              <a:t>72</a:t>
            </a:fld>
            <a:endParaRPr lang="es-ES_tradnl" altLang="en-US" smtClean="0">
              <a:latin typeface="Times New Roman" panose="02020603050405020304" pitchFamily="18" charset="0"/>
            </a:endParaRPr>
          </a:p>
        </p:txBody>
      </p:sp>
      <p:sp>
        <p:nvSpPr>
          <p:cNvPr id="153603" name="Rectangle 2"/>
          <p:cNvSpPr>
            <a:spLocks noChangeArrowheads="1" noTextEdit="1"/>
          </p:cNvSpPr>
          <p:nvPr>
            <p:ph type="sldImg"/>
          </p:nvPr>
        </p:nvSpPr>
        <p:spPr>
          <a:xfrm>
            <a:off x="1182688" y="696913"/>
            <a:ext cx="4648200" cy="3486150"/>
          </a:xfrm>
          <a:ln/>
        </p:spPr>
      </p:sp>
      <p:sp>
        <p:nvSpPr>
          <p:cNvPr id="1536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234559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CAFBFA4-1FCA-4ABE-942F-150597588778}" type="slidenum">
              <a:rPr lang="es-ES_tradnl" altLang="en-US" smtClean="0">
                <a:latin typeface="Times New Roman" panose="02020603050405020304" pitchFamily="18" charset="0"/>
              </a:rPr>
              <a:pPr/>
              <a:t>73</a:t>
            </a:fld>
            <a:endParaRPr lang="es-ES_tradnl" altLang="en-US" smtClean="0">
              <a:latin typeface="Times New Roman" panose="02020603050405020304" pitchFamily="18" charset="0"/>
            </a:endParaRPr>
          </a:p>
        </p:txBody>
      </p:sp>
      <p:sp>
        <p:nvSpPr>
          <p:cNvPr id="155651" name="Rectangle 2"/>
          <p:cNvSpPr>
            <a:spLocks noChangeArrowheads="1" noTextEdit="1"/>
          </p:cNvSpPr>
          <p:nvPr>
            <p:ph type="sldImg"/>
          </p:nvPr>
        </p:nvSpPr>
        <p:spPr>
          <a:xfrm>
            <a:off x="1182688" y="696913"/>
            <a:ext cx="4648200" cy="3486150"/>
          </a:xfrm>
          <a:ln/>
        </p:spPr>
      </p:sp>
      <p:sp>
        <p:nvSpPr>
          <p:cNvPr id="1556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651265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39C4D5C-5E21-4F50-B6BD-6F970B942A6C}" type="slidenum">
              <a:rPr lang="es-ES_tradnl" altLang="en-US" smtClean="0">
                <a:latin typeface="Times New Roman" panose="02020603050405020304" pitchFamily="18" charset="0"/>
              </a:rPr>
              <a:pPr/>
              <a:t>74</a:t>
            </a:fld>
            <a:endParaRPr lang="es-ES_tradnl" altLang="en-US" smtClean="0">
              <a:latin typeface="Times New Roman" panose="02020603050405020304" pitchFamily="18" charset="0"/>
            </a:endParaRPr>
          </a:p>
        </p:txBody>
      </p:sp>
      <p:sp>
        <p:nvSpPr>
          <p:cNvPr id="157699" name="Rectangle 2"/>
          <p:cNvSpPr>
            <a:spLocks noChangeArrowheads="1" noTextEdit="1"/>
          </p:cNvSpPr>
          <p:nvPr>
            <p:ph type="sldImg"/>
          </p:nvPr>
        </p:nvSpPr>
        <p:spPr>
          <a:xfrm>
            <a:off x="1182688" y="696913"/>
            <a:ext cx="4648200" cy="3486150"/>
          </a:xfrm>
          <a:ln/>
        </p:spPr>
      </p:sp>
      <p:sp>
        <p:nvSpPr>
          <p:cNvPr id="1577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367811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30D4CEB-A762-4C26-8AA7-F37A2DCA9B81}" type="slidenum">
              <a:rPr lang="es-ES_tradnl" altLang="en-US" smtClean="0">
                <a:latin typeface="Times New Roman" panose="02020603050405020304" pitchFamily="18" charset="0"/>
              </a:rPr>
              <a:pPr/>
              <a:t>75</a:t>
            </a:fld>
            <a:endParaRPr lang="es-ES_tradnl" altLang="en-US" smtClean="0">
              <a:latin typeface="Times New Roman" panose="02020603050405020304" pitchFamily="18" charset="0"/>
            </a:endParaRPr>
          </a:p>
        </p:txBody>
      </p:sp>
      <p:sp>
        <p:nvSpPr>
          <p:cNvPr id="159747" name="Rectangle 2"/>
          <p:cNvSpPr>
            <a:spLocks noChangeArrowheads="1" noTextEdit="1"/>
          </p:cNvSpPr>
          <p:nvPr>
            <p:ph type="sldImg"/>
          </p:nvPr>
        </p:nvSpPr>
        <p:spPr>
          <a:xfrm>
            <a:off x="1182688" y="696913"/>
            <a:ext cx="4648200" cy="3486150"/>
          </a:xfrm>
          <a:ln/>
        </p:spPr>
      </p:sp>
      <p:sp>
        <p:nvSpPr>
          <p:cNvPr id="1597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556881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96A3508-4E6E-4084-B43E-E7E04F5C17C3}" type="slidenum">
              <a:rPr lang="es-ES_tradnl" altLang="en-US" smtClean="0">
                <a:latin typeface="Times New Roman" panose="02020603050405020304" pitchFamily="18" charset="0"/>
              </a:rPr>
              <a:pPr/>
              <a:t>76</a:t>
            </a:fld>
            <a:endParaRPr lang="es-ES_tradnl" altLang="en-US" smtClean="0">
              <a:latin typeface="Times New Roman" panose="02020603050405020304" pitchFamily="18" charset="0"/>
            </a:endParaRPr>
          </a:p>
        </p:txBody>
      </p:sp>
      <p:sp>
        <p:nvSpPr>
          <p:cNvPr id="161795" name="Rectangle 2"/>
          <p:cNvSpPr>
            <a:spLocks noChangeArrowheads="1" noTextEdit="1"/>
          </p:cNvSpPr>
          <p:nvPr>
            <p:ph type="sldImg"/>
          </p:nvPr>
        </p:nvSpPr>
        <p:spPr>
          <a:xfrm>
            <a:off x="1182688" y="696913"/>
            <a:ext cx="4648200" cy="3486150"/>
          </a:xfrm>
          <a:ln/>
        </p:spPr>
      </p:sp>
      <p:sp>
        <p:nvSpPr>
          <p:cNvPr id="1617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372323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7BFD3AA-3E2C-45B9-BF0A-A4FDA2D0435B}" type="slidenum">
              <a:rPr lang="es-ES_tradnl" altLang="en-US" smtClean="0">
                <a:latin typeface="Times New Roman" panose="02020603050405020304" pitchFamily="18" charset="0"/>
              </a:rPr>
              <a:pPr/>
              <a:t>77</a:t>
            </a:fld>
            <a:endParaRPr lang="es-ES_tradnl" altLang="en-US" smtClean="0">
              <a:latin typeface="Times New Roman" panose="02020603050405020304" pitchFamily="18" charset="0"/>
            </a:endParaRPr>
          </a:p>
        </p:txBody>
      </p:sp>
      <p:sp>
        <p:nvSpPr>
          <p:cNvPr id="163843" name="Rectangle 2"/>
          <p:cNvSpPr>
            <a:spLocks noChangeArrowheads="1" noTextEdit="1"/>
          </p:cNvSpPr>
          <p:nvPr>
            <p:ph type="sldImg"/>
          </p:nvPr>
        </p:nvSpPr>
        <p:spPr>
          <a:xfrm>
            <a:off x="1182688" y="696913"/>
            <a:ext cx="4648200" cy="3486150"/>
          </a:xfrm>
          <a:ln/>
        </p:spPr>
      </p:sp>
      <p:sp>
        <p:nvSpPr>
          <p:cNvPr id="1638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453014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ACD59F3-153C-4B69-B54E-21EEF2F210A5}" type="slidenum">
              <a:rPr lang="es-ES_tradnl" altLang="en-US" smtClean="0">
                <a:latin typeface="Times New Roman" panose="02020603050405020304" pitchFamily="18" charset="0"/>
              </a:rPr>
              <a:pPr/>
              <a:t>78</a:t>
            </a:fld>
            <a:endParaRPr lang="es-ES_tradnl" altLang="en-US" smtClean="0">
              <a:latin typeface="Times New Roman" panose="02020603050405020304" pitchFamily="18" charset="0"/>
            </a:endParaRPr>
          </a:p>
        </p:txBody>
      </p:sp>
      <p:sp>
        <p:nvSpPr>
          <p:cNvPr id="165891" name="Rectangle 2"/>
          <p:cNvSpPr>
            <a:spLocks noChangeArrowheads="1" noTextEdit="1"/>
          </p:cNvSpPr>
          <p:nvPr>
            <p:ph type="sldImg"/>
          </p:nvPr>
        </p:nvSpPr>
        <p:spPr>
          <a:xfrm>
            <a:off x="1182688" y="696913"/>
            <a:ext cx="4648200" cy="3486150"/>
          </a:xfrm>
          <a:ln/>
        </p:spPr>
      </p:sp>
      <p:sp>
        <p:nvSpPr>
          <p:cNvPr id="1658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7830200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A1DF77D-EB6A-4104-A401-73B05903C402}" type="slidenum">
              <a:rPr lang="es-ES_tradnl" altLang="en-US" smtClean="0">
                <a:latin typeface="Times New Roman" panose="02020603050405020304" pitchFamily="18" charset="0"/>
              </a:rPr>
              <a:pPr/>
              <a:t>79</a:t>
            </a:fld>
            <a:endParaRPr lang="es-ES_tradnl" altLang="en-US" smtClean="0">
              <a:latin typeface="Times New Roman" panose="02020603050405020304" pitchFamily="18" charset="0"/>
            </a:endParaRPr>
          </a:p>
        </p:txBody>
      </p:sp>
      <p:sp>
        <p:nvSpPr>
          <p:cNvPr id="167939" name="Rectangle 2"/>
          <p:cNvSpPr>
            <a:spLocks noChangeArrowheads="1" noTextEdit="1"/>
          </p:cNvSpPr>
          <p:nvPr>
            <p:ph type="sldImg"/>
          </p:nvPr>
        </p:nvSpPr>
        <p:spPr>
          <a:xfrm>
            <a:off x="1182688" y="696913"/>
            <a:ext cx="4648200" cy="3486150"/>
          </a:xfrm>
          <a:ln/>
        </p:spPr>
      </p:sp>
      <p:sp>
        <p:nvSpPr>
          <p:cNvPr id="1679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9841338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C7A657B-988A-4211-A08E-CB3C8034B2F9}" type="slidenum">
              <a:rPr lang="es-ES_tradnl" altLang="en-US" smtClean="0">
                <a:latin typeface="Times New Roman" panose="02020603050405020304" pitchFamily="18" charset="0"/>
              </a:rPr>
              <a:pPr/>
              <a:t>80</a:t>
            </a:fld>
            <a:endParaRPr lang="es-ES_tradnl" altLang="en-US" smtClean="0">
              <a:latin typeface="Times New Roman" panose="02020603050405020304" pitchFamily="18" charset="0"/>
            </a:endParaRPr>
          </a:p>
        </p:txBody>
      </p:sp>
      <p:sp>
        <p:nvSpPr>
          <p:cNvPr id="169987" name="Rectangle 2"/>
          <p:cNvSpPr>
            <a:spLocks noChangeArrowheads="1" noTextEdit="1"/>
          </p:cNvSpPr>
          <p:nvPr>
            <p:ph type="sldImg"/>
          </p:nvPr>
        </p:nvSpPr>
        <p:spPr>
          <a:xfrm>
            <a:off x="1182688" y="696913"/>
            <a:ext cx="4648200" cy="3486150"/>
          </a:xfrm>
          <a:ln/>
        </p:spPr>
      </p:sp>
      <p:sp>
        <p:nvSpPr>
          <p:cNvPr id="1699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966511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FAB7DD7-1D4A-4EB1-930D-D55EB3F32DA3}" type="slidenum">
              <a:rPr lang="es-ES_tradnl" altLang="en-US" smtClean="0">
                <a:latin typeface="Times New Roman" panose="02020603050405020304" pitchFamily="18" charset="0"/>
              </a:rPr>
              <a:pPr/>
              <a:t>81</a:t>
            </a:fld>
            <a:endParaRPr lang="es-ES_tradnl" altLang="en-US" smtClean="0">
              <a:latin typeface="Times New Roman" panose="02020603050405020304" pitchFamily="18" charset="0"/>
            </a:endParaRPr>
          </a:p>
        </p:txBody>
      </p:sp>
      <p:sp>
        <p:nvSpPr>
          <p:cNvPr id="172035" name="Rectangle 2"/>
          <p:cNvSpPr>
            <a:spLocks noChangeArrowheads="1" noTextEdit="1"/>
          </p:cNvSpPr>
          <p:nvPr>
            <p:ph type="sldImg"/>
          </p:nvPr>
        </p:nvSpPr>
        <p:spPr>
          <a:xfrm>
            <a:off x="1182688" y="696913"/>
            <a:ext cx="4648200" cy="3486150"/>
          </a:xfrm>
          <a:ln/>
        </p:spPr>
      </p:sp>
      <p:sp>
        <p:nvSpPr>
          <p:cNvPr id="1720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164147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27CC7B4-1CC5-482C-9F4A-F516639AD485}" type="slidenum">
              <a:rPr lang="es-ES_tradnl" altLang="en-US" smtClean="0">
                <a:latin typeface="Times New Roman" panose="02020603050405020304" pitchFamily="18" charset="0"/>
              </a:rPr>
              <a:pPr/>
              <a:t>82</a:t>
            </a:fld>
            <a:endParaRPr lang="es-ES_tradnl" altLang="en-US" smtClean="0">
              <a:latin typeface="Times New Roman" panose="02020603050405020304" pitchFamily="18" charset="0"/>
            </a:endParaRPr>
          </a:p>
        </p:txBody>
      </p:sp>
      <p:sp>
        <p:nvSpPr>
          <p:cNvPr id="174083" name="Rectangle 2"/>
          <p:cNvSpPr>
            <a:spLocks noChangeArrowheads="1" noTextEdit="1"/>
          </p:cNvSpPr>
          <p:nvPr>
            <p:ph type="sldImg"/>
          </p:nvPr>
        </p:nvSpPr>
        <p:spPr>
          <a:xfrm>
            <a:off x="1182688" y="696913"/>
            <a:ext cx="4648200" cy="3486150"/>
          </a:xfrm>
          <a:ln/>
        </p:spPr>
      </p:sp>
      <p:sp>
        <p:nvSpPr>
          <p:cNvPr id="1740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88437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51A184F-20D7-43AB-8F64-364DDB5F538B}" type="slidenum">
              <a:rPr lang="es-ES_tradnl" altLang="en-US" smtClean="0">
                <a:latin typeface="Times New Roman" panose="02020603050405020304" pitchFamily="18" charset="0"/>
              </a:rPr>
              <a:pPr/>
              <a:t>83</a:t>
            </a:fld>
            <a:endParaRPr lang="es-ES_tradnl" altLang="en-US" smtClean="0">
              <a:latin typeface="Times New Roman" panose="02020603050405020304" pitchFamily="18" charset="0"/>
            </a:endParaRPr>
          </a:p>
        </p:txBody>
      </p:sp>
      <p:sp>
        <p:nvSpPr>
          <p:cNvPr id="176131" name="Rectangle 2"/>
          <p:cNvSpPr>
            <a:spLocks noChangeArrowheads="1" noTextEdit="1"/>
          </p:cNvSpPr>
          <p:nvPr>
            <p:ph type="sldImg"/>
          </p:nvPr>
        </p:nvSpPr>
        <p:spPr>
          <a:xfrm>
            <a:off x="1182688" y="696913"/>
            <a:ext cx="4648200" cy="3486150"/>
          </a:xfrm>
          <a:ln/>
        </p:spPr>
      </p:sp>
      <p:sp>
        <p:nvSpPr>
          <p:cNvPr id="1761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1304005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0C52BC8-152D-43B6-95C9-4191EBD2F7F1}" type="slidenum">
              <a:rPr lang="es-ES_tradnl" altLang="en-US" smtClean="0">
                <a:latin typeface="Times New Roman" panose="02020603050405020304" pitchFamily="18" charset="0"/>
              </a:rPr>
              <a:pPr/>
              <a:t>84</a:t>
            </a:fld>
            <a:endParaRPr lang="es-ES_tradnl" altLang="en-US" smtClean="0">
              <a:latin typeface="Times New Roman" panose="02020603050405020304" pitchFamily="18" charset="0"/>
            </a:endParaRPr>
          </a:p>
        </p:txBody>
      </p:sp>
      <p:sp>
        <p:nvSpPr>
          <p:cNvPr id="178179" name="Rectangle 2"/>
          <p:cNvSpPr>
            <a:spLocks noChangeArrowheads="1" noTextEdit="1"/>
          </p:cNvSpPr>
          <p:nvPr>
            <p:ph type="sldImg"/>
          </p:nvPr>
        </p:nvSpPr>
        <p:spPr>
          <a:xfrm>
            <a:off x="1182688" y="696913"/>
            <a:ext cx="4648200" cy="3486150"/>
          </a:xfrm>
          <a:ln/>
        </p:spPr>
      </p:sp>
      <p:sp>
        <p:nvSpPr>
          <p:cNvPr id="1781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811628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D0F1268-D559-48BB-AB62-DFC4F38F95EB}" type="slidenum">
              <a:rPr lang="es-ES_tradnl" altLang="en-US" smtClean="0">
                <a:latin typeface="Times New Roman" panose="02020603050405020304" pitchFamily="18" charset="0"/>
              </a:rPr>
              <a:pPr/>
              <a:t>85</a:t>
            </a:fld>
            <a:endParaRPr lang="es-ES_tradnl" altLang="en-US" smtClean="0">
              <a:latin typeface="Times New Roman" panose="02020603050405020304" pitchFamily="18" charset="0"/>
            </a:endParaRPr>
          </a:p>
        </p:txBody>
      </p:sp>
      <p:sp>
        <p:nvSpPr>
          <p:cNvPr id="180227" name="Rectangle 2"/>
          <p:cNvSpPr>
            <a:spLocks noChangeArrowheads="1" noTextEdit="1"/>
          </p:cNvSpPr>
          <p:nvPr>
            <p:ph type="sldImg"/>
          </p:nvPr>
        </p:nvSpPr>
        <p:spPr>
          <a:xfrm>
            <a:off x="1182688" y="696913"/>
            <a:ext cx="4648200" cy="3486150"/>
          </a:xfrm>
          <a:ln/>
        </p:spPr>
      </p:sp>
      <p:sp>
        <p:nvSpPr>
          <p:cNvPr id="1802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105222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50F769B-21AA-4909-AAFC-7628A3F176CA}" type="slidenum">
              <a:rPr lang="es-ES_tradnl" altLang="en-US" smtClean="0">
                <a:latin typeface="Times New Roman" panose="02020603050405020304" pitchFamily="18" charset="0"/>
              </a:rPr>
              <a:pPr/>
              <a:t>86</a:t>
            </a:fld>
            <a:endParaRPr lang="es-ES_tradnl" altLang="en-US" smtClean="0">
              <a:latin typeface="Times New Roman" panose="02020603050405020304" pitchFamily="18" charset="0"/>
            </a:endParaRPr>
          </a:p>
        </p:txBody>
      </p:sp>
      <p:sp>
        <p:nvSpPr>
          <p:cNvPr id="182275" name="Rectangle 2"/>
          <p:cNvSpPr>
            <a:spLocks noChangeArrowheads="1" noTextEdit="1"/>
          </p:cNvSpPr>
          <p:nvPr>
            <p:ph type="sldImg"/>
          </p:nvPr>
        </p:nvSpPr>
        <p:spPr>
          <a:xfrm>
            <a:off x="1182688" y="696913"/>
            <a:ext cx="4648200" cy="3486150"/>
          </a:xfrm>
          <a:ln/>
        </p:spPr>
      </p:sp>
      <p:sp>
        <p:nvSpPr>
          <p:cNvPr id="1822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654953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0E81A22-2A8D-4A8C-953D-FE800C76C652}" type="slidenum">
              <a:rPr lang="es-ES_tradnl" altLang="en-US" smtClean="0">
                <a:latin typeface="Times New Roman" panose="02020603050405020304" pitchFamily="18" charset="0"/>
              </a:rPr>
              <a:pPr/>
              <a:t>87</a:t>
            </a:fld>
            <a:endParaRPr lang="es-ES_tradnl" altLang="en-US" smtClean="0">
              <a:latin typeface="Times New Roman" panose="02020603050405020304" pitchFamily="18" charset="0"/>
            </a:endParaRPr>
          </a:p>
        </p:txBody>
      </p:sp>
      <p:sp>
        <p:nvSpPr>
          <p:cNvPr id="184323" name="Rectangle 2"/>
          <p:cNvSpPr>
            <a:spLocks noChangeArrowheads="1" noTextEdit="1"/>
          </p:cNvSpPr>
          <p:nvPr>
            <p:ph type="sldImg"/>
          </p:nvPr>
        </p:nvSpPr>
        <p:spPr>
          <a:xfrm>
            <a:off x="1182688" y="696913"/>
            <a:ext cx="4648200" cy="3486150"/>
          </a:xfrm>
          <a:ln/>
        </p:spPr>
      </p:sp>
      <p:sp>
        <p:nvSpPr>
          <p:cNvPr id="1843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58478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B5EF017-C4F0-43A4-8497-9DA495811CC9}" type="slidenum">
              <a:rPr lang="es-ES_tradnl" altLang="en-US" smtClean="0">
                <a:latin typeface="Times New Roman" panose="02020603050405020304" pitchFamily="18" charset="0"/>
              </a:rPr>
              <a:pPr/>
              <a:t>88</a:t>
            </a:fld>
            <a:endParaRPr lang="es-ES_tradnl" altLang="en-US" smtClean="0">
              <a:latin typeface="Times New Roman" panose="02020603050405020304" pitchFamily="18" charset="0"/>
            </a:endParaRPr>
          </a:p>
        </p:txBody>
      </p:sp>
      <p:sp>
        <p:nvSpPr>
          <p:cNvPr id="186371" name="Rectangle 2"/>
          <p:cNvSpPr>
            <a:spLocks noChangeArrowheads="1" noTextEdit="1"/>
          </p:cNvSpPr>
          <p:nvPr>
            <p:ph type="sldImg"/>
          </p:nvPr>
        </p:nvSpPr>
        <p:spPr>
          <a:xfrm>
            <a:off x="1182688" y="696913"/>
            <a:ext cx="4648200" cy="3486150"/>
          </a:xfrm>
          <a:ln/>
        </p:spPr>
      </p:sp>
      <p:sp>
        <p:nvSpPr>
          <p:cNvPr id="1863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1309353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2CEC739-FBBB-4DCD-BD90-D0ACA7F806FC}" type="slidenum">
              <a:rPr lang="es-ES_tradnl" altLang="en-US" smtClean="0">
                <a:latin typeface="Times New Roman" panose="02020603050405020304" pitchFamily="18" charset="0"/>
              </a:rPr>
              <a:pPr/>
              <a:t>89</a:t>
            </a:fld>
            <a:endParaRPr lang="es-ES_tradnl" altLang="en-US" smtClean="0">
              <a:latin typeface="Times New Roman" panose="02020603050405020304" pitchFamily="18" charset="0"/>
            </a:endParaRPr>
          </a:p>
        </p:txBody>
      </p:sp>
      <p:sp>
        <p:nvSpPr>
          <p:cNvPr id="188419" name="Rectangle 2"/>
          <p:cNvSpPr>
            <a:spLocks noChangeArrowheads="1" noTextEdit="1"/>
          </p:cNvSpPr>
          <p:nvPr>
            <p:ph type="sldImg"/>
          </p:nvPr>
        </p:nvSpPr>
        <p:spPr>
          <a:xfrm>
            <a:off x="1182688" y="696913"/>
            <a:ext cx="4648200" cy="3486150"/>
          </a:xfrm>
          <a:ln/>
        </p:spPr>
      </p:sp>
      <p:sp>
        <p:nvSpPr>
          <p:cNvPr id="1884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0091175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1C1F2F1-A275-439D-B1FD-C6A77187666F}" type="slidenum">
              <a:rPr lang="es-ES_tradnl" altLang="en-US" smtClean="0">
                <a:latin typeface="Times New Roman" panose="02020603050405020304" pitchFamily="18" charset="0"/>
              </a:rPr>
              <a:pPr/>
              <a:t>90</a:t>
            </a:fld>
            <a:endParaRPr lang="es-ES_tradnl" altLang="en-US" smtClean="0">
              <a:latin typeface="Times New Roman" panose="02020603050405020304" pitchFamily="18" charset="0"/>
            </a:endParaRPr>
          </a:p>
        </p:txBody>
      </p:sp>
      <p:sp>
        <p:nvSpPr>
          <p:cNvPr id="190467" name="Rectangle 2"/>
          <p:cNvSpPr>
            <a:spLocks noChangeArrowheads="1" noTextEdit="1"/>
          </p:cNvSpPr>
          <p:nvPr>
            <p:ph type="sldImg"/>
          </p:nvPr>
        </p:nvSpPr>
        <p:spPr>
          <a:xfrm>
            <a:off x="1182688" y="696913"/>
            <a:ext cx="4648200" cy="3486150"/>
          </a:xfrm>
          <a:ln/>
        </p:spPr>
      </p:sp>
      <p:sp>
        <p:nvSpPr>
          <p:cNvPr id="1904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169864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0C9E4FC-98F9-42AA-821F-3E7ABC9A0434}" type="slidenum">
              <a:rPr lang="es-ES_tradnl" altLang="en-US" smtClean="0">
                <a:latin typeface="Times New Roman" panose="02020603050405020304" pitchFamily="18" charset="0"/>
              </a:rPr>
              <a:pPr/>
              <a:t>91</a:t>
            </a:fld>
            <a:endParaRPr lang="es-ES_tradnl" altLang="en-US" smtClean="0">
              <a:latin typeface="Times New Roman" panose="02020603050405020304" pitchFamily="18" charset="0"/>
            </a:endParaRPr>
          </a:p>
        </p:txBody>
      </p:sp>
      <p:sp>
        <p:nvSpPr>
          <p:cNvPr id="192515" name="Rectangle 2"/>
          <p:cNvSpPr>
            <a:spLocks noChangeArrowheads="1" noTextEdit="1"/>
          </p:cNvSpPr>
          <p:nvPr>
            <p:ph type="sldImg"/>
          </p:nvPr>
        </p:nvSpPr>
        <p:spPr>
          <a:xfrm>
            <a:off x="1182688" y="696913"/>
            <a:ext cx="4648200" cy="3486150"/>
          </a:xfrm>
          <a:ln/>
        </p:spPr>
      </p:sp>
      <p:sp>
        <p:nvSpPr>
          <p:cNvPr id="1925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098993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19E931B-02BA-4CCC-B190-386BBDC10D53}" type="slidenum">
              <a:rPr lang="es-ES_tradnl" altLang="en-US" smtClean="0">
                <a:latin typeface="Times New Roman" panose="02020603050405020304" pitchFamily="18" charset="0"/>
              </a:rPr>
              <a:pPr/>
              <a:t>92</a:t>
            </a:fld>
            <a:endParaRPr lang="es-ES_tradnl" altLang="en-US" smtClean="0">
              <a:latin typeface="Times New Roman" panose="02020603050405020304" pitchFamily="18" charset="0"/>
            </a:endParaRPr>
          </a:p>
        </p:txBody>
      </p:sp>
      <p:sp>
        <p:nvSpPr>
          <p:cNvPr id="194563" name="Rectangle 2"/>
          <p:cNvSpPr>
            <a:spLocks noChangeArrowheads="1" noTextEdit="1"/>
          </p:cNvSpPr>
          <p:nvPr>
            <p:ph type="sldImg"/>
          </p:nvPr>
        </p:nvSpPr>
        <p:spPr>
          <a:xfrm>
            <a:off x="1182688" y="696913"/>
            <a:ext cx="4648200" cy="3486150"/>
          </a:xfrm>
          <a:ln/>
        </p:spPr>
      </p:sp>
      <p:sp>
        <p:nvSpPr>
          <p:cNvPr id="1945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0849224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9E793C0-3661-43E7-AFDD-560E93AC602C}" type="slidenum">
              <a:rPr lang="es-ES_tradnl" altLang="en-US" smtClean="0">
                <a:latin typeface="Times New Roman" panose="02020603050405020304" pitchFamily="18" charset="0"/>
              </a:rPr>
              <a:pPr/>
              <a:t>93</a:t>
            </a:fld>
            <a:endParaRPr lang="es-ES_tradnl" altLang="en-US" smtClean="0">
              <a:latin typeface="Times New Roman" panose="02020603050405020304" pitchFamily="18" charset="0"/>
            </a:endParaRPr>
          </a:p>
        </p:txBody>
      </p:sp>
      <p:sp>
        <p:nvSpPr>
          <p:cNvPr id="196611" name="Rectangle 2"/>
          <p:cNvSpPr>
            <a:spLocks noChangeArrowheads="1" noTextEdit="1"/>
          </p:cNvSpPr>
          <p:nvPr>
            <p:ph type="sldImg"/>
          </p:nvPr>
        </p:nvSpPr>
        <p:spPr>
          <a:xfrm>
            <a:off x="1182688" y="696913"/>
            <a:ext cx="4648200" cy="3486150"/>
          </a:xfrm>
          <a:ln/>
        </p:spPr>
      </p:sp>
      <p:sp>
        <p:nvSpPr>
          <p:cNvPr id="1966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008181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648FBAC-F474-4528-A03D-F7915FEFDC4D}" type="slidenum">
              <a:rPr lang="es-ES_tradnl" altLang="en-US" smtClean="0">
                <a:latin typeface="Times New Roman" panose="02020603050405020304" pitchFamily="18" charset="0"/>
              </a:rPr>
              <a:pPr/>
              <a:t>94</a:t>
            </a:fld>
            <a:endParaRPr lang="es-ES_tradnl" altLang="en-US" smtClean="0">
              <a:latin typeface="Times New Roman" panose="02020603050405020304" pitchFamily="18" charset="0"/>
            </a:endParaRPr>
          </a:p>
        </p:txBody>
      </p:sp>
      <p:sp>
        <p:nvSpPr>
          <p:cNvPr id="198659" name="Rectangle 2"/>
          <p:cNvSpPr>
            <a:spLocks noChangeArrowheads="1" noTextEdit="1"/>
          </p:cNvSpPr>
          <p:nvPr>
            <p:ph type="sldImg"/>
          </p:nvPr>
        </p:nvSpPr>
        <p:spPr>
          <a:xfrm>
            <a:off x="1182688" y="696913"/>
            <a:ext cx="4648200" cy="3486150"/>
          </a:xfrm>
          <a:ln/>
        </p:spPr>
      </p:sp>
      <p:sp>
        <p:nvSpPr>
          <p:cNvPr id="1986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602177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C281687-3E27-41F2-9224-343C77C4EEE3}" type="slidenum">
              <a:rPr lang="es-ES_tradnl" altLang="en-US" smtClean="0">
                <a:latin typeface="Times New Roman" panose="02020603050405020304" pitchFamily="18" charset="0"/>
              </a:rPr>
              <a:pPr/>
              <a:t>95</a:t>
            </a:fld>
            <a:endParaRPr lang="es-ES_tradnl" altLang="en-US" smtClean="0">
              <a:latin typeface="Times New Roman" panose="02020603050405020304" pitchFamily="18" charset="0"/>
            </a:endParaRPr>
          </a:p>
        </p:txBody>
      </p:sp>
      <p:sp>
        <p:nvSpPr>
          <p:cNvPr id="200707" name="Rectangle 2"/>
          <p:cNvSpPr>
            <a:spLocks noChangeArrowheads="1" noTextEdit="1"/>
          </p:cNvSpPr>
          <p:nvPr>
            <p:ph type="sldImg"/>
          </p:nvPr>
        </p:nvSpPr>
        <p:spPr>
          <a:xfrm>
            <a:off x="1182688" y="696913"/>
            <a:ext cx="4648200" cy="3486150"/>
          </a:xfrm>
          <a:ln/>
        </p:spPr>
      </p:sp>
      <p:sp>
        <p:nvSpPr>
          <p:cNvPr id="2007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71459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00C8FDD-0B0A-4D33-9B07-6CC45A4E6C7E}" type="slidenum">
              <a:rPr lang="es-ES_tradnl" altLang="en-US" smtClean="0">
                <a:latin typeface="Times New Roman" panose="02020603050405020304" pitchFamily="18" charset="0"/>
              </a:rPr>
              <a:pPr/>
              <a:t>96</a:t>
            </a:fld>
            <a:endParaRPr lang="es-ES_tradnl" altLang="en-US" smtClean="0">
              <a:latin typeface="Times New Roman" panose="02020603050405020304" pitchFamily="18" charset="0"/>
            </a:endParaRPr>
          </a:p>
        </p:txBody>
      </p:sp>
      <p:sp>
        <p:nvSpPr>
          <p:cNvPr id="202755" name="Rectangle 2"/>
          <p:cNvSpPr>
            <a:spLocks noChangeArrowheads="1" noTextEdit="1"/>
          </p:cNvSpPr>
          <p:nvPr>
            <p:ph type="sldImg"/>
          </p:nvPr>
        </p:nvSpPr>
        <p:spPr>
          <a:xfrm>
            <a:off x="1182688" y="696913"/>
            <a:ext cx="4648200" cy="3486150"/>
          </a:xfrm>
          <a:ln/>
        </p:spPr>
      </p:sp>
      <p:sp>
        <p:nvSpPr>
          <p:cNvPr id="2027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060328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A9FC975-2D17-4BB2-9196-298B22E6427F}" type="slidenum">
              <a:rPr lang="es-ES_tradnl" altLang="en-US" smtClean="0">
                <a:latin typeface="Times New Roman" panose="02020603050405020304" pitchFamily="18" charset="0"/>
              </a:rPr>
              <a:pPr/>
              <a:t>97</a:t>
            </a:fld>
            <a:endParaRPr lang="es-ES_tradnl" altLang="en-US" smtClean="0">
              <a:latin typeface="Times New Roman" panose="02020603050405020304" pitchFamily="18" charset="0"/>
            </a:endParaRPr>
          </a:p>
        </p:txBody>
      </p:sp>
      <p:sp>
        <p:nvSpPr>
          <p:cNvPr id="204803" name="Rectangle 2"/>
          <p:cNvSpPr>
            <a:spLocks noChangeArrowheads="1" noTextEdit="1"/>
          </p:cNvSpPr>
          <p:nvPr>
            <p:ph type="sldImg"/>
          </p:nvPr>
        </p:nvSpPr>
        <p:spPr>
          <a:xfrm>
            <a:off x="1182688" y="696913"/>
            <a:ext cx="4648200" cy="3486150"/>
          </a:xfrm>
          <a:ln/>
        </p:spPr>
      </p:sp>
      <p:sp>
        <p:nvSpPr>
          <p:cNvPr id="2048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300414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CB96E4C-8A6A-4134-A1D1-949AD83B6E81}" type="slidenum">
              <a:rPr lang="es-ES_tradnl" altLang="en-US" smtClean="0">
                <a:latin typeface="Times New Roman" panose="02020603050405020304" pitchFamily="18" charset="0"/>
              </a:rPr>
              <a:pPr/>
              <a:t>98</a:t>
            </a:fld>
            <a:endParaRPr lang="es-ES_tradnl" altLang="en-US" smtClean="0">
              <a:latin typeface="Times New Roman" panose="02020603050405020304" pitchFamily="18" charset="0"/>
            </a:endParaRPr>
          </a:p>
        </p:txBody>
      </p:sp>
      <p:sp>
        <p:nvSpPr>
          <p:cNvPr id="206851" name="Rectangle 2"/>
          <p:cNvSpPr>
            <a:spLocks noChangeArrowheads="1" noTextEdit="1"/>
          </p:cNvSpPr>
          <p:nvPr>
            <p:ph type="sldImg"/>
          </p:nvPr>
        </p:nvSpPr>
        <p:spPr>
          <a:xfrm>
            <a:off x="1182688" y="696913"/>
            <a:ext cx="4648200" cy="3486150"/>
          </a:xfrm>
          <a:ln/>
        </p:spPr>
      </p:sp>
      <p:sp>
        <p:nvSpPr>
          <p:cNvPr id="2068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233808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A3892D3-D07B-4F3F-9CD7-F819A97B4C07}" type="slidenum">
              <a:rPr lang="es-ES_tradnl" altLang="en-US" smtClean="0">
                <a:latin typeface="Times New Roman" panose="02020603050405020304" pitchFamily="18" charset="0"/>
              </a:rPr>
              <a:pPr/>
              <a:t>99</a:t>
            </a:fld>
            <a:endParaRPr lang="es-ES_tradnl" altLang="en-US" smtClean="0">
              <a:latin typeface="Times New Roman" panose="02020603050405020304" pitchFamily="18" charset="0"/>
            </a:endParaRPr>
          </a:p>
        </p:txBody>
      </p:sp>
      <p:sp>
        <p:nvSpPr>
          <p:cNvPr id="208899" name="Rectangle 2"/>
          <p:cNvSpPr>
            <a:spLocks noChangeArrowheads="1" noTextEdit="1"/>
          </p:cNvSpPr>
          <p:nvPr>
            <p:ph type="sldImg"/>
          </p:nvPr>
        </p:nvSpPr>
        <p:spPr>
          <a:xfrm>
            <a:off x="1182688" y="696913"/>
            <a:ext cx="4648200" cy="3486150"/>
          </a:xfrm>
          <a:ln/>
        </p:spPr>
      </p:sp>
      <p:sp>
        <p:nvSpPr>
          <p:cNvPr id="2089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159898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EC879DA-29DF-466E-BFCC-2F9F93301D48}" type="slidenum">
              <a:rPr lang="es-ES_tradnl" altLang="en-US" smtClean="0">
                <a:latin typeface="Times New Roman" panose="02020603050405020304" pitchFamily="18" charset="0"/>
              </a:rPr>
              <a:pPr/>
              <a:t>100</a:t>
            </a:fld>
            <a:endParaRPr lang="es-ES_tradnl" altLang="en-US" smtClean="0">
              <a:latin typeface="Times New Roman" panose="02020603050405020304" pitchFamily="18" charset="0"/>
            </a:endParaRPr>
          </a:p>
        </p:txBody>
      </p:sp>
      <p:sp>
        <p:nvSpPr>
          <p:cNvPr id="210947" name="Rectangle 2"/>
          <p:cNvSpPr>
            <a:spLocks noChangeArrowheads="1" noTextEdit="1"/>
          </p:cNvSpPr>
          <p:nvPr>
            <p:ph type="sldImg"/>
          </p:nvPr>
        </p:nvSpPr>
        <p:spPr>
          <a:xfrm>
            <a:off x="1182688" y="696913"/>
            <a:ext cx="4648200" cy="3486150"/>
          </a:xfrm>
          <a:ln/>
        </p:spPr>
      </p:sp>
      <p:sp>
        <p:nvSpPr>
          <p:cNvPr id="2109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011103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732E0A7-3FDD-40DE-9940-ADA40D370575}" type="slidenum">
              <a:rPr lang="es-ES_tradnl" altLang="en-US" smtClean="0">
                <a:latin typeface="Times New Roman" panose="02020603050405020304" pitchFamily="18" charset="0"/>
              </a:rPr>
              <a:pPr/>
              <a:t>101</a:t>
            </a:fld>
            <a:endParaRPr lang="es-ES_tradnl" altLang="en-US" smtClean="0">
              <a:latin typeface="Times New Roman" panose="02020603050405020304" pitchFamily="18" charset="0"/>
            </a:endParaRPr>
          </a:p>
        </p:txBody>
      </p:sp>
      <p:sp>
        <p:nvSpPr>
          <p:cNvPr id="212995" name="Rectangle 2"/>
          <p:cNvSpPr>
            <a:spLocks noChangeArrowheads="1" noTextEdit="1"/>
          </p:cNvSpPr>
          <p:nvPr>
            <p:ph type="sldImg"/>
          </p:nvPr>
        </p:nvSpPr>
        <p:spPr>
          <a:xfrm>
            <a:off x="1182688" y="696913"/>
            <a:ext cx="4648200" cy="3486150"/>
          </a:xfrm>
          <a:ln/>
        </p:spPr>
      </p:sp>
      <p:sp>
        <p:nvSpPr>
          <p:cNvPr id="2129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713011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CE53560-D2C4-443E-A1A1-4D040156FA19}" type="slidenum">
              <a:rPr lang="es-ES_tradnl" altLang="en-US" smtClean="0">
                <a:latin typeface="Times New Roman" panose="02020603050405020304" pitchFamily="18" charset="0"/>
              </a:rPr>
              <a:pPr/>
              <a:t>102</a:t>
            </a:fld>
            <a:endParaRPr lang="es-ES_tradnl" altLang="en-US" smtClean="0">
              <a:latin typeface="Times New Roman" panose="02020603050405020304" pitchFamily="18" charset="0"/>
            </a:endParaRPr>
          </a:p>
        </p:txBody>
      </p:sp>
      <p:sp>
        <p:nvSpPr>
          <p:cNvPr id="215043" name="Rectangle 2"/>
          <p:cNvSpPr>
            <a:spLocks noChangeArrowheads="1" noTextEdit="1"/>
          </p:cNvSpPr>
          <p:nvPr>
            <p:ph type="sldImg"/>
          </p:nvPr>
        </p:nvSpPr>
        <p:spPr>
          <a:xfrm>
            <a:off x="1182688" y="696913"/>
            <a:ext cx="4648200" cy="3486150"/>
          </a:xfrm>
          <a:ln/>
        </p:spPr>
      </p:sp>
      <p:sp>
        <p:nvSpPr>
          <p:cNvPr id="2150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5345567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78E6211-6658-4848-9D92-3A79C84476F8}" type="slidenum">
              <a:rPr lang="es-ES_tradnl" altLang="en-US" smtClean="0">
                <a:latin typeface="Times New Roman" panose="02020603050405020304" pitchFamily="18" charset="0"/>
              </a:rPr>
              <a:pPr/>
              <a:t>103</a:t>
            </a:fld>
            <a:endParaRPr lang="es-ES_tradnl" altLang="en-US" smtClean="0">
              <a:latin typeface="Times New Roman" panose="02020603050405020304" pitchFamily="18" charset="0"/>
            </a:endParaRPr>
          </a:p>
        </p:txBody>
      </p:sp>
      <p:sp>
        <p:nvSpPr>
          <p:cNvPr id="217091" name="Rectangle 2"/>
          <p:cNvSpPr>
            <a:spLocks noChangeArrowheads="1" noTextEdit="1"/>
          </p:cNvSpPr>
          <p:nvPr>
            <p:ph type="sldImg"/>
          </p:nvPr>
        </p:nvSpPr>
        <p:spPr>
          <a:xfrm>
            <a:off x="1182688" y="696913"/>
            <a:ext cx="4648200" cy="3486150"/>
          </a:xfrm>
          <a:ln/>
        </p:spPr>
      </p:sp>
      <p:sp>
        <p:nvSpPr>
          <p:cNvPr id="2170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228973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81EFB6B-7A00-41AF-8ACB-E2EB36C306F4}" type="slidenum">
              <a:rPr lang="es-ES_tradnl" altLang="en-US" smtClean="0">
                <a:latin typeface="Times New Roman" panose="02020603050405020304" pitchFamily="18" charset="0"/>
              </a:rPr>
              <a:pPr/>
              <a:t>104</a:t>
            </a:fld>
            <a:endParaRPr lang="es-ES_tradnl" altLang="en-US" smtClean="0">
              <a:latin typeface="Times New Roman" panose="02020603050405020304" pitchFamily="18" charset="0"/>
            </a:endParaRPr>
          </a:p>
        </p:txBody>
      </p:sp>
      <p:sp>
        <p:nvSpPr>
          <p:cNvPr id="219139" name="Rectangle 2"/>
          <p:cNvSpPr>
            <a:spLocks noChangeArrowheads="1" noTextEdit="1"/>
          </p:cNvSpPr>
          <p:nvPr>
            <p:ph type="sldImg"/>
          </p:nvPr>
        </p:nvSpPr>
        <p:spPr>
          <a:xfrm>
            <a:off x="1182688" y="696913"/>
            <a:ext cx="4648200" cy="3486150"/>
          </a:xfrm>
          <a:ln/>
        </p:spPr>
      </p:sp>
      <p:sp>
        <p:nvSpPr>
          <p:cNvPr id="2191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1395873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A7C742F-39F1-4CA8-8A28-0C50151A0191}" type="slidenum">
              <a:rPr lang="es-ES_tradnl" altLang="en-US" smtClean="0">
                <a:latin typeface="Times New Roman" panose="02020603050405020304" pitchFamily="18" charset="0"/>
              </a:rPr>
              <a:pPr/>
              <a:t>105</a:t>
            </a:fld>
            <a:endParaRPr lang="es-ES_tradnl" altLang="en-US" smtClean="0">
              <a:latin typeface="Times New Roman" panose="02020603050405020304" pitchFamily="18" charset="0"/>
            </a:endParaRPr>
          </a:p>
        </p:txBody>
      </p:sp>
      <p:sp>
        <p:nvSpPr>
          <p:cNvPr id="221187" name="Rectangle 2"/>
          <p:cNvSpPr>
            <a:spLocks noChangeArrowheads="1" noTextEdit="1"/>
          </p:cNvSpPr>
          <p:nvPr>
            <p:ph type="sldImg"/>
          </p:nvPr>
        </p:nvSpPr>
        <p:spPr>
          <a:xfrm>
            <a:off x="1182688" y="696913"/>
            <a:ext cx="4648200" cy="3486150"/>
          </a:xfrm>
          <a:ln/>
        </p:spPr>
      </p:sp>
      <p:sp>
        <p:nvSpPr>
          <p:cNvPr id="2211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2083207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1D9130E-3221-426D-B5D8-F032F8B383FF}" type="slidenum">
              <a:rPr lang="es-ES_tradnl" altLang="en-US" smtClean="0">
                <a:latin typeface="Times New Roman" panose="02020603050405020304" pitchFamily="18" charset="0"/>
              </a:rPr>
              <a:pPr/>
              <a:t>106</a:t>
            </a:fld>
            <a:endParaRPr lang="es-ES_tradnl" altLang="en-US" smtClean="0">
              <a:latin typeface="Times New Roman" panose="02020603050405020304" pitchFamily="18" charset="0"/>
            </a:endParaRPr>
          </a:p>
        </p:txBody>
      </p:sp>
      <p:sp>
        <p:nvSpPr>
          <p:cNvPr id="223235" name="Rectangle 2"/>
          <p:cNvSpPr>
            <a:spLocks noChangeArrowheads="1" noTextEdit="1"/>
          </p:cNvSpPr>
          <p:nvPr>
            <p:ph type="sldImg"/>
          </p:nvPr>
        </p:nvSpPr>
        <p:spPr>
          <a:xfrm>
            <a:off x="1182688" y="696913"/>
            <a:ext cx="4648200" cy="3486150"/>
          </a:xfrm>
          <a:ln/>
        </p:spPr>
      </p:sp>
      <p:sp>
        <p:nvSpPr>
          <p:cNvPr id="2232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526482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4BE14F4-1426-4B3E-9695-AEF21092D8AB}" type="slidenum">
              <a:rPr lang="es-ES_tradnl" altLang="en-US" smtClean="0">
                <a:latin typeface="Times New Roman" panose="02020603050405020304" pitchFamily="18" charset="0"/>
              </a:rPr>
              <a:pPr/>
              <a:t>107</a:t>
            </a:fld>
            <a:endParaRPr lang="es-ES_tradnl" altLang="en-US" smtClean="0">
              <a:latin typeface="Times New Roman" panose="02020603050405020304" pitchFamily="18" charset="0"/>
            </a:endParaRPr>
          </a:p>
        </p:txBody>
      </p:sp>
      <p:sp>
        <p:nvSpPr>
          <p:cNvPr id="225283" name="Rectangle 2"/>
          <p:cNvSpPr>
            <a:spLocks noChangeArrowheads="1" noTextEdit="1"/>
          </p:cNvSpPr>
          <p:nvPr>
            <p:ph type="sldImg"/>
          </p:nvPr>
        </p:nvSpPr>
        <p:spPr>
          <a:xfrm>
            <a:off x="1182688" y="696913"/>
            <a:ext cx="4648200" cy="3486150"/>
          </a:xfrm>
          <a:ln/>
        </p:spPr>
      </p:sp>
      <p:sp>
        <p:nvSpPr>
          <p:cNvPr id="2252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7544132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5A3EEFD-C489-49AD-87D0-DEEE6970E5DD}" type="slidenum">
              <a:rPr lang="es-ES_tradnl" altLang="en-US" smtClean="0">
                <a:latin typeface="Times New Roman" panose="02020603050405020304" pitchFamily="18" charset="0"/>
              </a:rPr>
              <a:pPr/>
              <a:t>108</a:t>
            </a:fld>
            <a:endParaRPr lang="es-ES_tradnl" altLang="en-US" smtClean="0">
              <a:latin typeface="Times New Roman" panose="02020603050405020304" pitchFamily="18" charset="0"/>
            </a:endParaRPr>
          </a:p>
        </p:txBody>
      </p:sp>
      <p:sp>
        <p:nvSpPr>
          <p:cNvPr id="227331" name="Rectangle 2"/>
          <p:cNvSpPr>
            <a:spLocks noChangeArrowheads="1" noTextEdit="1"/>
          </p:cNvSpPr>
          <p:nvPr>
            <p:ph type="sldImg"/>
          </p:nvPr>
        </p:nvSpPr>
        <p:spPr>
          <a:xfrm>
            <a:off x="1182688" y="696913"/>
            <a:ext cx="4648200" cy="3486150"/>
          </a:xfrm>
          <a:ln/>
        </p:spPr>
      </p:sp>
      <p:sp>
        <p:nvSpPr>
          <p:cNvPr id="2273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5353888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BDCDDF2-0699-463C-8A5D-F89179F99172}" type="slidenum">
              <a:rPr lang="es-ES_tradnl" altLang="en-US" smtClean="0">
                <a:latin typeface="Times New Roman" panose="02020603050405020304" pitchFamily="18" charset="0"/>
              </a:rPr>
              <a:pPr/>
              <a:t>109</a:t>
            </a:fld>
            <a:endParaRPr lang="es-ES_tradnl" altLang="en-US" smtClean="0">
              <a:latin typeface="Times New Roman" panose="02020603050405020304" pitchFamily="18" charset="0"/>
            </a:endParaRPr>
          </a:p>
        </p:txBody>
      </p:sp>
      <p:sp>
        <p:nvSpPr>
          <p:cNvPr id="229379" name="Rectangle 2"/>
          <p:cNvSpPr>
            <a:spLocks noChangeArrowheads="1" noTextEdit="1"/>
          </p:cNvSpPr>
          <p:nvPr>
            <p:ph type="sldImg"/>
          </p:nvPr>
        </p:nvSpPr>
        <p:spPr>
          <a:xfrm>
            <a:off x="1182688" y="696913"/>
            <a:ext cx="4648200" cy="3486150"/>
          </a:xfrm>
          <a:ln/>
        </p:spPr>
      </p:sp>
      <p:sp>
        <p:nvSpPr>
          <p:cNvPr id="2293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968890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5FEB85D-45BD-44B3-89E7-3E32F22586BC}" type="slidenum">
              <a:rPr lang="es-ES_tradnl" altLang="en-US" smtClean="0">
                <a:latin typeface="Times New Roman" panose="02020603050405020304" pitchFamily="18" charset="0"/>
              </a:rPr>
              <a:pPr/>
              <a:t>110</a:t>
            </a:fld>
            <a:endParaRPr lang="es-ES_tradnl" altLang="en-US" smtClean="0">
              <a:latin typeface="Times New Roman" panose="02020603050405020304" pitchFamily="18" charset="0"/>
            </a:endParaRPr>
          </a:p>
        </p:txBody>
      </p:sp>
      <p:sp>
        <p:nvSpPr>
          <p:cNvPr id="231427" name="Rectangle 2"/>
          <p:cNvSpPr>
            <a:spLocks noChangeArrowheads="1" noTextEdit="1"/>
          </p:cNvSpPr>
          <p:nvPr>
            <p:ph type="sldImg"/>
          </p:nvPr>
        </p:nvSpPr>
        <p:spPr>
          <a:xfrm>
            <a:off x="1182688" y="696913"/>
            <a:ext cx="4648200" cy="3486150"/>
          </a:xfrm>
          <a:ln/>
        </p:spPr>
      </p:sp>
      <p:sp>
        <p:nvSpPr>
          <p:cNvPr id="2314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7944841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9D6252B-2EAC-4CB6-B797-776C9834F720}" type="slidenum">
              <a:rPr lang="es-ES_tradnl" altLang="en-US" smtClean="0">
                <a:latin typeface="Times New Roman" panose="02020603050405020304" pitchFamily="18" charset="0"/>
              </a:rPr>
              <a:pPr/>
              <a:t>111</a:t>
            </a:fld>
            <a:endParaRPr lang="es-ES_tradnl" altLang="en-US" smtClean="0">
              <a:latin typeface="Times New Roman" panose="02020603050405020304" pitchFamily="18" charset="0"/>
            </a:endParaRPr>
          </a:p>
        </p:txBody>
      </p:sp>
      <p:sp>
        <p:nvSpPr>
          <p:cNvPr id="233475" name="Rectangle 2"/>
          <p:cNvSpPr>
            <a:spLocks noChangeArrowheads="1" noTextEdit="1"/>
          </p:cNvSpPr>
          <p:nvPr>
            <p:ph type="sldImg"/>
          </p:nvPr>
        </p:nvSpPr>
        <p:spPr>
          <a:xfrm>
            <a:off x="1182688" y="696913"/>
            <a:ext cx="4648200" cy="3486150"/>
          </a:xfrm>
          <a:ln/>
        </p:spPr>
      </p:sp>
      <p:sp>
        <p:nvSpPr>
          <p:cNvPr id="2334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9330160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0284A0D-4C0C-4F75-9B82-AF7AEB824476}" type="slidenum">
              <a:rPr lang="es-ES_tradnl" altLang="en-US" smtClean="0">
                <a:latin typeface="Times New Roman" panose="02020603050405020304" pitchFamily="18" charset="0"/>
              </a:rPr>
              <a:pPr/>
              <a:t>112</a:t>
            </a:fld>
            <a:endParaRPr lang="es-ES_tradnl" altLang="en-US" smtClean="0">
              <a:latin typeface="Times New Roman" panose="02020603050405020304" pitchFamily="18" charset="0"/>
            </a:endParaRPr>
          </a:p>
        </p:txBody>
      </p:sp>
      <p:sp>
        <p:nvSpPr>
          <p:cNvPr id="235523" name="Rectangle 2"/>
          <p:cNvSpPr>
            <a:spLocks noChangeArrowheads="1" noTextEdit="1"/>
          </p:cNvSpPr>
          <p:nvPr>
            <p:ph type="sldImg"/>
          </p:nvPr>
        </p:nvSpPr>
        <p:spPr>
          <a:xfrm>
            <a:off x="1182688" y="696913"/>
            <a:ext cx="4648200" cy="3486150"/>
          </a:xfrm>
          <a:ln/>
        </p:spPr>
      </p:sp>
      <p:sp>
        <p:nvSpPr>
          <p:cNvPr id="2355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018944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3303F47-8BB8-48DC-B7DE-D0596B6B5BC3}" type="slidenum">
              <a:rPr lang="es-ES_tradnl" altLang="en-US" smtClean="0">
                <a:latin typeface="Times New Roman" panose="02020603050405020304" pitchFamily="18" charset="0"/>
              </a:rPr>
              <a:pPr/>
              <a:t>113</a:t>
            </a:fld>
            <a:endParaRPr lang="es-ES_tradnl" altLang="en-US" smtClean="0">
              <a:latin typeface="Times New Roman" panose="02020603050405020304" pitchFamily="18" charset="0"/>
            </a:endParaRPr>
          </a:p>
        </p:txBody>
      </p:sp>
      <p:sp>
        <p:nvSpPr>
          <p:cNvPr id="237571" name="Rectangle 2"/>
          <p:cNvSpPr>
            <a:spLocks noChangeArrowheads="1" noTextEdit="1"/>
          </p:cNvSpPr>
          <p:nvPr>
            <p:ph type="sldImg"/>
          </p:nvPr>
        </p:nvSpPr>
        <p:spPr>
          <a:xfrm>
            <a:off x="1182688" y="696913"/>
            <a:ext cx="4648200" cy="3486150"/>
          </a:xfrm>
          <a:ln/>
        </p:spPr>
      </p:sp>
      <p:sp>
        <p:nvSpPr>
          <p:cNvPr id="2375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167120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A9AE97F-5864-4A7F-80AE-2E20258B699A}" type="slidenum">
              <a:rPr lang="es-ES_tradnl" altLang="en-US" smtClean="0">
                <a:latin typeface="Times New Roman" panose="02020603050405020304" pitchFamily="18" charset="0"/>
              </a:rPr>
              <a:pPr/>
              <a:t>114</a:t>
            </a:fld>
            <a:endParaRPr lang="es-ES_tradnl" altLang="en-US" smtClean="0">
              <a:latin typeface="Times New Roman" panose="02020603050405020304" pitchFamily="18" charset="0"/>
            </a:endParaRPr>
          </a:p>
        </p:txBody>
      </p:sp>
      <p:sp>
        <p:nvSpPr>
          <p:cNvPr id="239619" name="Rectangle 2"/>
          <p:cNvSpPr>
            <a:spLocks noChangeArrowheads="1" noTextEdit="1"/>
          </p:cNvSpPr>
          <p:nvPr>
            <p:ph type="sldImg"/>
          </p:nvPr>
        </p:nvSpPr>
        <p:spPr>
          <a:xfrm>
            <a:off x="1182688" y="696913"/>
            <a:ext cx="4648200" cy="3486150"/>
          </a:xfrm>
          <a:ln/>
        </p:spPr>
      </p:sp>
      <p:sp>
        <p:nvSpPr>
          <p:cNvPr id="2396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47489861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29FBCE2-EAA2-4D0E-B7D8-76134FAF3D9D}" type="slidenum">
              <a:rPr lang="es-ES_tradnl" altLang="en-US" smtClean="0">
                <a:latin typeface="Times New Roman" panose="02020603050405020304" pitchFamily="18" charset="0"/>
              </a:rPr>
              <a:pPr/>
              <a:t>115</a:t>
            </a:fld>
            <a:endParaRPr lang="es-ES_tradnl" altLang="en-US" smtClean="0">
              <a:latin typeface="Times New Roman" panose="02020603050405020304" pitchFamily="18" charset="0"/>
            </a:endParaRPr>
          </a:p>
        </p:txBody>
      </p:sp>
      <p:sp>
        <p:nvSpPr>
          <p:cNvPr id="241667" name="Rectangle 2"/>
          <p:cNvSpPr>
            <a:spLocks noChangeArrowheads="1" noTextEdit="1"/>
          </p:cNvSpPr>
          <p:nvPr>
            <p:ph type="sldImg"/>
          </p:nvPr>
        </p:nvSpPr>
        <p:spPr>
          <a:xfrm>
            <a:off x="1182688" y="696913"/>
            <a:ext cx="4648200" cy="3486150"/>
          </a:xfrm>
          <a:ln/>
        </p:spPr>
      </p:sp>
      <p:sp>
        <p:nvSpPr>
          <p:cNvPr id="2416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0179616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F576F28-CD11-4708-8C52-D6F27868EBA4}" type="slidenum">
              <a:rPr lang="es-ES_tradnl" altLang="en-US" smtClean="0">
                <a:latin typeface="Times New Roman" panose="02020603050405020304" pitchFamily="18" charset="0"/>
              </a:rPr>
              <a:pPr/>
              <a:t>116</a:t>
            </a:fld>
            <a:endParaRPr lang="es-ES_tradnl" altLang="en-US" smtClean="0">
              <a:latin typeface="Times New Roman" panose="02020603050405020304" pitchFamily="18" charset="0"/>
            </a:endParaRPr>
          </a:p>
        </p:txBody>
      </p:sp>
      <p:sp>
        <p:nvSpPr>
          <p:cNvPr id="243715" name="Rectangle 2"/>
          <p:cNvSpPr>
            <a:spLocks noChangeArrowheads="1" noTextEdit="1"/>
          </p:cNvSpPr>
          <p:nvPr>
            <p:ph type="sldImg"/>
          </p:nvPr>
        </p:nvSpPr>
        <p:spPr>
          <a:xfrm>
            <a:off x="1182688" y="696913"/>
            <a:ext cx="4648200" cy="3486150"/>
          </a:xfrm>
          <a:ln/>
        </p:spPr>
      </p:sp>
      <p:sp>
        <p:nvSpPr>
          <p:cNvPr id="2437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692646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A57C90B-5332-41DD-92C0-536E60A80E11}" type="slidenum">
              <a:rPr lang="es-ES_tradnl" altLang="en-US" smtClean="0">
                <a:latin typeface="Times New Roman" panose="02020603050405020304" pitchFamily="18" charset="0"/>
              </a:rPr>
              <a:pPr/>
              <a:t>117</a:t>
            </a:fld>
            <a:endParaRPr lang="es-ES_tradnl" altLang="en-US" smtClean="0">
              <a:latin typeface="Times New Roman" panose="02020603050405020304" pitchFamily="18" charset="0"/>
            </a:endParaRPr>
          </a:p>
        </p:txBody>
      </p:sp>
      <p:sp>
        <p:nvSpPr>
          <p:cNvPr id="245763" name="Rectangle 2"/>
          <p:cNvSpPr>
            <a:spLocks noChangeArrowheads="1" noTextEdit="1"/>
          </p:cNvSpPr>
          <p:nvPr>
            <p:ph type="sldImg"/>
          </p:nvPr>
        </p:nvSpPr>
        <p:spPr>
          <a:xfrm>
            <a:off x="1182688" y="696913"/>
            <a:ext cx="4648200" cy="3486150"/>
          </a:xfrm>
          <a:ln/>
        </p:spPr>
      </p:sp>
      <p:sp>
        <p:nvSpPr>
          <p:cNvPr id="2457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315724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8D0A7AF-8C74-41B7-9414-EA9ACCC05C21}" type="slidenum">
              <a:rPr lang="es-ES_tradnl" altLang="en-US" smtClean="0">
                <a:latin typeface="Times New Roman" panose="02020603050405020304" pitchFamily="18" charset="0"/>
              </a:rPr>
              <a:pPr/>
              <a:t>118</a:t>
            </a:fld>
            <a:endParaRPr lang="es-ES_tradnl" altLang="en-US" smtClean="0">
              <a:latin typeface="Times New Roman" panose="02020603050405020304" pitchFamily="18" charset="0"/>
            </a:endParaRPr>
          </a:p>
        </p:txBody>
      </p:sp>
      <p:sp>
        <p:nvSpPr>
          <p:cNvPr id="247811" name="Rectangle 2"/>
          <p:cNvSpPr>
            <a:spLocks noChangeArrowheads="1" noTextEdit="1"/>
          </p:cNvSpPr>
          <p:nvPr>
            <p:ph type="sldImg"/>
          </p:nvPr>
        </p:nvSpPr>
        <p:spPr>
          <a:xfrm>
            <a:off x="1182688" y="696913"/>
            <a:ext cx="4648200" cy="3486150"/>
          </a:xfrm>
          <a:ln/>
        </p:spPr>
      </p:sp>
      <p:sp>
        <p:nvSpPr>
          <p:cNvPr id="2478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74689605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7A5420E-1D76-4447-B40D-0AE2ACF5A717}" type="slidenum">
              <a:rPr lang="es-ES_tradnl" altLang="en-US" smtClean="0">
                <a:latin typeface="Times New Roman" panose="02020603050405020304" pitchFamily="18" charset="0"/>
              </a:rPr>
              <a:pPr/>
              <a:t>119</a:t>
            </a:fld>
            <a:endParaRPr lang="es-ES_tradnl" altLang="en-US" smtClean="0">
              <a:latin typeface="Times New Roman" panose="02020603050405020304" pitchFamily="18" charset="0"/>
            </a:endParaRPr>
          </a:p>
        </p:txBody>
      </p:sp>
      <p:sp>
        <p:nvSpPr>
          <p:cNvPr id="249859" name="Rectangle 2"/>
          <p:cNvSpPr>
            <a:spLocks noChangeArrowheads="1" noTextEdit="1"/>
          </p:cNvSpPr>
          <p:nvPr>
            <p:ph type="sldImg"/>
          </p:nvPr>
        </p:nvSpPr>
        <p:spPr>
          <a:xfrm>
            <a:off x="1182688" y="696913"/>
            <a:ext cx="4648200" cy="3486150"/>
          </a:xfrm>
          <a:ln/>
        </p:spPr>
      </p:sp>
      <p:sp>
        <p:nvSpPr>
          <p:cNvPr id="2498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0041920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B7F1FC1-9351-4469-9AAB-BD489453C5ED}" type="slidenum">
              <a:rPr lang="es-ES_tradnl" altLang="en-US" smtClean="0">
                <a:latin typeface="Times New Roman" panose="02020603050405020304" pitchFamily="18" charset="0"/>
              </a:rPr>
              <a:pPr/>
              <a:t>120</a:t>
            </a:fld>
            <a:endParaRPr lang="es-ES_tradnl" altLang="en-US" smtClean="0">
              <a:latin typeface="Times New Roman" panose="02020603050405020304" pitchFamily="18" charset="0"/>
            </a:endParaRPr>
          </a:p>
        </p:txBody>
      </p:sp>
      <p:sp>
        <p:nvSpPr>
          <p:cNvPr id="251907" name="Rectangle 2"/>
          <p:cNvSpPr>
            <a:spLocks noChangeArrowheads="1" noTextEdit="1"/>
          </p:cNvSpPr>
          <p:nvPr>
            <p:ph type="sldImg"/>
          </p:nvPr>
        </p:nvSpPr>
        <p:spPr>
          <a:xfrm>
            <a:off x="1182688" y="696913"/>
            <a:ext cx="4648200" cy="3486150"/>
          </a:xfrm>
          <a:ln/>
        </p:spPr>
      </p:sp>
      <p:sp>
        <p:nvSpPr>
          <p:cNvPr id="2519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6749275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BC10663-2430-4C11-9045-F4E1FC96DA32}" type="slidenum">
              <a:rPr lang="es-ES_tradnl" altLang="en-US" smtClean="0">
                <a:latin typeface="Times New Roman" panose="02020603050405020304" pitchFamily="18" charset="0"/>
              </a:rPr>
              <a:pPr/>
              <a:t>121</a:t>
            </a:fld>
            <a:endParaRPr lang="es-ES_tradnl" altLang="en-US" smtClean="0">
              <a:latin typeface="Times New Roman" panose="02020603050405020304" pitchFamily="18" charset="0"/>
            </a:endParaRPr>
          </a:p>
        </p:txBody>
      </p:sp>
      <p:sp>
        <p:nvSpPr>
          <p:cNvPr id="253955" name="Rectangle 2"/>
          <p:cNvSpPr>
            <a:spLocks noChangeArrowheads="1" noTextEdit="1"/>
          </p:cNvSpPr>
          <p:nvPr>
            <p:ph type="sldImg"/>
          </p:nvPr>
        </p:nvSpPr>
        <p:spPr>
          <a:xfrm>
            <a:off x="1182688" y="696913"/>
            <a:ext cx="4648200" cy="3486150"/>
          </a:xfrm>
          <a:ln/>
        </p:spPr>
      </p:sp>
      <p:sp>
        <p:nvSpPr>
          <p:cNvPr id="2539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545178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8C09D38-5F61-466F-9B58-58BE1F7D767C}" type="slidenum">
              <a:rPr lang="es-ES_tradnl" altLang="en-US" smtClean="0">
                <a:latin typeface="Times New Roman" panose="02020603050405020304" pitchFamily="18" charset="0"/>
              </a:rPr>
              <a:pPr/>
              <a:t>122</a:t>
            </a:fld>
            <a:endParaRPr lang="es-ES_tradnl" altLang="en-US" smtClean="0">
              <a:latin typeface="Times New Roman" panose="02020603050405020304" pitchFamily="18" charset="0"/>
            </a:endParaRPr>
          </a:p>
        </p:txBody>
      </p:sp>
      <p:sp>
        <p:nvSpPr>
          <p:cNvPr id="256003" name="Rectangle 2"/>
          <p:cNvSpPr>
            <a:spLocks noChangeArrowheads="1" noTextEdit="1"/>
          </p:cNvSpPr>
          <p:nvPr>
            <p:ph type="sldImg"/>
          </p:nvPr>
        </p:nvSpPr>
        <p:spPr>
          <a:xfrm>
            <a:off x="1182688" y="696913"/>
            <a:ext cx="4648200" cy="3486150"/>
          </a:xfrm>
          <a:ln/>
        </p:spPr>
      </p:sp>
      <p:sp>
        <p:nvSpPr>
          <p:cNvPr id="2560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4047322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8A6E6A7-0AA8-4D18-A06A-2467A79D2983}" type="slidenum">
              <a:rPr lang="es-ES_tradnl" altLang="en-US" smtClean="0">
                <a:latin typeface="Times New Roman" panose="02020603050405020304" pitchFamily="18" charset="0"/>
              </a:rPr>
              <a:pPr/>
              <a:t>123</a:t>
            </a:fld>
            <a:endParaRPr lang="es-ES_tradnl" altLang="en-US" smtClean="0">
              <a:latin typeface="Times New Roman" panose="02020603050405020304" pitchFamily="18" charset="0"/>
            </a:endParaRPr>
          </a:p>
        </p:txBody>
      </p:sp>
      <p:sp>
        <p:nvSpPr>
          <p:cNvPr id="258051" name="Rectangle 2"/>
          <p:cNvSpPr>
            <a:spLocks noChangeArrowheads="1" noTextEdit="1"/>
          </p:cNvSpPr>
          <p:nvPr>
            <p:ph type="sldImg"/>
          </p:nvPr>
        </p:nvSpPr>
        <p:spPr>
          <a:xfrm>
            <a:off x="1182688" y="696913"/>
            <a:ext cx="4648200" cy="3486150"/>
          </a:xfrm>
          <a:ln/>
        </p:spPr>
      </p:sp>
      <p:sp>
        <p:nvSpPr>
          <p:cNvPr id="2580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819340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9FCC463-9487-4F9A-87C5-BC8EAA755268}" type="slidenum">
              <a:rPr lang="es-ES_tradnl" altLang="en-US" smtClean="0">
                <a:latin typeface="Times New Roman" panose="02020603050405020304" pitchFamily="18" charset="0"/>
              </a:rPr>
              <a:pPr/>
              <a:t>124</a:t>
            </a:fld>
            <a:endParaRPr lang="es-ES_tradnl" altLang="en-US" smtClean="0">
              <a:latin typeface="Times New Roman" panose="02020603050405020304" pitchFamily="18" charset="0"/>
            </a:endParaRPr>
          </a:p>
        </p:txBody>
      </p:sp>
      <p:sp>
        <p:nvSpPr>
          <p:cNvPr id="260099" name="Rectangle 2"/>
          <p:cNvSpPr>
            <a:spLocks noChangeArrowheads="1" noTextEdit="1"/>
          </p:cNvSpPr>
          <p:nvPr>
            <p:ph type="sldImg"/>
          </p:nvPr>
        </p:nvSpPr>
        <p:spPr>
          <a:xfrm>
            <a:off x="1182688" y="696913"/>
            <a:ext cx="4648200" cy="3486150"/>
          </a:xfrm>
          <a:ln/>
        </p:spPr>
      </p:sp>
      <p:sp>
        <p:nvSpPr>
          <p:cNvPr id="2601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520486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A6B1AC9-6588-435F-8238-3C838CF9A0DC}" type="slidenum">
              <a:rPr lang="es-ES_tradnl" altLang="en-US" smtClean="0">
                <a:latin typeface="Times New Roman" panose="02020603050405020304" pitchFamily="18" charset="0"/>
              </a:rPr>
              <a:pPr/>
              <a:t>125</a:t>
            </a:fld>
            <a:endParaRPr lang="es-ES_tradnl" altLang="en-US" smtClean="0">
              <a:latin typeface="Times New Roman" panose="02020603050405020304" pitchFamily="18" charset="0"/>
            </a:endParaRPr>
          </a:p>
        </p:txBody>
      </p:sp>
      <p:sp>
        <p:nvSpPr>
          <p:cNvPr id="262147" name="Rectangle 2"/>
          <p:cNvSpPr>
            <a:spLocks noChangeArrowheads="1" noTextEdit="1"/>
          </p:cNvSpPr>
          <p:nvPr>
            <p:ph type="sldImg"/>
          </p:nvPr>
        </p:nvSpPr>
        <p:spPr>
          <a:xfrm>
            <a:off x="1182688" y="696913"/>
            <a:ext cx="4648200" cy="3486150"/>
          </a:xfrm>
          <a:ln/>
        </p:spPr>
      </p:sp>
      <p:sp>
        <p:nvSpPr>
          <p:cNvPr id="2621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087580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BA46E77-8651-4C43-AA7C-1D422222DDF2}" type="slidenum">
              <a:rPr lang="es-ES_tradnl" altLang="en-US" smtClean="0">
                <a:latin typeface="Times New Roman" panose="02020603050405020304" pitchFamily="18" charset="0"/>
              </a:rPr>
              <a:pPr/>
              <a:t>126</a:t>
            </a:fld>
            <a:endParaRPr lang="es-ES_tradnl" altLang="en-US" smtClean="0">
              <a:latin typeface="Times New Roman" panose="02020603050405020304" pitchFamily="18" charset="0"/>
            </a:endParaRPr>
          </a:p>
        </p:txBody>
      </p:sp>
      <p:sp>
        <p:nvSpPr>
          <p:cNvPr id="264195" name="Rectangle 2"/>
          <p:cNvSpPr>
            <a:spLocks noChangeArrowheads="1" noTextEdit="1"/>
          </p:cNvSpPr>
          <p:nvPr>
            <p:ph type="sldImg"/>
          </p:nvPr>
        </p:nvSpPr>
        <p:spPr>
          <a:xfrm>
            <a:off x="1182688" y="696913"/>
            <a:ext cx="4648200" cy="3486150"/>
          </a:xfrm>
          <a:ln/>
        </p:spPr>
      </p:sp>
      <p:sp>
        <p:nvSpPr>
          <p:cNvPr id="2641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0518887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458D585-C72D-482C-AFE1-78432075E9A7}" type="slidenum">
              <a:rPr lang="es-ES_tradnl" altLang="en-US" smtClean="0">
                <a:latin typeface="Times New Roman" panose="02020603050405020304" pitchFamily="18" charset="0"/>
              </a:rPr>
              <a:pPr/>
              <a:t>127</a:t>
            </a:fld>
            <a:endParaRPr lang="es-ES_tradnl" altLang="en-US" smtClean="0">
              <a:latin typeface="Times New Roman" panose="02020603050405020304" pitchFamily="18" charset="0"/>
            </a:endParaRPr>
          </a:p>
        </p:txBody>
      </p:sp>
      <p:sp>
        <p:nvSpPr>
          <p:cNvPr id="266243" name="Rectangle 2"/>
          <p:cNvSpPr>
            <a:spLocks noChangeArrowheads="1" noTextEdit="1"/>
          </p:cNvSpPr>
          <p:nvPr>
            <p:ph type="sldImg"/>
          </p:nvPr>
        </p:nvSpPr>
        <p:spPr>
          <a:xfrm>
            <a:off x="1182688" y="696913"/>
            <a:ext cx="4648200" cy="3486150"/>
          </a:xfrm>
          <a:ln/>
        </p:spPr>
      </p:sp>
      <p:sp>
        <p:nvSpPr>
          <p:cNvPr id="2662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7417890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9C00C50-F1E3-451E-A2E7-35B73B4CC360}" type="slidenum">
              <a:rPr lang="es-ES_tradnl" altLang="en-US" smtClean="0">
                <a:latin typeface="Times New Roman" panose="02020603050405020304" pitchFamily="18" charset="0"/>
              </a:rPr>
              <a:pPr/>
              <a:t>128</a:t>
            </a:fld>
            <a:endParaRPr lang="es-ES_tradnl" altLang="en-US" smtClean="0">
              <a:latin typeface="Times New Roman" panose="02020603050405020304" pitchFamily="18" charset="0"/>
            </a:endParaRPr>
          </a:p>
        </p:txBody>
      </p:sp>
      <p:sp>
        <p:nvSpPr>
          <p:cNvPr id="268291" name="Rectangle 2"/>
          <p:cNvSpPr>
            <a:spLocks noChangeArrowheads="1" noTextEdit="1"/>
          </p:cNvSpPr>
          <p:nvPr>
            <p:ph type="sldImg"/>
          </p:nvPr>
        </p:nvSpPr>
        <p:spPr>
          <a:xfrm>
            <a:off x="1182688" y="696913"/>
            <a:ext cx="4648200" cy="3486150"/>
          </a:xfrm>
          <a:ln/>
        </p:spPr>
      </p:sp>
      <p:sp>
        <p:nvSpPr>
          <p:cNvPr id="2682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6186875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A109BB9-D060-4312-8AAA-CBA4BCD817BE}" type="slidenum">
              <a:rPr lang="es-ES_tradnl" altLang="en-US" smtClean="0">
                <a:latin typeface="Times New Roman" panose="02020603050405020304" pitchFamily="18" charset="0"/>
              </a:rPr>
              <a:pPr/>
              <a:t>129</a:t>
            </a:fld>
            <a:endParaRPr lang="es-ES_tradnl" altLang="en-US" smtClean="0">
              <a:latin typeface="Times New Roman" panose="02020603050405020304" pitchFamily="18" charset="0"/>
            </a:endParaRPr>
          </a:p>
        </p:txBody>
      </p:sp>
      <p:sp>
        <p:nvSpPr>
          <p:cNvPr id="270339" name="Rectangle 2"/>
          <p:cNvSpPr>
            <a:spLocks noChangeArrowheads="1" noTextEdit="1"/>
          </p:cNvSpPr>
          <p:nvPr>
            <p:ph type="sldImg"/>
          </p:nvPr>
        </p:nvSpPr>
        <p:spPr>
          <a:xfrm>
            <a:off x="1182688" y="696913"/>
            <a:ext cx="4648200" cy="3486150"/>
          </a:xfrm>
          <a:ln/>
        </p:spPr>
      </p:sp>
      <p:sp>
        <p:nvSpPr>
          <p:cNvPr id="2703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3747404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852E720-11AB-4D53-8FC9-F46FB4821E74}" type="slidenum">
              <a:rPr lang="es-ES_tradnl" altLang="en-US" smtClean="0">
                <a:latin typeface="Times New Roman" panose="02020603050405020304" pitchFamily="18" charset="0"/>
              </a:rPr>
              <a:pPr/>
              <a:t>130</a:t>
            </a:fld>
            <a:endParaRPr lang="es-ES_tradnl" altLang="en-US" smtClean="0">
              <a:latin typeface="Times New Roman" panose="02020603050405020304" pitchFamily="18" charset="0"/>
            </a:endParaRPr>
          </a:p>
        </p:txBody>
      </p:sp>
      <p:sp>
        <p:nvSpPr>
          <p:cNvPr id="272387" name="Rectangle 2"/>
          <p:cNvSpPr>
            <a:spLocks noChangeArrowheads="1" noTextEdit="1"/>
          </p:cNvSpPr>
          <p:nvPr>
            <p:ph type="sldImg"/>
          </p:nvPr>
        </p:nvSpPr>
        <p:spPr>
          <a:xfrm>
            <a:off x="1182688" y="696913"/>
            <a:ext cx="4648200" cy="3486150"/>
          </a:xfrm>
          <a:ln/>
        </p:spPr>
      </p:sp>
      <p:sp>
        <p:nvSpPr>
          <p:cNvPr id="2723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7859771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4853057-E9C2-4866-ABC8-EDB5ED1D4974}" type="slidenum">
              <a:rPr lang="es-ES_tradnl" altLang="en-US" smtClean="0">
                <a:latin typeface="Times New Roman" panose="02020603050405020304" pitchFamily="18" charset="0"/>
              </a:rPr>
              <a:pPr/>
              <a:t>131</a:t>
            </a:fld>
            <a:endParaRPr lang="es-ES_tradnl" altLang="en-US" smtClean="0">
              <a:latin typeface="Times New Roman" panose="02020603050405020304" pitchFamily="18" charset="0"/>
            </a:endParaRPr>
          </a:p>
        </p:txBody>
      </p:sp>
      <p:sp>
        <p:nvSpPr>
          <p:cNvPr id="274435" name="Rectangle 2"/>
          <p:cNvSpPr>
            <a:spLocks noChangeArrowheads="1" noTextEdit="1"/>
          </p:cNvSpPr>
          <p:nvPr>
            <p:ph type="sldImg"/>
          </p:nvPr>
        </p:nvSpPr>
        <p:spPr>
          <a:xfrm>
            <a:off x="1182688" y="696913"/>
            <a:ext cx="4648200" cy="3486150"/>
          </a:xfrm>
          <a:ln/>
        </p:spPr>
      </p:sp>
      <p:sp>
        <p:nvSpPr>
          <p:cNvPr id="2744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9798167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20D1BE8-2793-46BF-BD3C-15CCABC83169}" type="slidenum">
              <a:rPr lang="es-ES_tradnl" altLang="en-US" smtClean="0">
                <a:latin typeface="Times New Roman" panose="02020603050405020304" pitchFamily="18" charset="0"/>
              </a:rPr>
              <a:pPr/>
              <a:t>132</a:t>
            </a:fld>
            <a:endParaRPr lang="es-ES_tradnl" altLang="en-US" smtClean="0">
              <a:latin typeface="Times New Roman" panose="02020603050405020304" pitchFamily="18" charset="0"/>
            </a:endParaRPr>
          </a:p>
        </p:txBody>
      </p:sp>
      <p:sp>
        <p:nvSpPr>
          <p:cNvPr id="276483" name="Rectangle 2"/>
          <p:cNvSpPr>
            <a:spLocks noChangeArrowheads="1" noTextEdit="1"/>
          </p:cNvSpPr>
          <p:nvPr>
            <p:ph type="sldImg"/>
          </p:nvPr>
        </p:nvSpPr>
        <p:spPr>
          <a:xfrm>
            <a:off x="1182688" y="696913"/>
            <a:ext cx="4648200" cy="3486150"/>
          </a:xfrm>
          <a:ln/>
        </p:spPr>
      </p:sp>
      <p:sp>
        <p:nvSpPr>
          <p:cNvPr id="2764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03968886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403DCB7-6E7E-42A2-B956-D644B1226355}" type="slidenum">
              <a:rPr lang="es-ES_tradnl" altLang="en-US" smtClean="0">
                <a:latin typeface="Times New Roman" panose="02020603050405020304" pitchFamily="18" charset="0"/>
              </a:rPr>
              <a:pPr/>
              <a:t>133</a:t>
            </a:fld>
            <a:endParaRPr lang="es-ES_tradnl" altLang="en-US" smtClean="0">
              <a:latin typeface="Times New Roman" panose="02020603050405020304" pitchFamily="18" charset="0"/>
            </a:endParaRPr>
          </a:p>
        </p:txBody>
      </p:sp>
      <p:sp>
        <p:nvSpPr>
          <p:cNvPr id="278531" name="Rectangle 2"/>
          <p:cNvSpPr>
            <a:spLocks noChangeArrowheads="1" noTextEdit="1"/>
          </p:cNvSpPr>
          <p:nvPr>
            <p:ph type="sldImg"/>
          </p:nvPr>
        </p:nvSpPr>
        <p:spPr>
          <a:xfrm>
            <a:off x="1182688" y="696913"/>
            <a:ext cx="4648200" cy="3486150"/>
          </a:xfrm>
          <a:ln/>
        </p:spPr>
      </p:sp>
      <p:sp>
        <p:nvSpPr>
          <p:cNvPr id="2785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02832574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C4EC8B6-E3BD-4266-84E3-90D6DFF6464F}" type="slidenum">
              <a:rPr lang="es-ES_tradnl" altLang="en-US" smtClean="0">
                <a:latin typeface="Times New Roman" panose="02020603050405020304" pitchFamily="18" charset="0"/>
              </a:rPr>
              <a:pPr/>
              <a:t>134</a:t>
            </a:fld>
            <a:endParaRPr lang="es-ES_tradnl" altLang="en-US" smtClean="0">
              <a:latin typeface="Times New Roman" panose="02020603050405020304" pitchFamily="18" charset="0"/>
            </a:endParaRPr>
          </a:p>
        </p:txBody>
      </p:sp>
      <p:sp>
        <p:nvSpPr>
          <p:cNvPr id="280579" name="Rectangle 2"/>
          <p:cNvSpPr>
            <a:spLocks noChangeArrowheads="1" noTextEdit="1"/>
          </p:cNvSpPr>
          <p:nvPr>
            <p:ph type="sldImg"/>
          </p:nvPr>
        </p:nvSpPr>
        <p:spPr>
          <a:xfrm>
            <a:off x="1182688" y="696913"/>
            <a:ext cx="4648200" cy="3486150"/>
          </a:xfrm>
          <a:ln/>
        </p:spPr>
      </p:sp>
      <p:sp>
        <p:nvSpPr>
          <p:cNvPr id="2805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4063227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0BADB5A-6603-4712-B8B4-C3038699F6D7}" type="slidenum">
              <a:rPr lang="es-ES_tradnl" altLang="en-US" smtClean="0">
                <a:latin typeface="Times New Roman" panose="02020603050405020304" pitchFamily="18" charset="0"/>
              </a:rPr>
              <a:pPr/>
              <a:t>135</a:t>
            </a:fld>
            <a:endParaRPr lang="es-ES_tradnl" altLang="en-US" smtClean="0">
              <a:latin typeface="Times New Roman" panose="02020603050405020304" pitchFamily="18" charset="0"/>
            </a:endParaRPr>
          </a:p>
        </p:txBody>
      </p:sp>
      <p:sp>
        <p:nvSpPr>
          <p:cNvPr id="282627" name="Rectangle 2"/>
          <p:cNvSpPr>
            <a:spLocks noChangeArrowheads="1" noTextEdit="1"/>
          </p:cNvSpPr>
          <p:nvPr>
            <p:ph type="sldImg"/>
          </p:nvPr>
        </p:nvSpPr>
        <p:spPr>
          <a:xfrm>
            <a:off x="1182688" y="696913"/>
            <a:ext cx="4648200" cy="3486150"/>
          </a:xfrm>
          <a:ln/>
        </p:spPr>
      </p:sp>
      <p:sp>
        <p:nvSpPr>
          <p:cNvPr id="2826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9905411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4C75AE0-B9BD-404A-99BF-62B19095B995}" type="slidenum">
              <a:rPr lang="es-ES_tradnl" altLang="en-US" smtClean="0">
                <a:latin typeface="Times New Roman" panose="02020603050405020304" pitchFamily="18" charset="0"/>
              </a:rPr>
              <a:pPr/>
              <a:t>136</a:t>
            </a:fld>
            <a:endParaRPr lang="es-ES_tradnl" altLang="en-US" smtClean="0">
              <a:latin typeface="Times New Roman" panose="02020603050405020304" pitchFamily="18" charset="0"/>
            </a:endParaRPr>
          </a:p>
        </p:txBody>
      </p:sp>
      <p:sp>
        <p:nvSpPr>
          <p:cNvPr id="284675" name="Rectangle 2"/>
          <p:cNvSpPr>
            <a:spLocks noChangeArrowheads="1" noTextEdit="1"/>
          </p:cNvSpPr>
          <p:nvPr>
            <p:ph type="sldImg"/>
          </p:nvPr>
        </p:nvSpPr>
        <p:spPr>
          <a:xfrm>
            <a:off x="1182688" y="696913"/>
            <a:ext cx="4648200" cy="3486150"/>
          </a:xfrm>
          <a:ln/>
        </p:spPr>
      </p:sp>
      <p:sp>
        <p:nvSpPr>
          <p:cNvPr id="2846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3420959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592A1B7-B02C-4BF3-96D2-939762D9B52D}" type="slidenum">
              <a:rPr lang="es-ES_tradnl" altLang="en-US" smtClean="0">
                <a:latin typeface="Times New Roman" panose="02020603050405020304" pitchFamily="18" charset="0"/>
              </a:rPr>
              <a:pPr/>
              <a:t>137</a:t>
            </a:fld>
            <a:endParaRPr lang="es-ES_tradnl" altLang="en-US" smtClean="0">
              <a:latin typeface="Times New Roman" panose="02020603050405020304" pitchFamily="18" charset="0"/>
            </a:endParaRPr>
          </a:p>
        </p:txBody>
      </p:sp>
      <p:sp>
        <p:nvSpPr>
          <p:cNvPr id="286723" name="Rectangle 2"/>
          <p:cNvSpPr>
            <a:spLocks noChangeArrowheads="1" noTextEdit="1"/>
          </p:cNvSpPr>
          <p:nvPr>
            <p:ph type="sldImg"/>
          </p:nvPr>
        </p:nvSpPr>
        <p:spPr>
          <a:xfrm>
            <a:off x="1182688" y="696913"/>
            <a:ext cx="4648200" cy="3486150"/>
          </a:xfrm>
          <a:ln/>
        </p:spPr>
      </p:sp>
      <p:sp>
        <p:nvSpPr>
          <p:cNvPr id="2867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3686353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1DFB0E7-1756-4270-A70B-87A33415A890}" type="slidenum">
              <a:rPr lang="es-ES_tradnl" altLang="en-US" smtClean="0">
                <a:latin typeface="Times New Roman" panose="02020603050405020304" pitchFamily="18" charset="0"/>
              </a:rPr>
              <a:pPr/>
              <a:t>138</a:t>
            </a:fld>
            <a:endParaRPr lang="es-ES_tradnl" altLang="en-US" smtClean="0">
              <a:latin typeface="Times New Roman" panose="02020603050405020304" pitchFamily="18" charset="0"/>
            </a:endParaRPr>
          </a:p>
        </p:txBody>
      </p:sp>
      <p:sp>
        <p:nvSpPr>
          <p:cNvPr id="288771" name="Rectangle 2"/>
          <p:cNvSpPr>
            <a:spLocks noChangeArrowheads="1" noTextEdit="1"/>
          </p:cNvSpPr>
          <p:nvPr>
            <p:ph type="sldImg"/>
          </p:nvPr>
        </p:nvSpPr>
        <p:spPr>
          <a:xfrm>
            <a:off x="1182688" y="696913"/>
            <a:ext cx="4648200" cy="3486150"/>
          </a:xfrm>
          <a:ln/>
        </p:spPr>
      </p:sp>
      <p:sp>
        <p:nvSpPr>
          <p:cNvPr id="2887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3341435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392A692-84D0-46EE-A2A1-A1654DE6451F}" type="slidenum">
              <a:rPr lang="es-ES_tradnl" altLang="en-US" smtClean="0">
                <a:latin typeface="Times New Roman" panose="02020603050405020304" pitchFamily="18" charset="0"/>
              </a:rPr>
              <a:pPr/>
              <a:t>139</a:t>
            </a:fld>
            <a:endParaRPr lang="es-ES_tradnl" altLang="en-US" smtClean="0">
              <a:latin typeface="Times New Roman" panose="02020603050405020304" pitchFamily="18" charset="0"/>
            </a:endParaRPr>
          </a:p>
        </p:txBody>
      </p:sp>
      <p:sp>
        <p:nvSpPr>
          <p:cNvPr id="290819" name="Rectangle 2"/>
          <p:cNvSpPr>
            <a:spLocks noChangeArrowheads="1" noTextEdit="1"/>
          </p:cNvSpPr>
          <p:nvPr>
            <p:ph type="sldImg"/>
          </p:nvPr>
        </p:nvSpPr>
        <p:spPr>
          <a:xfrm>
            <a:off x="1182688" y="696913"/>
            <a:ext cx="4648200" cy="3486150"/>
          </a:xfrm>
          <a:ln/>
        </p:spPr>
      </p:sp>
      <p:sp>
        <p:nvSpPr>
          <p:cNvPr id="2908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1864441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19A0AA1-FCCB-4D97-8098-05AB2CE59ED5}" type="slidenum">
              <a:rPr lang="es-ES_tradnl" altLang="en-US" smtClean="0">
                <a:latin typeface="Times New Roman" panose="02020603050405020304" pitchFamily="18" charset="0"/>
              </a:rPr>
              <a:pPr/>
              <a:t>140</a:t>
            </a:fld>
            <a:endParaRPr lang="es-ES_tradnl" altLang="en-US" smtClean="0">
              <a:latin typeface="Times New Roman" panose="02020603050405020304" pitchFamily="18" charset="0"/>
            </a:endParaRPr>
          </a:p>
        </p:txBody>
      </p:sp>
      <p:sp>
        <p:nvSpPr>
          <p:cNvPr id="292867" name="Rectangle 2"/>
          <p:cNvSpPr>
            <a:spLocks noChangeArrowheads="1" noTextEdit="1"/>
          </p:cNvSpPr>
          <p:nvPr>
            <p:ph type="sldImg"/>
          </p:nvPr>
        </p:nvSpPr>
        <p:spPr>
          <a:xfrm>
            <a:off x="1182688" y="696913"/>
            <a:ext cx="4648200" cy="3486150"/>
          </a:xfrm>
          <a:ln/>
        </p:spPr>
      </p:sp>
      <p:sp>
        <p:nvSpPr>
          <p:cNvPr id="2928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58906841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B38B8B4-90DD-47D7-9E55-E7BFA5C8648C}" type="slidenum">
              <a:rPr lang="es-ES_tradnl" altLang="en-US" smtClean="0">
                <a:latin typeface="Times New Roman" panose="02020603050405020304" pitchFamily="18" charset="0"/>
              </a:rPr>
              <a:pPr/>
              <a:t>141</a:t>
            </a:fld>
            <a:endParaRPr lang="es-ES_tradnl" altLang="en-US" smtClean="0">
              <a:latin typeface="Times New Roman" panose="02020603050405020304" pitchFamily="18" charset="0"/>
            </a:endParaRPr>
          </a:p>
        </p:txBody>
      </p:sp>
      <p:sp>
        <p:nvSpPr>
          <p:cNvPr id="294915" name="Rectangle 2"/>
          <p:cNvSpPr>
            <a:spLocks noChangeArrowheads="1" noTextEdit="1"/>
          </p:cNvSpPr>
          <p:nvPr>
            <p:ph type="sldImg"/>
          </p:nvPr>
        </p:nvSpPr>
        <p:spPr>
          <a:xfrm>
            <a:off x="1182688" y="696913"/>
            <a:ext cx="4648200" cy="3486150"/>
          </a:xfrm>
          <a:ln/>
        </p:spPr>
      </p:sp>
      <p:sp>
        <p:nvSpPr>
          <p:cNvPr id="2949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4654077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05D11AD-22A6-4343-8072-1686B05B3EDD}" type="slidenum">
              <a:rPr lang="es-ES_tradnl" altLang="en-US" smtClean="0">
                <a:latin typeface="Times New Roman" panose="02020603050405020304" pitchFamily="18" charset="0"/>
              </a:rPr>
              <a:pPr/>
              <a:t>142</a:t>
            </a:fld>
            <a:endParaRPr lang="es-ES_tradnl" altLang="en-US" smtClean="0">
              <a:latin typeface="Times New Roman" panose="02020603050405020304" pitchFamily="18" charset="0"/>
            </a:endParaRPr>
          </a:p>
        </p:txBody>
      </p:sp>
      <p:sp>
        <p:nvSpPr>
          <p:cNvPr id="296963" name="Rectangle 2"/>
          <p:cNvSpPr>
            <a:spLocks noChangeArrowheads="1" noTextEdit="1"/>
          </p:cNvSpPr>
          <p:nvPr>
            <p:ph type="sldImg"/>
          </p:nvPr>
        </p:nvSpPr>
        <p:spPr>
          <a:xfrm>
            <a:off x="1182688" y="696913"/>
            <a:ext cx="4648200" cy="3486150"/>
          </a:xfrm>
          <a:ln/>
        </p:spPr>
      </p:sp>
      <p:sp>
        <p:nvSpPr>
          <p:cNvPr id="2969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6077620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1EDAD5D-D7CD-47AB-BC00-3A035BE0A6E1}" type="slidenum">
              <a:rPr lang="es-ES_tradnl" altLang="en-US" smtClean="0">
                <a:latin typeface="Times New Roman" panose="02020603050405020304" pitchFamily="18" charset="0"/>
              </a:rPr>
              <a:pPr/>
              <a:t>143</a:t>
            </a:fld>
            <a:endParaRPr lang="es-ES_tradnl" altLang="en-US" smtClean="0">
              <a:latin typeface="Times New Roman" panose="02020603050405020304" pitchFamily="18" charset="0"/>
            </a:endParaRPr>
          </a:p>
        </p:txBody>
      </p:sp>
      <p:sp>
        <p:nvSpPr>
          <p:cNvPr id="299011" name="Rectangle 2"/>
          <p:cNvSpPr>
            <a:spLocks noChangeArrowheads="1" noTextEdit="1"/>
          </p:cNvSpPr>
          <p:nvPr>
            <p:ph type="sldImg"/>
          </p:nvPr>
        </p:nvSpPr>
        <p:spPr>
          <a:xfrm>
            <a:off x="1182688" y="696913"/>
            <a:ext cx="4648200" cy="3486150"/>
          </a:xfrm>
          <a:ln/>
        </p:spPr>
      </p:sp>
      <p:sp>
        <p:nvSpPr>
          <p:cNvPr id="2990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3492957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5CA0FB3-6687-4AF4-8A94-19DEE382E288}" type="slidenum">
              <a:rPr lang="es-ES_tradnl" altLang="en-US" smtClean="0">
                <a:latin typeface="Times New Roman" panose="02020603050405020304" pitchFamily="18" charset="0"/>
              </a:rPr>
              <a:pPr/>
              <a:t>144</a:t>
            </a:fld>
            <a:endParaRPr lang="es-ES_tradnl" altLang="en-US" smtClean="0">
              <a:latin typeface="Times New Roman" panose="02020603050405020304" pitchFamily="18" charset="0"/>
            </a:endParaRPr>
          </a:p>
        </p:txBody>
      </p:sp>
      <p:sp>
        <p:nvSpPr>
          <p:cNvPr id="301059" name="Rectangle 2"/>
          <p:cNvSpPr>
            <a:spLocks noChangeArrowheads="1" noTextEdit="1"/>
          </p:cNvSpPr>
          <p:nvPr>
            <p:ph type="sldImg"/>
          </p:nvPr>
        </p:nvSpPr>
        <p:spPr>
          <a:xfrm>
            <a:off x="1182688" y="696913"/>
            <a:ext cx="4648200" cy="3486150"/>
          </a:xfrm>
          <a:ln/>
        </p:spPr>
      </p:sp>
      <p:sp>
        <p:nvSpPr>
          <p:cNvPr id="3010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138963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57A30A9-D36E-4771-8783-98ACC290C98A}" type="slidenum">
              <a:rPr lang="es-ES_tradnl" altLang="en-US" smtClean="0">
                <a:latin typeface="Times New Roman" panose="02020603050405020304" pitchFamily="18" charset="0"/>
              </a:rPr>
              <a:pPr/>
              <a:t>145</a:t>
            </a:fld>
            <a:endParaRPr lang="es-ES_tradnl" altLang="en-US" smtClean="0">
              <a:latin typeface="Times New Roman" panose="02020603050405020304" pitchFamily="18" charset="0"/>
            </a:endParaRPr>
          </a:p>
        </p:txBody>
      </p:sp>
      <p:sp>
        <p:nvSpPr>
          <p:cNvPr id="303107" name="Rectangle 2"/>
          <p:cNvSpPr>
            <a:spLocks noChangeArrowheads="1" noTextEdit="1"/>
          </p:cNvSpPr>
          <p:nvPr>
            <p:ph type="sldImg"/>
          </p:nvPr>
        </p:nvSpPr>
        <p:spPr>
          <a:xfrm>
            <a:off x="1182688" y="696913"/>
            <a:ext cx="4648200" cy="3486150"/>
          </a:xfrm>
          <a:ln/>
        </p:spPr>
      </p:sp>
      <p:sp>
        <p:nvSpPr>
          <p:cNvPr id="3031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2826879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795D96B-FE92-4DA1-BAAD-28A170ED2D76}" type="slidenum">
              <a:rPr lang="es-ES_tradnl" altLang="en-US" smtClean="0">
                <a:latin typeface="Times New Roman" panose="02020603050405020304" pitchFamily="18" charset="0"/>
              </a:rPr>
              <a:pPr/>
              <a:t>146</a:t>
            </a:fld>
            <a:endParaRPr lang="es-ES_tradnl" altLang="en-US" smtClean="0">
              <a:latin typeface="Times New Roman" panose="02020603050405020304" pitchFamily="18" charset="0"/>
            </a:endParaRPr>
          </a:p>
        </p:txBody>
      </p:sp>
      <p:sp>
        <p:nvSpPr>
          <p:cNvPr id="305155" name="Rectangle 2"/>
          <p:cNvSpPr>
            <a:spLocks noChangeArrowheads="1" noTextEdit="1"/>
          </p:cNvSpPr>
          <p:nvPr>
            <p:ph type="sldImg"/>
          </p:nvPr>
        </p:nvSpPr>
        <p:spPr>
          <a:xfrm>
            <a:off x="1182688" y="696913"/>
            <a:ext cx="4648200" cy="3486150"/>
          </a:xfrm>
          <a:ln/>
        </p:spPr>
      </p:sp>
      <p:sp>
        <p:nvSpPr>
          <p:cNvPr id="3051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3674338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023B5FE-CCAE-4860-9C73-3142D09AE754}" type="slidenum">
              <a:rPr lang="es-ES_tradnl" altLang="en-US" smtClean="0">
                <a:latin typeface="Times New Roman" panose="02020603050405020304" pitchFamily="18" charset="0"/>
              </a:rPr>
              <a:pPr/>
              <a:t>147</a:t>
            </a:fld>
            <a:endParaRPr lang="es-ES_tradnl" altLang="en-US" smtClean="0">
              <a:latin typeface="Times New Roman" panose="02020603050405020304" pitchFamily="18" charset="0"/>
            </a:endParaRPr>
          </a:p>
        </p:txBody>
      </p:sp>
      <p:sp>
        <p:nvSpPr>
          <p:cNvPr id="307203" name="Rectangle 2"/>
          <p:cNvSpPr>
            <a:spLocks noChangeArrowheads="1" noTextEdit="1"/>
          </p:cNvSpPr>
          <p:nvPr>
            <p:ph type="sldImg"/>
          </p:nvPr>
        </p:nvSpPr>
        <p:spPr>
          <a:xfrm>
            <a:off x="1182688" y="696913"/>
            <a:ext cx="4648200" cy="3486150"/>
          </a:xfrm>
          <a:ln/>
        </p:spPr>
      </p:sp>
      <p:sp>
        <p:nvSpPr>
          <p:cNvPr id="3072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85311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A728CC2-D2CE-4A25-A9B0-22309476A757}" type="slidenum">
              <a:rPr lang="es-ES_tradnl" altLang="en-US" smtClean="0">
                <a:latin typeface="Times New Roman" panose="02020603050405020304" pitchFamily="18" charset="0"/>
              </a:rPr>
              <a:pPr/>
              <a:t>148</a:t>
            </a:fld>
            <a:endParaRPr lang="es-ES_tradnl" altLang="en-US" smtClean="0">
              <a:latin typeface="Times New Roman" panose="02020603050405020304" pitchFamily="18" charset="0"/>
            </a:endParaRPr>
          </a:p>
        </p:txBody>
      </p:sp>
      <p:sp>
        <p:nvSpPr>
          <p:cNvPr id="309251" name="Rectangle 2"/>
          <p:cNvSpPr>
            <a:spLocks noChangeArrowheads="1" noTextEdit="1"/>
          </p:cNvSpPr>
          <p:nvPr>
            <p:ph type="sldImg"/>
          </p:nvPr>
        </p:nvSpPr>
        <p:spPr>
          <a:xfrm>
            <a:off x="1182688" y="696913"/>
            <a:ext cx="4648200" cy="3486150"/>
          </a:xfrm>
          <a:ln/>
        </p:spPr>
      </p:sp>
      <p:sp>
        <p:nvSpPr>
          <p:cNvPr id="3092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122998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3AC383E-0110-462C-9F76-E5A5C0D7FC20}" type="slidenum">
              <a:rPr lang="es-ES_tradnl" altLang="en-US" smtClean="0">
                <a:latin typeface="Times New Roman" panose="02020603050405020304" pitchFamily="18" charset="0"/>
              </a:rPr>
              <a:pPr/>
              <a:t>149</a:t>
            </a:fld>
            <a:endParaRPr lang="es-ES_tradnl" altLang="en-US" smtClean="0">
              <a:latin typeface="Times New Roman" panose="02020603050405020304" pitchFamily="18" charset="0"/>
            </a:endParaRPr>
          </a:p>
        </p:txBody>
      </p:sp>
      <p:sp>
        <p:nvSpPr>
          <p:cNvPr id="311299" name="Rectangle 2"/>
          <p:cNvSpPr>
            <a:spLocks noChangeArrowheads="1" noTextEdit="1"/>
          </p:cNvSpPr>
          <p:nvPr>
            <p:ph type="sldImg"/>
          </p:nvPr>
        </p:nvSpPr>
        <p:spPr>
          <a:xfrm>
            <a:off x="1182688" y="696913"/>
            <a:ext cx="4648200" cy="3486150"/>
          </a:xfrm>
          <a:ln/>
        </p:spPr>
      </p:sp>
      <p:sp>
        <p:nvSpPr>
          <p:cNvPr id="3113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6086002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DEFA141-8981-4342-974B-D824200EF27D}" type="slidenum">
              <a:rPr lang="es-ES_tradnl" altLang="en-US" smtClean="0">
                <a:latin typeface="Times New Roman" panose="02020603050405020304" pitchFamily="18" charset="0"/>
              </a:rPr>
              <a:pPr/>
              <a:t>150</a:t>
            </a:fld>
            <a:endParaRPr lang="es-ES_tradnl" altLang="en-US" smtClean="0">
              <a:latin typeface="Times New Roman" panose="02020603050405020304" pitchFamily="18" charset="0"/>
            </a:endParaRPr>
          </a:p>
        </p:txBody>
      </p:sp>
      <p:sp>
        <p:nvSpPr>
          <p:cNvPr id="313347" name="Rectangle 2"/>
          <p:cNvSpPr>
            <a:spLocks noChangeArrowheads="1" noTextEdit="1"/>
          </p:cNvSpPr>
          <p:nvPr>
            <p:ph type="sldImg"/>
          </p:nvPr>
        </p:nvSpPr>
        <p:spPr>
          <a:xfrm>
            <a:off x="1182688" y="696913"/>
            <a:ext cx="4648200" cy="3486150"/>
          </a:xfrm>
          <a:ln/>
        </p:spPr>
      </p:sp>
      <p:sp>
        <p:nvSpPr>
          <p:cNvPr id="3133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8125788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11D2B52-8A10-4004-B5CB-9949D6B53FB9}" type="slidenum">
              <a:rPr lang="es-ES_tradnl" altLang="en-US" smtClean="0">
                <a:latin typeface="Times New Roman" panose="02020603050405020304" pitchFamily="18" charset="0"/>
              </a:rPr>
              <a:pPr/>
              <a:t>151</a:t>
            </a:fld>
            <a:endParaRPr lang="es-ES_tradnl" altLang="en-US" smtClean="0">
              <a:latin typeface="Times New Roman" panose="02020603050405020304" pitchFamily="18" charset="0"/>
            </a:endParaRPr>
          </a:p>
        </p:txBody>
      </p:sp>
      <p:sp>
        <p:nvSpPr>
          <p:cNvPr id="315395" name="Rectangle 2"/>
          <p:cNvSpPr>
            <a:spLocks noChangeArrowheads="1" noTextEdit="1"/>
          </p:cNvSpPr>
          <p:nvPr>
            <p:ph type="sldImg"/>
          </p:nvPr>
        </p:nvSpPr>
        <p:spPr>
          <a:xfrm>
            <a:off x="1182688" y="696913"/>
            <a:ext cx="4648200" cy="3486150"/>
          </a:xfrm>
          <a:ln/>
        </p:spPr>
      </p:sp>
      <p:sp>
        <p:nvSpPr>
          <p:cNvPr id="3153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3255818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EA24B3D-29BE-4747-90D7-F635D30E6419}" type="slidenum">
              <a:rPr lang="es-ES_tradnl" altLang="en-US" smtClean="0">
                <a:latin typeface="Times New Roman" panose="02020603050405020304" pitchFamily="18" charset="0"/>
              </a:rPr>
              <a:pPr/>
              <a:t>152</a:t>
            </a:fld>
            <a:endParaRPr lang="es-ES_tradnl" altLang="en-US" smtClean="0">
              <a:latin typeface="Times New Roman" panose="02020603050405020304" pitchFamily="18" charset="0"/>
            </a:endParaRPr>
          </a:p>
        </p:txBody>
      </p:sp>
      <p:sp>
        <p:nvSpPr>
          <p:cNvPr id="317443" name="Rectangle 2"/>
          <p:cNvSpPr>
            <a:spLocks noChangeArrowheads="1" noTextEdit="1"/>
          </p:cNvSpPr>
          <p:nvPr>
            <p:ph type="sldImg"/>
          </p:nvPr>
        </p:nvSpPr>
        <p:spPr>
          <a:xfrm>
            <a:off x="1182688" y="696913"/>
            <a:ext cx="4648200" cy="3486150"/>
          </a:xfrm>
          <a:ln/>
        </p:spPr>
      </p:sp>
      <p:sp>
        <p:nvSpPr>
          <p:cNvPr id="3174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7576820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4F878C4-7B9E-4AF7-916B-8B09196FFD92}" type="slidenum">
              <a:rPr lang="es-ES_tradnl" altLang="en-US" smtClean="0">
                <a:latin typeface="Times New Roman" panose="02020603050405020304" pitchFamily="18" charset="0"/>
              </a:rPr>
              <a:pPr/>
              <a:t>154</a:t>
            </a:fld>
            <a:endParaRPr lang="es-ES_tradnl" altLang="en-US" smtClean="0">
              <a:latin typeface="Times New Roman" panose="02020603050405020304" pitchFamily="18"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7028815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F0CF43D-E59D-471B-B2E9-E4934F32ACA7}" type="slidenum">
              <a:rPr lang="es-ES_tradnl" altLang="en-US" smtClean="0">
                <a:latin typeface="Times New Roman" panose="02020603050405020304" pitchFamily="18" charset="0"/>
              </a:rPr>
              <a:pPr/>
              <a:t>155</a:t>
            </a:fld>
            <a:endParaRPr lang="es-ES_tradnl" altLang="en-US" smtClean="0">
              <a:latin typeface="Times New Roman" panose="02020603050405020304" pitchFamily="18"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3736320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8895CA7-8F6B-4FC1-87C2-CBF7F629E419}" type="slidenum">
              <a:rPr lang="es-ES_tradnl" altLang="en-US" smtClean="0">
                <a:latin typeface="Times New Roman" panose="02020603050405020304" pitchFamily="18" charset="0"/>
              </a:rPr>
              <a:pPr/>
              <a:t>157</a:t>
            </a:fld>
            <a:endParaRPr lang="es-ES_tradnl" altLang="en-US" smtClean="0">
              <a:latin typeface="Times New Roman" panose="02020603050405020304" pitchFamily="18"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8743931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7C428EE-0D8D-432E-988A-2290F58D381A}" type="slidenum">
              <a:rPr lang="es-ES_tradnl" altLang="en-US" smtClean="0">
                <a:latin typeface="Times New Roman" panose="02020603050405020304" pitchFamily="18" charset="0"/>
              </a:rPr>
              <a:pPr/>
              <a:t>158</a:t>
            </a:fld>
            <a:endParaRPr lang="es-ES_tradnl" altLang="en-US" smtClean="0">
              <a:latin typeface="Times New Roman" panose="02020603050405020304" pitchFamily="18"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0818426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3C2E367-5260-43C9-9F64-B0522D68D715}" type="slidenum">
              <a:rPr lang="es-ES_tradnl" altLang="en-US" smtClean="0">
                <a:latin typeface="Times New Roman" panose="02020603050405020304" pitchFamily="18" charset="0"/>
              </a:rPr>
              <a:pPr/>
              <a:t>160</a:t>
            </a:fld>
            <a:endParaRPr lang="es-ES_tradnl" altLang="en-US" smtClean="0">
              <a:latin typeface="Times New Roman" panose="02020603050405020304" pitchFamily="18" charset="0"/>
            </a:endParaRPr>
          </a:p>
        </p:txBody>
      </p:sp>
      <p:sp>
        <p:nvSpPr>
          <p:cNvPr id="330755" name="Rectangle 2"/>
          <p:cNvSpPr>
            <a:spLocks noChangeArrowheads="1" noTextEdit="1"/>
          </p:cNvSpPr>
          <p:nvPr>
            <p:ph type="sldImg"/>
          </p:nvPr>
        </p:nvSpPr>
        <p:spPr>
          <a:xfrm>
            <a:off x="1182688" y="696913"/>
            <a:ext cx="4648200" cy="3486150"/>
          </a:xfrm>
          <a:ln/>
        </p:spPr>
      </p:sp>
      <p:sp>
        <p:nvSpPr>
          <p:cNvPr id="3307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74971195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77FE2B5-BD06-467C-95EB-C2FAF83CAC06}" type="slidenum">
              <a:rPr lang="es-ES_tradnl" altLang="en-US" smtClean="0">
                <a:latin typeface="Times New Roman" panose="02020603050405020304" pitchFamily="18" charset="0"/>
              </a:rPr>
              <a:pPr/>
              <a:t>161</a:t>
            </a:fld>
            <a:endParaRPr lang="es-ES_tradnl" altLang="en-US" smtClean="0">
              <a:latin typeface="Times New Roman" panose="02020603050405020304" pitchFamily="18" charset="0"/>
            </a:endParaRPr>
          </a:p>
        </p:txBody>
      </p:sp>
      <p:sp>
        <p:nvSpPr>
          <p:cNvPr id="332803" name="Rectangle 2"/>
          <p:cNvSpPr>
            <a:spLocks noChangeArrowheads="1" noTextEdit="1"/>
          </p:cNvSpPr>
          <p:nvPr>
            <p:ph type="sldImg"/>
          </p:nvPr>
        </p:nvSpPr>
        <p:spPr>
          <a:xfrm>
            <a:off x="1182688" y="696913"/>
            <a:ext cx="4648200" cy="3486150"/>
          </a:xfrm>
          <a:ln/>
        </p:spPr>
      </p:sp>
      <p:sp>
        <p:nvSpPr>
          <p:cNvPr id="3328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9241923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46469C9-1A6C-40E6-84D0-66A6112C30CD}" type="slidenum">
              <a:rPr lang="es-ES_tradnl" altLang="en-US" smtClean="0">
                <a:latin typeface="Times New Roman" panose="02020603050405020304" pitchFamily="18" charset="0"/>
              </a:rPr>
              <a:pPr/>
              <a:t>162</a:t>
            </a:fld>
            <a:endParaRPr lang="es-ES_tradnl" altLang="en-US" smtClean="0">
              <a:latin typeface="Times New Roman" panose="02020603050405020304" pitchFamily="18" charset="0"/>
            </a:endParaRPr>
          </a:p>
        </p:txBody>
      </p:sp>
      <p:sp>
        <p:nvSpPr>
          <p:cNvPr id="334851" name="Rectangle 2"/>
          <p:cNvSpPr>
            <a:spLocks noChangeArrowheads="1" noTextEdit="1"/>
          </p:cNvSpPr>
          <p:nvPr>
            <p:ph type="sldImg"/>
          </p:nvPr>
        </p:nvSpPr>
        <p:spPr>
          <a:xfrm>
            <a:off x="1182688" y="696913"/>
            <a:ext cx="4648200" cy="3486150"/>
          </a:xfrm>
          <a:ln/>
        </p:spPr>
      </p:sp>
      <p:sp>
        <p:nvSpPr>
          <p:cNvPr id="3348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5529733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42E695F-EC1D-41BE-B66B-BB6789C94F30}" type="slidenum">
              <a:rPr lang="es-ES_tradnl" altLang="en-US" smtClean="0">
                <a:latin typeface="Times New Roman" panose="02020603050405020304" pitchFamily="18" charset="0"/>
              </a:rPr>
              <a:pPr/>
              <a:t>163</a:t>
            </a:fld>
            <a:endParaRPr lang="es-ES_tradnl" altLang="en-US" smtClean="0">
              <a:latin typeface="Times New Roman" panose="02020603050405020304" pitchFamily="18" charset="0"/>
            </a:endParaRPr>
          </a:p>
        </p:txBody>
      </p:sp>
      <p:sp>
        <p:nvSpPr>
          <p:cNvPr id="336899" name="Rectangle 2"/>
          <p:cNvSpPr>
            <a:spLocks noChangeArrowheads="1" noTextEdit="1"/>
          </p:cNvSpPr>
          <p:nvPr>
            <p:ph type="sldImg"/>
          </p:nvPr>
        </p:nvSpPr>
        <p:spPr>
          <a:xfrm>
            <a:off x="1182688" y="696913"/>
            <a:ext cx="4648200" cy="3486150"/>
          </a:xfrm>
          <a:ln/>
        </p:spPr>
      </p:sp>
      <p:sp>
        <p:nvSpPr>
          <p:cNvPr id="3369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6422396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368F2D5-ECBA-43D3-AB5A-5BBC26001140}" type="slidenum">
              <a:rPr lang="es-ES_tradnl" altLang="en-US" smtClean="0">
                <a:latin typeface="Times New Roman" panose="02020603050405020304" pitchFamily="18" charset="0"/>
              </a:rPr>
              <a:pPr/>
              <a:t>164</a:t>
            </a:fld>
            <a:endParaRPr lang="es-ES_tradnl" altLang="en-US" smtClean="0">
              <a:latin typeface="Times New Roman" panose="02020603050405020304" pitchFamily="18" charset="0"/>
            </a:endParaRPr>
          </a:p>
        </p:txBody>
      </p:sp>
      <p:sp>
        <p:nvSpPr>
          <p:cNvPr id="338947" name="Rectangle 2"/>
          <p:cNvSpPr>
            <a:spLocks noChangeArrowheads="1" noTextEdit="1"/>
          </p:cNvSpPr>
          <p:nvPr>
            <p:ph type="sldImg"/>
          </p:nvPr>
        </p:nvSpPr>
        <p:spPr>
          <a:xfrm>
            <a:off x="1182688" y="696913"/>
            <a:ext cx="4648200" cy="3486150"/>
          </a:xfrm>
          <a:ln/>
        </p:spPr>
      </p:sp>
      <p:sp>
        <p:nvSpPr>
          <p:cNvPr id="3389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3515886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145062F-B10D-45B1-A0E3-2297747C959A}" type="slidenum">
              <a:rPr lang="es-ES_tradnl" altLang="en-US" smtClean="0">
                <a:latin typeface="Times New Roman" panose="02020603050405020304" pitchFamily="18" charset="0"/>
              </a:rPr>
              <a:pPr/>
              <a:t>165</a:t>
            </a:fld>
            <a:endParaRPr lang="es-ES_tradnl" altLang="en-US" smtClean="0">
              <a:latin typeface="Times New Roman" panose="02020603050405020304" pitchFamily="18" charset="0"/>
            </a:endParaRPr>
          </a:p>
        </p:txBody>
      </p:sp>
      <p:sp>
        <p:nvSpPr>
          <p:cNvPr id="340995" name="Rectangle 2"/>
          <p:cNvSpPr>
            <a:spLocks noChangeArrowheads="1" noTextEdit="1"/>
          </p:cNvSpPr>
          <p:nvPr>
            <p:ph type="sldImg"/>
          </p:nvPr>
        </p:nvSpPr>
        <p:spPr>
          <a:xfrm>
            <a:off x="1182688" y="696913"/>
            <a:ext cx="4648200" cy="3486150"/>
          </a:xfrm>
          <a:ln/>
        </p:spPr>
      </p:sp>
      <p:sp>
        <p:nvSpPr>
          <p:cNvPr id="3409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146524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4204700-DC90-48EE-A055-A7681B22B435}" type="slidenum">
              <a:rPr lang="es-ES_tradnl" altLang="en-US" smtClean="0">
                <a:latin typeface="Times New Roman" panose="02020603050405020304" pitchFamily="18" charset="0"/>
              </a:rPr>
              <a:pPr/>
              <a:t>166</a:t>
            </a:fld>
            <a:endParaRPr lang="es-ES_tradnl" altLang="en-US" smtClean="0">
              <a:latin typeface="Times New Roman" panose="02020603050405020304" pitchFamily="18" charset="0"/>
            </a:endParaRPr>
          </a:p>
        </p:txBody>
      </p:sp>
      <p:sp>
        <p:nvSpPr>
          <p:cNvPr id="343043" name="Rectangle 2"/>
          <p:cNvSpPr>
            <a:spLocks noChangeArrowheads="1" noTextEdit="1"/>
          </p:cNvSpPr>
          <p:nvPr>
            <p:ph type="sldImg"/>
          </p:nvPr>
        </p:nvSpPr>
        <p:spPr>
          <a:xfrm>
            <a:off x="1182688" y="696913"/>
            <a:ext cx="4648200" cy="3486150"/>
          </a:xfrm>
          <a:ln/>
        </p:spPr>
      </p:sp>
      <p:sp>
        <p:nvSpPr>
          <p:cNvPr id="3430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9951134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F7548DA-F543-4A5C-B63A-462DAFABC63D}" type="slidenum">
              <a:rPr lang="es-ES_tradnl" altLang="en-US" smtClean="0">
                <a:latin typeface="Times New Roman" panose="02020603050405020304" pitchFamily="18" charset="0"/>
              </a:rPr>
              <a:pPr/>
              <a:t>167</a:t>
            </a:fld>
            <a:endParaRPr lang="es-ES_tradnl" altLang="en-US" smtClean="0">
              <a:latin typeface="Times New Roman" panose="02020603050405020304" pitchFamily="18" charset="0"/>
            </a:endParaRPr>
          </a:p>
        </p:txBody>
      </p:sp>
      <p:sp>
        <p:nvSpPr>
          <p:cNvPr id="345091" name="Rectangle 2"/>
          <p:cNvSpPr>
            <a:spLocks noChangeArrowheads="1" noTextEdit="1"/>
          </p:cNvSpPr>
          <p:nvPr>
            <p:ph type="sldImg"/>
          </p:nvPr>
        </p:nvSpPr>
        <p:spPr>
          <a:xfrm>
            <a:off x="1182688" y="696913"/>
            <a:ext cx="4648200" cy="3486150"/>
          </a:xfrm>
          <a:ln/>
        </p:spPr>
      </p:sp>
      <p:sp>
        <p:nvSpPr>
          <p:cNvPr id="3450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2287997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70C7FC0-C32C-458D-81BD-3C52112F9F63}" type="slidenum">
              <a:rPr lang="es-ES_tradnl" altLang="en-US" smtClean="0">
                <a:latin typeface="Times New Roman" panose="02020603050405020304" pitchFamily="18" charset="0"/>
              </a:rPr>
              <a:pPr/>
              <a:t>168</a:t>
            </a:fld>
            <a:endParaRPr lang="es-ES_tradnl" altLang="en-US" smtClean="0">
              <a:latin typeface="Times New Roman" panose="02020603050405020304" pitchFamily="18" charset="0"/>
            </a:endParaRPr>
          </a:p>
        </p:txBody>
      </p:sp>
      <p:sp>
        <p:nvSpPr>
          <p:cNvPr id="347139" name="Rectangle 2"/>
          <p:cNvSpPr>
            <a:spLocks noChangeArrowheads="1" noTextEdit="1"/>
          </p:cNvSpPr>
          <p:nvPr>
            <p:ph type="sldImg"/>
          </p:nvPr>
        </p:nvSpPr>
        <p:spPr>
          <a:xfrm>
            <a:off x="1182688" y="696913"/>
            <a:ext cx="4648200" cy="3486150"/>
          </a:xfrm>
          <a:ln/>
        </p:spPr>
      </p:sp>
      <p:sp>
        <p:nvSpPr>
          <p:cNvPr id="3471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6839875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A905FA8-8992-4A20-A3A2-1CA10166362B}" type="slidenum">
              <a:rPr lang="es-ES_tradnl" altLang="en-US" smtClean="0">
                <a:latin typeface="Times New Roman" panose="02020603050405020304" pitchFamily="18" charset="0"/>
              </a:rPr>
              <a:pPr/>
              <a:t>169</a:t>
            </a:fld>
            <a:endParaRPr lang="es-ES_tradnl" altLang="en-US" smtClean="0">
              <a:latin typeface="Times New Roman" panose="02020603050405020304" pitchFamily="18" charset="0"/>
            </a:endParaRPr>
          </a:p>
        </p:txBody>
      </p:sp>
      <p:sp>
        <p:nvSpPr>
          <p:cNvPr id="349187" name="Rectangle 2"/>
          <p:cNvSpPr>
            <a:spLocks noChangeArrowheads="1" noTextEdit="1"/>
          </p:cNvSpPr>
          <p:nvPr>
            <p:ph type="sldImg"/>
          </p:nvPr>
        </p:nvSpPr>
        <p:spPr>
          <a:xfrm>
            <a:off x="1182688" y="696913"/>
            <a:ext cx="4648200" cy="3486150"/>
          </a:xfrm>
          <a:ln/>
        </p:spPr>
      </p:sp>
      <p:sp>
        <p:nvSpPr>
          <p:cNvPr id="3491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2163596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418768D-5E09-4AB5-9CFD-F484E47888A5}" type="slidenum">
              <a:rPr lang="es-ES_tradnl" altLang="en-US" smtClean="0">
                <a:latin typeface="Times New Roman" panose="02020603050405020304" pitchFamily="18" charset="0"/>
              </a:rPr>
              <a:pPr/>
              <a:t>170</a:t>
            </a:fld>
            <a:endParaRPr lang="es-ES_tradnl" altLang="en-US" smtClean="0">
              <a:latin typeface="Times New Roman" panose="02020603050405020304" pitchFamily="18" charset="0"/>
            </a:endParaRPr>
          </a:p>
        </p:txBody>
      </p:sp>
      <p:sp>
        <p:nvSpPr>
          <p:cNvPr id="351235" name="Rectangle 2"/>
          <p:cNvSpPr>
            <a:spLocks noChangeArrowheads="1" noTextEdit="1"/>
          </p:cNvSpPr>
          <p:nvPr>
            <p:ph type="sldImg"/>
          </p:nvPr>
        </p:nvSpPr>
        <p:spPr>
          <a:xfrm>
            <a:off x="1182688" y="696913"/>
            <a:ext cx="4648200" cy="3486150"/>
          </a:xfrm>
          <a:ln/>
        </p:spPr>
      </p:sp>
      <p:sp>
        <p:nvSpPr>
          <p:cNvPr id="3512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3499795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55DA07B-9A46-44C6-B61D-A7B582EDBB4D}" type="slidenum">
              <a:rPr lang="es-ES_tradnl" altLang="en-US" smtClean="0">
                <a:latin typeface="Times New Roman" panose="02020603050405020304" pitchFamily="18" charset="0"/>
              </a:rPr>
              <a:pPr/>
              <a:t>171</a:t>
            </a:fld>
            <a:endParaRPr lang="es-ES_tradnl" altLang="en-US" smtClean="0">
              <a:latin typeface="Times New Roman" panose="02020603050405020304" pitchFamily="18" charset="0"/>
            </a:endParaRPr>
          </a:p>
        </p:txBody>
      </p:sp>
      <p:sp>
        <p:nvSpPr>
          <p:cNvPr id="353283" name="Rectangle 2"/>
          <p:cNvSpPr>
            <a:spLocks noChangeArrowheads="1" noTextEdit="1"/>
          </p:cNvSpPr>
          <p:nvPr>
            <p:ph type="sldImg"/>
          </p:nvPr>
        </p:nvSpPr>
        <p:spPr>
          <a:xfrm>
            <a:off x="1182688" y="696913"/>
            <a:ext cx="4648200" cy="3486150"/>
          </a:xfrm>
          <a:ln/>
        </p:spPr>
      </p:sp>
      <p:sp>
        <p:nvSpPr>
          <p:cNvPr id="35328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04597541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DE38A45-3949-4190-B41C-6014457FF683}" type="slidenum">
              <a:rPr lang="es-ES_tradnl" altLang="en-US" smtClean="0">
                <a:latin typeface="Times New Roman" panose="02020603050405020304" pitchFamily="18" charset="0"/>
              </a:rPr>
              <a:pPr/>
              <a:t>172</a:t>
            </a:fld>
            <a:endParaRPr lang="es-ES_tradnl" altLang="en-US" smtClean="0">
              <a:latin typeface="Times New Roman" panose="02020603050405020304" pitchFamily="18" charset="0"/>
            </a:endParaRPr>
          </a:p>
        </p:txBody>
      </p:sp>
      <p:sp>
        <p:nvSpPr>
          <p:cNvPr id="355331" name="Rectangle 2"/>
          <p:cNvSpPr>
            <a:spLocks noChangeArrowheads="1" noTextEdit="1"/>
          </p:cNvSpPr>
          <p:nvPr>
            <p:ph type="sldImg"/>
          </p:nvPr>
        </p:nvSpPr>
        <p:spPr>
          <a:xfrm>
            <a:off x="1182688" y="696913"/>
            <a:ext cx="4648200" cy="3486150"/>
          </a:xfrm>
          <a:ln/>
        </p:spPr>
      </p:sp>
      <p:sp>
        <p:nvSpPr>
          <p:cNvPr id="3553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2629221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BA1C926-B239-4F19-A2C5-61D2C315B4EF}" type="slidenum">
              <a:rPr lang="es-ES_tradnl" altLang="en-US" smtClean="0">
                <a:latin typeface="Times New Roman" panose="02020603050405020304" pitchFamily="18" charset="0"/>
              </a:rPr>
              <a:pPr/>
              <a:t>173</a:t>
            </a:fld>
            <a:endParaRPr lang="es-ES_tradnl" altLang="en-US" smtClean="0">
              <a:latin typeface="Times New Roman" panose="02020603050405020304" pitchFamily="18" charset="0"/>
            </a:endParaRPr>
          </a:p>
        </p:txBody>
      </p:sp>
      <p:sp>
        <p:nvSpPr>
          <p:cNvPr id="357379" name="Rectangle 2"/>
          <p:cNvSpPr>
            <a:spLocks noChangeArrowheads="1" noTextEdit="1"/>
          </p:cNvSpPr>
          <p:nvPr>
            <p:ph type="sldImg"/>
          </p:nvPr>
        </p:nvSpPr>
        <p:spPr>
          <a:ln/>
        </p:spPr>
      </p:sp>
      <p:sp>
        <p:nvSpPr>
          <p:cNvPr id="357380"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368831412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17B1844-A801-44C1-9AEB-3E9FE1CA1359}" type="slidenum">
              <a:rPr lang="es-ES_tradnl" altLang="en-US" smtClean="0">
                <a:latin typeface="Times New Roman" panose="02020603050405020304" pitchFamily="18" charset="0"/>
              </a:rPr>
              <a:pPr/>
              <a:t>174</a:t>
            </a:fld>
            <a:endParaRPr lang="es-ES_tradnl" altLang="en-US" smtClean="0">
              <a:latin typeface="Times New Roman" panose="02020603050405020304" pitchFamily="18" charset="0"/>
            </a:endParaRPr>
          </a:p>
        </p:txBody>
      </p:sp>
      <p:sp>
        <p:nvSpPr>
          <p:cNvPr id="359427" name="Rectangle 2"/>
          <p:cNvSpPr>
            <a:spLocks noChangeArrowheads="1" noTextEdit="1"/>
          </p:cNvSpPr>
          <p:nvPr>
            <p:ph type="sldImg"/>
          </p:nvPr>
        </p:nvSpPr>
        <p:spPr>
          <a:xfrm>
            <a:off x="1182688" y="696913"/>
            <a:ext cx="4648200" cy="3486150"/>
          </a:xfrm>
          <a:ln/>
        </p:spPr>
      </p:sp>
      <p:sp>
        <p:nvSpPr>
          <p:cNvPr id="3594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73324467"/>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C1D46E8-FBD5-40C0-8BAF-B781B3808202}" type="slidenum">
              <a:rPr lang="es-ES_tradnl" altLang="en-US" smtClean="0">
                <a:latin typeface="Times New Roman" panose="02020603050405020304" pitchFamily="18" charset="0"/>
              </a:rPr>
              <a:pPr/>
              <a:t>175</a:t>
            </a:fld>
            <a:endParaRPr lang="es-ES_tradnl" altLang="en-US" smtClean="0">
              <a:latin typeface="Times New Roman" panose="02020603050405020304" pitchFamily="18" charset="0"/>
            </a:endParaRPr>
          </a:p>
        </p:txBody>
      </p:sp>
      <p:sp>
        <p:nvSpPr>
          <p:cNvPr id="361475" name="Rectangle 2"/>
          <p:cNvSpPr>
            <a:spLocks noChangeArrowheads="1" noTextEdit="1"/>
          </p:cNvSpPr>
          <p:nvPr>
            <p:ph type="sldImg"/>
          </p:nvPr>
        </p:nvSpPr>
        <p:spPr>
          <a:xfrm>
            <a:off x="1182688" y="696913"/>
            <a:ext cx="4648200" cy="3486150"/>
          </a:xfrm>
          <a:ln/>
        </p:spPr>
      </p:sp>
      <p:sp>
        <p:nvSpPr>
          <p:cNvPr id="3614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3461384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0A51CBB-2CC4-4F92-BA0C-F2F2FD6A5AD5}" type="slidenum">
              <a:rPr lang="es-ES_tradnl" altLang="en-US" smtClean="0">
                <a:latin typeface="Times New Roman" panose="02020603050405020304" pitchFamily="18" charset="0"/>
              </a:rPr>
              <a:pPr/>
              <a:t>176</a:t>
            </a:fld>
            <a:endParaRPr lang="es-ES_tradnl" altLang="en-US" smtClean="0">
              <a:latin typeface="Times New Roman" panose="02020603050405020304" pitchFamily="18" charset="0"/>
            </a:endParaRPr>
          </a:p>
        </p:txBody>
      </p:sp>
      <p:sp>
        <p:nvSpPr>
          <p:cNvPr id="363523" name="Rectangle 2"/>
          <p:cNvSpPr>
            <a:spLocks noChangeArrowheads="1" noTextEdit="1"/>
          </p:cNvSpPr>
          <p:nvPr>
            <p:ph type="sldImg"/>
          </p:nvPr>
        </p:nvSpPr>
        <p:spPr>
          <a:xfrm>
            <a:off x="1182688" y="696913"/>
            <a:ext cx="4648200" cy="3486150"/>
          </a:xfrm>
          <a:ln/>
        </p:spPr>
      </p:sp>
      <p:sp>
        <p:nvSpPr>
          <p:cNvPr id="3635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8214086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6F58079-D3E5-4D75-8264-5003292B59B4}" type="slidenum">
              <a:rPr lang="es-ES_tradnl" altLang="en-US" smtClean="0">
                <a:latin typeface="Times New Roman" panose="02020603050405020304" pitchFamily="18" charset="0"/>
              </a:rPr>
              <a:pPr/>
              <a:t>177</a:t>
            </a:fld>
            <a:endParaRPr lang="es-ES_tradnl" altLang="en-US" smtClean="0">
              <a:latin typeface="Times New Roman" panose="02020603050405020304" pitchFamily="18" charset="0"/>
            </a:endParaRPr>
          </a:p>
        </p:txBody>
      </p:sp>
      <p:sp>
        <p:nvSpPr>
          <p:cNvPr id="365571" name="Rectangle 2"/>
          <p:cNvSpPr>
            <a:spLocks noChangeArrowheads="1" noTextEdit="1"/>
          </p:cNvSpPr>
          <p:nvPr>
            <p:ph type="sldImg"/>
          </p:nvPr>
        </p:nvSpPr>
        <p:spPr>
          <a:xfrm>
            <a:off x="1182688" y="696913"/>
            <a:ext cx="4648200" cy="3486150"/>
          </a:xfrm>
          <a:ln/>
        </p:spPr>
      </p:sp>
      <p:sp>
        <p:nvSpPr>
          <p:cNvPr id="3655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6624584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25B6EDF-243A-4E55-B23A-08E5FFAC3B92}" type="slidenum">
              <a:rPr lang="es-ES_tradnl" altLang="en-US" smtClean="0">
                <a:latin typeface="Times New Roman" panose="02020603050405020304" pitchFamily="18" charset="0"/>
              </a:rPr>
              <a:pPr/>
              <a:t>178</a:t>
            </a:fld>
            <a:endParaRPr lang="es-ES_tradnl" altLang="en-US" smtClean="0">
              <a:latin typeface="Times New Roman" panose="02020603050405020304" pitchFamily="18" charset="0"/>
            </a:endParaRPr>
          </a:p>
        </p:txBody>
      </p:sp>
      <p:sp>
        <p:nvSpPr>
          <p:cNvPr id="367619" name="Rectangle 2"/>
          <p:cNvSpPr>
            <a:spLocks noChangeArrowheads="1" noTextEdit="1"/>
          </p:cNvSpPr>
          <p:nvPr>
            <p:ph type="sldImg"/>
          </p:nvPr>
        </p:nvSpPr>
        <p:spPr>
          <a:xfrm>
            <a:off x="1182688" y="696913"/>
            <a:ext cx="4648200" cy="3486150"/>
          </a:xfrm>
          <a:ln/>
        </p:spPr>
      </p:sp>
      <p:sp>
        <p:nvSpPr>
          <p:cNvPr id="3676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62424986"/>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832597A-F895-45A1-9185-CD114D5CA1BB}" type="slidenum">
              <a:rPr lang="es-ES_tradnl" altLang="en-US" smtClean="0">
                <a:latin typeface="Times New Roman" panose="02020603050405020304" pitchFamily="18" charset="0"/>
              </a:rPr>
              <a:pPr/>
              <a:t>179</a:t>
            </a:fld>
            <a:endParaRPr lang="es-ES_tradnl" altLang="en-US" smtClean="0">
              <a:latin typeface="Times New Roman" panose="02020603050405020304" pitchFamily="18" charset="0"/>
            </a:endParaRPr>
          </a:p>
        </p:txBody>
      </p:sp>
      <p:sp>
        <p:nvSpPr>
          <p:cNvPr id="369667" name="Rectangle 2"/>
          <p:cNvSpPr>
            <a:spLocks noChangeArrowheads="1" noTextEdit="1"/>
          </p:cNvSpPr>
          <p:nvPr>
            <p:ph type="sldImg"/>
          </p:nvPr>
        </p:nvSpPr>
        <p:spPr>
          <a:xfrm>
            <a:off x="1182688" y="696913"/>
            <a:ext cx="4648200" cy="3486150"/>
          </a:xfrm>
          <a:ln/>
        </p:spPr>
      </p:sp>
      <p:sp>
        <p:nvSpPr>
          <p:cNvPr id="3696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8617790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8AA9F64-252E-4C39-9D6C-7D7620AFE014}" type="slidenum">
              <a:rPr lang="es-ES_tradnl" altLang="en-US" smtClean="0">
                <a:latin typeface="Times New Roman" panose="02020603050405020304" pitchFamily="18" charset="0"/>
              </a:rPr>
              <a:pPr/>
              <a:t>180</a:t>
            </a:fld>
            <a:endParaRPr lang="es-ES_tradnl" altLang="en-US" smtClean="0">
              <a:latin typeface="Times New Roman" panose="02020603050405020304" pitchFamily="18" charset="0"/>
            </a:endParaRPr>
          </a:p>
        </p:txBody>
      </p:sp>
      <p:sp>
        <p:nvSpPr>
          <p:cNvPr id="371715" name="Rectangle 2"/>
          <p:cNvSpPr>
            <a:spLocks noChangeArrowheads="1" noTextEdit="1"/>
          </p:cNvSpPr>
          <p:nvPr>
            <p:ph type="sldImg"/>
          </p:nvPr>
        </p:nvSpPr>
        <p:spPr>
          <a:xfrm>
            <a:off x="1182688" y="696913"/>
            <a:ext cx="4648200" cy="3486150"/>
          </a:xfrm>
          <a:ln/>
        </p:spPr>
      </p:sp>
      <p:sp>
        <p:nvSpPr>
          <p:cNvPr id="3717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80061457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70739EC-E4F1-4584-B9C5-DE0A97DE61E3}" type="slidenum">
              <a:rPr lang="es-ES_tradnl" altLang="en-US" smtClean="0">
                <a:latin typeface="Times New Roman" panose="02020603050405020304" pitchFamily="18" charset="0"/>
              </a:rPr>
              <a:pPr/>
              <a:t>181</a:t>
            </a:fld>
            <a:endParaRPr lang="es-ES_tradnl" altLang="en-US" smtClean="0">
              <a:latin typeface="Times New Roman" panose="02020603050405020304" pitchFamily="18" charset="0"/>
            </a:endParaRPr>
          </a:p>
        </p:txBody>
      </p:sp>
      <p:sp>
        <p:nvSpPr>
          <p:cNvPr id="373763" name="Rectangle 2"/>
          <p:cNvSpPr>
            <a:spLocks noChangeArrowheads="1" noTextEdit="1"/>
          </p:cNvSpPr>
          <p:nvPr>
            <p:ph type="sldImg"/>
          </p:nvPr>
        </p:nvSpPr>
        <p:spPr>
          <a:xfrm>
            <a:off x="1182688" y="696913"/>
            <a:ext cx="4648200" cy="3486150"/>
          </a:xfrm>
          <a:ln/>
        </p:spPr>
      </p:sp>
      <p:sp>
        <p:nvSpPr>
          <p:cNvPr id="3737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4953324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7B858C7-6DE2-4895-BCB8-53C80B0AF21E}" type="slidenum">
              <a:rPr lang="es-ES_tradnl" altLang="en-US" smtClean="0">
                <a:latin typeface="Times New Roman" panose="02020603050405020304" pitchFamily="18" charset="0"/>
              </a:rPr>
              <a:pPr/>
              <a:t>182</a:t>
            </a:fld>
            <a:endParaRPr lang="es-ES_tradnl" altLang="en-US" smtClean="0">
              <a:latin typeface="Times New Roman" panose="02020603050405020304" pitchFamily="18" charset="0"/>
            </a:endParaRPr>
          </a:p>
        </p:txBody>
      </p:sp>
      <p:sp>
        <p:nvSpPr>
          <p:cNvPr id="375811" name="Rectangle 2"/>
          <p:cNvSpPr>
            <a:spLocks noChangeArrowheads="1" noTextEdit="1"/>
          </p:cNvSpPr>
          <p:nvPr>
            <p:ph type="sldImg"/>
          </p:nvPr>
        </p:nvSpPr>
        <p:spPr>
          <a:xfrm>
            <a:off x="1182688" y="696913"/>
            <a:ext cx="4648200" cy="3486150"/>
          </a:xfrm>
          <a:ln/>
        </p:spPr>
      </p:sp>
      <p:sp>
        <p:nvSpPr>
          <p:cNvPr id="3758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50180647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D41BCA0-CD08-4336-B018-B16117CF9BF3}" type="slidenum">
              <a:rPr lang="es-ES_tradnl" altLang="en-US" smtClean="0">
                <a:latin typeface="Times New Roman" panose="02020603050405020304" pitchFamily="18" charset="0"/>
              </a:rPr>
              <a:pPr/>
              <a:t>183</a:t>
            </a:fld>
            <a:endParaRPr lang="es-ES_tradnl" altLang="en-US" smtClean="0">
              <a:latin typeface="Times New Roman" panose="02020603050405020304" pitchFamily="18" charset="0"/>
            </a:endParaRPr>
          </a:p>
        </p:txBody>
      </p:sp>
      <p:sp>
        <p:nvSpPr>
          <p:cNvPr id="377859" name="Rectangle 2"/>
          <p:cNvSpPr>
            <a:spLocks noChangeArrowheads="1" noTextEdit="1"/>
          </p:cNvSpPr>
          <p:nvPr>
            <p:ph type="sldImg"/>
          </p:nvPr>
        </p:nvSpPr>
        <p:spPr>
          <a:xfrm>
            <a:off x="1182688" y="696913"/>
            <a:ext cx="4648200" cy="3486150"/>
          </a:xfrm>
          <a:ln/>
        </p:spPr>
      </p:sp>
      <p:sp>
        <p:nvSpPr>
          <p:cNvPr id="3778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77739411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B737045-382B-4946-9AEF-622267038A67}" type="slidenum">
              <a:rPr lang="es-ES_tradnl" altLang="en-US" smtClean="0">
                <a:latin typeface="Times New Roman" panose="02020603050405020304" pitchFamily="18" charset="0"/>
              </a:rPr>
              <a:pPr/>
              <a:t>184</a:t>
            </a:fld>
            <a:endParaRPr lang="es-ES_tradnl" altLang="en-US" smtClean="0">
              <a:latin typeface="Times New Roman" panose="02020603050405020304" pitchFamily="18" charset="0"/>
            </a:endParaRPr>
          </a:p>
        </p:txBody>
      </p:sp>
      <p:sp>
        <p:nvSpPr>
          <p:cNvPr id="379907" name="Rectangle 2"/>
          <p:cNvSpPr>
            <a:spLocks noChangeArrowheads="1" noTextEdit="1"/>
          </p:cNvSpPr>
          <p:nvPr>
            <p:ph type="sldImg"/>
          </p:nvPr>
        </p:nvSpPr>
        <p:spPr>
          <a:xfrm>
            <a:off x="1182688" y="696913"/>
            <a:ext cx="4648200" cy="3486150"/>
          </a:xfrm>
          <a:ln/>
        </p:spPr>
      </p:sp>
      <p:sp>
        <p:nvSpPr>
          <p:cNvPr id="3799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9092197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81A244C-FC30-4CC9-A4CF-C5F03B97DF07}" type="slidenum">
              <a:rPr lang="es-ES_tradnl" altLang="en-US" smtClean="0">
                <a:latin typeface="Times New Roman" panose="02020603050405020304" pitchFamily="18" charset="0"/>
              </a:rPr>
              <a:pPr/>
              <a:t>185</a:t>
            </a:fld>
            <a:endParaRPr lang="es-ES_tradnl" altLang="en-US" smtClean="0">
              <a:latin typeface="Times New Roman" panose="02020603050405020304" pitchFamily="18" charset="0"/>
            </a:endParaRPr>
          </a:p>
        </p:txBody>
      </p:sp>
      <p:sp>
        <p:nvSpPr>
          <p:cNvPr id="381955" name="Rectangle 2"/>
          <p:cNvSpPr>
            <a:spLocks noChangeArrowheads="1" noTextEdit="1"/>
          </p:cNvSpPr>
          <p:nvPr>
            <p:ph type="sldImg"/>
          </p:nvPr>
        </p:nvSpPr>
        <p:spPr>
          <a:xfrm>
            <a:off x="1182688" y="696913"/>
            <a:ext cx="4648200" cy="3486150"/>
          </a:xfrm>
          <a:ln/>
        </p:spPr>
      </p:sp>
      <p:sp>
        <p:nvSpPr>
          <p:cNvPr id="3819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72359422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6F4C55C-80C9-414B-90C9-B6D6C6445CD8}" type="slidenum">
              <a:rPr lang="es-ES_tradnl" altLang="en-US" smtClean="0">
                <a:latin typeface="Times New Roman" panose="02020603050405020304" pitchFamily="18" charset="0"/>
              </a:rPr>
              <a:pPr/>
              <a:t>186</a:t>
            </a:fld>
            <a:endParaRPr lang="es-ES_tradnl" altLang="en-US" smtClean="0">
              <a:latin typeface="Times New Roman" panose="02020603050405020304" pitchFamily="18" charset="0"/>
            </a:endParaRPr>
          </a:p>
        </p:txBody>
      </p:sp>
      <p:sp>
        <p:nvSpPr>
          <p:cNvPr id="384003" name="Rectangle 2"/>
          <p:cNvSpPr>
            <a:spLocks noChangeArrowheads="1" noTextEdit="1"/>
          </p:cNvSpPr>
          <p:nvPr>
            <p:ph type="sldImg"/>
          </p:nvPr>
        </p:nvSpPr>
        <p:spPr>
          <a:xfrm>
            <a:off x="1182688" y="696913"/>
            <a:ext cx="4648200" cy="3486150"/>
          </a:xfrm>
          <a:ln/>
        </p:spPr>
      </p:sp>
      <p:sp>
        <p:nvSpPr>
          <p:cNvPr id="3840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0204926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6907B8A-858F-4A3B-BDC1-31C68C7C494A}" type="slidenum">
              <a:rPr lang="es-ES_tradnl" altLang="en-US" smtClean="0">
                <a:latin typeface="Times New Roman" panose="02020603050405020304" pitchFamily="18" charset="0"/>
              </a:rPr>
              <a:pPr/>
              <a:t>187</a:t>
            </a:fld>
            <a:endParaRPr lang="es-ES_tradnl" altLang="en-US" smtClean="0">
              <a:latin typeface="Times New Roman" panose="02020603050405020304" pitchFamily="18" charset="0"/>
            </a:endParaRPr>
          </a:p>
        </p:txBody>
      </p:sp>
      <p:sp>
        <p:nvSpPr>
          <p:cNvPr id="386051" name="Rectangle 2"/>
          <p:cNvSpPr>
            <a:spLocks noChangeArrowheads="1" noTextEdit="1"/>
          </p:cNvSpPr>
          <p:nvPr>
            <p:ph type="sldImg"/>
          </p:nvPr>
        </p:nvSpPr>
        <p:spPr>
          <a:xfrm>
            <a:off x="1182688" y="696913"/>
            <a:ext cx="4648200" cy="3486150"/>
          </a:xfrm>
          <a:ln/>
        </p:spPr>
      </p:sp>
      <p:sp>
        <p:nvSpPr>
          <p:cNvPr id="3860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76988202"/>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BEF0BE4-8702-414C-B558-2888EAA6044E}" type="slidenum">
              <a:rPr lang="es-ES_tradnl" altLang="en-US" smtClean="0">
                <a:latin typeface="Times New Roman" panose="02020603050405020304" pitchFamily="18" charset="0"/>
              </a:rPr>
              <a:pPr/>
              <a:t>188</a:t>
            </a:fld>
            <a:endParaRPr lang="es-ES_tradnl" altLang="en-US" smtClean="0">
              <a:latin typeface="Times New Roman" panose="02020603050405020304" pitchFamily="18" charset="0"/>
            </a:endParaRPr>
          </a:p>
        </p:txBody>
      </p:sp>
      <p:sp>
        <p:nvSpPr>
          <p:cNvPr id="388099" name="Rectangle 2"/>
          <p:cNvSpPr>
            <a:spLocks noChangeArrowheads="1" noTextEdit="1"/>
          </p:cNvSpPr>
          <p:nvPr>
            <p:ph type="sldImg"/>
          </p:nvPr>
        </p:nvSpPr>
        <p:spPr>
          <a:xfrm>
            <a:off x="1182688" y="696913"/>
            <a:ext cx="4648200" cy="3486150"/>
          </a:xfrm>
          <a:ln/>
        </p:spPr>
      </p:sp>
      <p:sp>
        <p:nvSpPr>
          <p:cNvPr id="3881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54734589"/>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3205875-E378-46D8-874A-D19B4CC80C5D}" type="slidenum">
              <a:rPr lang="es-ES_tradnl" altLang="en-US" smtClean="0">
                <a:latin typeface="Times New Roman" panose="02020603050405020304" pitchFamily="18" charset="0"/>
              </a:rPr>
              <a:pPr/>
              <a:t>189</a:t>
            </a:fld>
            <a:endParaRPr lang="es-ES_tradnl" altLang="en-US" smtClean="0">
              <a:latin typeface="Times New Roman" panose="02020603050405020304" pitchFamily="18" charset="0"/>
            </a:endParaRPr>
          </a:p>
        </p:txBody>
      </p:sp>
      <p:sp>
        <p:nvSpPr>
          <p:cNvPr id="390147" name="Rectangle 2"/>
          <p:cNvSpPr>
            <a:spLocks noChangeArrowheads="1" noTextEdit="1"/>
          </p:cNvSpPr>
          <p:nvPr>
            <p:ph type="sldImg"/>
          </p:nvPr>
        </p:nvSpPr>
        <p:spPr>
          <a:xfrm>
            <a:off x="1182688" y="696913"/>
            <a:ext cx="4648200" cy="3486150"/>
          </a:xfrm>
          <a:ln/>
        </p:spPr>
      </p:sp>
      <p:sp>
        <p:nvSpPr>
          <p:cNvPr id="3901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40135300"/>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F7B1075-E4D3-4D51-861B-7DFA03E0EEAF}" type="slidenum">
              <a:rPr lang="es-ES_tradnl" altLang="en-US" smtClean="0">
                <a:latin typeface="Times New Roman" panose="02020603050405020304" pitchFamily="18" charset="0"/>
              </a:rPr>
              <a:pPr/>
              <a:t>190</a:t>
            </a:fld>
            <a:endParaRPr lang="es-ES_tradnl" altLang="en-US" smtClean="0">
              <a:latin typeface="Times New Roman" panose="02020603050405020304" pitchFamily="18" charset="0"/>
            </a:endParaRPr>
          </a:p>
        </p:txBody>
      </p:sp>
      <p:sp>
        <p:nvSpPr>
          <p:cNvPr id="392195" name="Rectangle 2"/>
          <p:cNvSpPr>
            <a:spLocks noChangeArrowheads="1" noTextEdit="1"/>
          </p:cNvSpPr>
          <p:nvPr>
            <p:ph type="sldImg"/>
          </p:nvPr>
        </p:nvSpPr>
        <p:spPr>
          <a:xfrm>
            <a:off x="1182688" y="696913"/>
            <a:ext cx="4648200" cy="3486150"/>
          </a:xfrm>
          <a:ln/>
        </p:spPr>
      </p:sp>
      <p:sp>
        <p:nvSpPr>
          <p:cNvPr id="3921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4121149"/>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C003936-9779-45EB-80AE-44F14E32FE5D}" type="slidenum">
              <a:rPr lang="es-ES_tradnl" altLang="en-US" smtClean="0">
                <a:latin typeface="Times New Roman" panose="02020603050405020304" pitchFamily="18" charset="0"/>
              </a:rPr>
              <a:pPr/>
              <a:t>191</a:t>
            </a:fld>
            <a:endParaRPr lang="es-ES_tradnl" altLang="en-US" smtClean="0">
              <a:latin typeface="Times New Roman" panose="02020603050405020304" pitchFamily="18" charset="0"/>
            </a:endParaRPr>
          </a:p>
        </p:txBody>
      </p:sp>
      <p:sp>
        <p:nvSpPr>
          <p:cNvPr id="394243" name="Rectangle 2"/>
          <p:cNvSpPr>
            <a:spLocks noChangeArrowheads="1" noTextEdit="1"/>
          </p:cNvSpPr>
          <p:nvPr>
            <p:ph type="sldImg"/>
          </p:nvPr>
        </p:nvSpPr>
        <p:spPr>
          <a:xfrm>
            <a:off x="1182688" y="696913"/>
            <a:ext cx="4648200" cy="3486150"/>
          </a:xfrm>
          <a:ln/>
        </p:spPr>
      </p:sp>
      <p:sp>
        <p:nvSpPr>
          <p:cNvPr id="3942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69599320"/>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BD8506B-678C-4A22-A60D-C8AE202F34BD}" type="slidenum">
              <a:rPr lang="es-ES_tradnl" altLang="en-US" smtClean="0">
                <a:latin typeface="Times New Roman" panose="02020603050405020304" pitchFamily="18" charset="0"/>
              </a:rPr>
              <a:pPr/>
              <a:t>192</a:t>
            </a:fld>
            <a:endParaRPr lang="es-ES_tradnl" altLang="en-US" smtClean="0">
              <a:latin typeface="Times New Roman" panose="02020603050405020304" pitchFamily="18" charset="0"/>
            </a:endParaRPr>
          </a:p>
        </p:txBody>
      </p:sp>
      <p:sp>
        <p:nvSpPr>
          <p:cNvPr id="396291" name="Rectangle 2"/>
          <p:cNvSpPr>
            <a:spLocks noChangeArrowheads="1" noTextEdit="1"/>
          </p:cNvSpPr>
          <p:nvPr>
            <p:ph type="sldImg"/>
          </p:nvPr>
        </p:nvSpPr>
        <p:spPr>
          <a:xfrm>
            <a:off x="1182688" y="696913"/>
            <a:ext cx="4648200" cy="3486150"/>
          </a:xfrm>
          <a:ln/>
        </p:spPr>
      </p:sp>
      <p:sp>
        <p:nvSpPr>
          <p:cNvPr id="3962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598439"/>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0ED352E-C925-4E5C-837E-AA09789AEFEF}" type="slidenum">
              <a:rPr lang="es-ES_tradnl" altLang="en-US" smtClean="0">
                <a:latin typeface="Times New Roman" panose="02020603050405020304" pitchFamily="18" charset="0"/>
              </a:rPr>
              <a:pPr/>
              <a:t>193</a:t>
            </a:fld>
            <a:endParaRPr lang="es-ES_tradnl" altLang="en-US" smtClean="0">
              <a:latin typeface="Times New Roman" panose="02020603050405020304" pitchFamily="18" charset="0"/>
            </a:endParaRPr>
          </a:p>
        </p:txBody>
      </p:sp>
      <p:sp>
        <p:nvSpPr>
          <p:cNvPr id="398339" name="Rectangle 2"/>
          <p:cNvSpPr>
            <a:spLocks noChangeArrowheads="1" noTextEdit="1"/>
          </p:cNvSpPr>
          <p:nvPr>
            <p:ph type="sldImg"/>
          </p:nvPr>
        </p:nvSpPr>
        <p:spPr>
          <a:xfrm>
            <a:off x="1182688" y="696913"/>
            <a:ext cx="4648200" cy="3486150"/>
          </a:xfrm>
          <a:ln/>
        </p:spPr>
      </p:sp>
      <p:sp>
        <p:nvSpPr>
          <p:cNvPr id="3983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09678463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62ACED2-39D7-4BF7-947D-B9E5D269EC85}" type="slidenum">
              <a:rPr lang="es-ES_tradnl" altLang="en-US" smtClean="0">
                <a:latin typeface="Times New Roman" panose="02020603050405020304" pitchFamily="18" charset="0"/>
              </a:rPr>
              <a:pPr/>
              <a:t>194</a:t>
            </a:fld>
            <a:endParaRPr lang="es-ES_tradnl" altLang="en-US" smtClean="0">
              <a:latin typeface="Times New Roman" panose="02020603050405020304" pitchFamily="18" charset="0"/>
            </a:endParaRPr>
          </a:p>
        </p:txBody>
      </p:sp>
      <p:sp>
        <p:nvSpPr>
          <p:cNvPr id="400387" name="Rectangle 2"/>
          <p:cNvSpPr>
            <a:spLocks noChangeArrowheads="1" noTextEdit="1"/>
          </p:cNvSpPr>
          <p:nvPr>
            <p:ph type="sldImg"/>
          </p:nvPr>
        </p:nvSpPr>
        <p:spPr>
          <a:xfrm>
            <a:off x="1182688" y="696913"/>
            <a:ext cx="4648200" cy="3486150"/>
          </a:xfrm>
          <a:ln/>
        </p:spPr>
      </p:sp>
      <p:sp>
        <p:nvSpPr>
          <p:cNvPr id="4003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44670077"/>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44CBF157-3F52-4FEE-BA22-EE657D613322}" type="slidenum">
              <a:rPr lang="es-ES_tradnl" altLang="en-US" smtClean="0">
                <a:latin typeface="Times New Roman" panose="02020603050405020304" pitchFamily="18" charset="0"/>
              </a:rPr>
              <a:pPr/>
              <a:t>195</a:t>
            </a:fld>
            <a:endParaRPr lang="es-ES_tradnl" altLang="en-US" smtClean="0">
              <a:latin typeface="Times New Roman" panose="02020603050405020304" pitchFamily="18" charset="0"/>
            </a:endParaRPr>
          </a:p>
        </p:txBody>
      </p:sp>
      <p:sp>
        <p:nvSpPr>
          <p:cNvPr id="402435" name="Rectangle 2"/>
          <p:cNvSpPr>
            <a:spLocks noChangeArrowheads="1" noTextEdit="1"/>
          </p:cNvSpPr>
          <p:nvPr>
            <p:ph type="sldImg"/>
          </p:nvPr>
        </p:nvSpPr>
        <p:spPr>
          <a:xfrm>
            <a:off x="1182688" y="696913"/>
            <a:ext cx="4648200" cy="3486150"/>
          </a:xfrm>
          <a:ln/>
        </p:spPr>
      </p:sp>
      <p:sp>
        <p:nvSpPr>
          <p:cNvPr id="4024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35354283"/>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06ED006-D746-4C81-ACDA-56BD691C550E}" type="slidenum">
              <a:rPr lang="es-ES_tradnl" altLang="en-US" smtClean="0">
                <a:latin typeface="Times New Roman" panose="02020603050405020304" pitchFamily="18" charset="0"/>
              </a:rPr>
              <a:pPr/>
              <a:t>196</a:t>
            </a:fld>
            <a:endParaRPr lang="es-ES_tradnl" altLang="en-US" smtClean="0">
              <a:latin typeface="Times New Roman" panose="02020603050405020304" pitchFamily="18" charset="0"/>
            </a:endParaRPr>
          </a:p>
        </p:txBody>
      </p:sp>
      <p:sp>
        <p:nvSpPr>
          <p:cNvPr id="404483" name="Rectangle 2"/>
          <p:cNvSpPr>
            <a:spLocks noChangeArrowheads="1" noTextEdit="1"/>
          </p:cNvSpPr>
          <p:nvPr>
            <p:ph type="sldImg"/>
          </p:nvPr>
        </p:nvSpPr>
        <p:spPr>
          <a:ln/>
        </p:spPr>
      </p:sp>
      <p:sp>
        <p:nvSpPr>
          <p:cNvPr id="404484"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1242735155"/>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0D992BC-E711-4017-820C-CA8D17D57A48}" type="slidenum">
              <a:rPr lang="es-ES_tradnl" altLang="en-US" smtClean="0">
                <a:latin typeface="Times New Roman" panose="02020603050405020304" pitchFamily="18" charset="0"/>
              </a:rPr>
              <a:pPr/>
              <a:t>234</a:t>
            </a:fld>
            <a:endParaRPr lang="es-ES_tradnl" altLang="en-US" smtClean="0">
              <a:latin typeface="Times New Roman" panose="02020603050405020304" pitchFamily="18" charset="0"/>
            </a:endParaRPr>
          </a:p>
        </p:txBody>
      </p:sp>
      <p:sp>
        <p:nvSpPr>
          <p:cNvPr id="444419" name="Rectangle 2"/>
          <p:cNvSpPr>
            <a:spLocks noChangeArrowheads="1" noTextEdit="1"/>
          </p:cNvSpPr>
          <p:nvPr>
            <p:ph type="sldImg"/>
          </p:nvPr>
        </p:nvSpPr>
        <p:spPr>
          <a:ln/>
        </p:spPr>
      </p:sp>
      <p:sp>
        <p:nvSpPr>
          <p:cNvPr id="444420"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2128557133"/>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ACB74F0-9ACC-49A8-AEF6-DED65A1D6D60}" type="slidenum">
              <a:rPr lang="es-ES_tradnl" altLang="en-US" smtClean="0">
                <a:latin typeface="Times New Roman" panose="02020603050405020304" pitchFamily="18" charset="0"/>
              </a:rPr>
              <a:pPr/>
              <a:t>235</a:t>
            </a:fld>
            <a:endParaRPr lang="es-ES_tradnl" altLang="en-US" smtClean="0">
              <a:latin typeface="Times New Roman" panose="02020603050405020304" pitchFamily="18" charset="0"/>
            </a:endParaRPr>
          </a:p>
        </p:txBody>
      </p:sp>
      <p:sp>
        <p:nvSpPr>
          <p:cNvPr id="446467" name="Rectangle 2"/>
          <p:cNvSpPr>
            <a:spLocks noChangeArrowheads="1" noTextEdit="1"/>
          </p:cNvSpPr>
          <p:nvPr>
            <p:ph type="sldImg"/>
          </p:nvPr>
        </p:nvSpPr>
        <p:spPr>
          <a:xfrm>
            <a:off x="1182688" y="696913"/>
            <a:ext cx="4648200" cy="3486150"/>
          </a:xfrm>
          <a:ln/>
        </p:spPr>
      </p:sp>
      <p:sp>
        <p:nvSpPr>
          <p:cNvPr id="4464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0966470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B4C16DC-EFDD-4019-B8D1-8E5C61E8576D}" type="slidenum">
              <a:rPr lang="es-ES_tradnl" altLang="en-US" smtClean="0">
                <a:latin typeface="Times New Roman" panose="02020603050405020304" pitchFamily="18" charset="0"/>
              </a:rPr>
              <a:pPr/>
              <a:t>236</a:t>
            </a:fld>
            <a:endParaRPr lang="es-ES_tradnl" altLang="en-US" smtClean="0">
              <a:latin typeface="Times New Roman" panose="02020603050405020304" pitchFamily="18" charset="0"/>
            </a:endParaRPr>
          </a:p>
        </p:txBody>
      </p:sp>
      <p:sp>
        <p:nvSpPr>
          <p:cNvPr id="448515" name="Rectangle 2"/>
          <p:cNvSpPr>
            <a:spLocks noChangeArrowheads="1" noTextEdit="1"/>
          </p:cNvSpPr>
          <p:nvPr>
            <p:ph type="sldImg"/>
          </p:nvPr>
        </p:nvSpPr>
        <p:spPr>
          <a:xfrm>
            <a:off x="1182688" y="696913"/>
            <a:ext cx="4648200" cy="3486150"/>
          </a:xfrm>
          <a:ln/>
        </p:spPr>
      </p:sp>
      <p:sp>
        <p:nvSpPr>
          <p:cNvPr id="4485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2476944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42F1CE0-0F1B-4D3D-95B4-939798EE8CF9}" type="slidenum">
              <a:rPr lang="es-ES_tradnl" altLang="en-US" smtClean="0">
                <a:latin typeface="Times New Roman" panose="02020603050405020304" pitchFamily="18" charset="0"/>
              </a:rPr>
              <a:pPr/>
              <a:t>237</a:t>
            </a:fld>
            <a:endParaRPr lang="es-ES_tradnl" altLang="en-US" smtClean="0">
              <a:latin typeface="Times New Roman" panose="02020603050405020304" pitchFamily="18" charset="0"/>
            </a:endParaRPr>
          </a:p>
        </p:txBody>
      </p:sp>
      <p:sp>
        <p:nvSpPr>
          <p:cNvPr id="450563" name="Rectangle 2"/>
          <p:cNvSpPr>
            <a:spLocks noChangeArrowheads="1" noTextEdit="1"/>
          </p:cNvSpPr>
          <p:nvPr>
            <p:ph type="sldImg"/>
          </p:nvPr>
        </p:nvSpPr>
        <p:spPr>
          <a:xfrm>
            <a:off x="1182688" y="696913"/>
            <a:ext cx="4648200" cy="3486150"/>
          </a:xfrm>
          <a:ln/>
        </p:spPr>
      </p:sp>
      <p:sp>
        <p:nvSpPr>
          <p:cNvPr id="4505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032831516"/>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0FF6AE8-1A5E-46A0-9E4F-BCEE7E6F70C2}" type="slidenum">
              <a:rPr lang="es-ES_tradnl" altLang="en-US" smtClean="0">
                <a:latin typeface="Times New Roman" panose="02020603050405020304" pitchFamily="18" charset="0"/>
              </a:rPr>
              <a:pPr/>
              <a:t>238</a:t>
            </a:fld>
            <a:endParaRPr lang="es-ES_tradnl" altLang="en-US" smtClean="0">
              <a:latin typeface="Times New Roman" panose="02020603050405020304" pitchFamily="18" charset="0"/>
            </a:endParaRPr>
          </a:p>
        </p:txBody>
      </p:sp>
      <p:sp>
        <p:nvSpPr>
          <p:cNvPr id="452611" name="Rectangle 2"/>
          <p:cNvSpPr>
            <a:spLocks noChangeArrowheads="1" noTextEdit="1"/>
          </p:cNvSpPr>
          <p:nvPr>
            <p:ph type="sldImg"/>
          </p:nvPr>
        </p:nvSpPr>
        <p:spPr>
          <a:xfrm>
            <a:off x="1182688" y="696913"/>
            <a:ext cx="4648200" cy="3486150"/>
          </a:xfrm>
          <a:ln/>
        </p:spPr>
      </p:sp>
      <p:sp>
        <p:nvSpPr>
          <p:cNvPr id="4526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8131394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130A5239-DC98-48BE-9174-4AF0F813C24C}" type="slidenum">
              <a:rPr lang="es-ES_tradnl" altLang="en-US" smtClean="0">
                <a:latin typeface="Times New Roman" panose="02020603050405020304" pitchFamily="18" charset="0"/>
              </a:rPr>
              <a:pPr/>
              <a:t>239</a:t>
            </a:fld>
            <a:endParaRPr lang="es-ES_tradnl" altLang="en-US" smtClean="0">
              <a:latin typeface="Times New Roman" panose="02020603050405020304" pitchFamily="18" charset="0"/>
            </a:endParaRPr>
          </a:p>
        </p:txBody>
      </p:sp>
      <p:sp>
        <p:nvSpPr>
          <p:cNvPr id="454659" name="Rectangle 2"/>
          <p:cNvSpPr>
            <a:spLocks noChangeArrowheads="1" noTextEdit="1"/>
          </p:cNvSpPr>
          <p:nvPr>
            <p:ph type="sldImg"/>
          </p:nvPr>
        </p:nvSpPr>
        <p:spPr>
          <a:xfrm>
            <a:off x="1182688" y="696913"/>
            <a:ext cx="4648200" cy="3486150"/>
          </a:xfrm>
          <a:ln/>
        </p:spPr>
      </p:sp>
      <p:sp>
        <p:nvSpPr>
          <p:cNvPr id="4546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58150387"/>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1D72FBE-418D-44DE-8C61-8A90ADB10DCD}" type="slidenum">
              <a:rPr lang="es-ES_tradnl" altLang="en-US" smtClean="0">
                <a:latin typeface="Times New Roman" panose="02020603050405020304" pitchFamily="18" charset="0"/>
              </a:rPr>
              <a:pPr/>
              <a:t>240</a:t>
            </a:fld>
            <a:endParaRPr lang="es-ES_tradnl" altLang="en-US" smtClean="0">
              <a:latin typeface="Times New Roman" panose="02020603050405020304" pitchFamily="18" charset="0"/>
            </a:endParaRPr>
          </a:p>
        </p:txBody>
      </p:sp>
      <p:sp>
        <p:nvSpPr>
          <p:cNvPr id="456707" name="Rectangle 2"/>
          <p:cNvSpPr>
            <a:spLocks noChangeArrowheads="1" noTextEdit="1"/>
          </p:cNvSpPr>
          <p:nvPr>
            <p:ph type="sldImg"/>
          </p:nvPr>
        </p:nvSpPr>
        <p:spPr>
          <a:xfrm>
            <a:off x="1182688" y="696913"/>
            <a:ext cx="4648200" cy="3486150"/>
          </a:xfrm>
          <a:ln/>
        </p:spPr>
      </p:sp>
      <p:sp>
        <p:nvSpPr>
          <p:cNvPr id="4567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0232975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729AC0C-F4C8-4560-BDF7-11C9FD9A36A8}" type="slidenum">
              <a:rPr lang="es-ES_tradnl" altLang="en-US" smtClean="0">
                <a:latin typeface="Times New Roman" panose="02020603050405020304" pitchFamily="18" charset="0"/>
              </a:rPr>
              <a:pPr/>
              <a:t>241</a:t>
            </a:fld>
            <a:endParaRPr lang="es-ES_tradnl" altLang="en-US" smtClean="0">
              <a:latin typeface="Times New Roman" panose="02020603050405020304" pitchFamily="18" charset="0"/>
            </a:endParaRPr>
          </a:p>
        </p:txBody>
      </p:sp>
      <p:sp>
        <p:nvSpPr>
          <p:cNvPr id="458755" name="Rectangle 2"/>
          <p:cNvSpPr>
            <a:spLocks noChangeArrowheads="1" noTextEdit="1"/>
          </p:cNvSpPr>
          <p:nvPr>
            <p:ph type="sldImg"/>
          </p:nvPr>
        </p:nvSpPr>
        <p:spPr>
          <a:xfrm>
            <a:off x="1182688" y="696913"/>
            <a:ext cx="4648200" cy="3486150"/>
          </a:xfrm>
          <a:ln/>
        </p:spPr>
      </p:sp>
      <p:sp>
        <p:nvSpPr>
          <p:cNvPr id="45875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27312041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29E7F1D-1AFF-4A5F-A105-81997BF86D38}" type="slidenum">
              <a:rPr lang="es-ES_tradnl" altLang="en-US" smtClean="0">
                <a:latin typeface="Times New Roman" panose="02020603050405020304" pitchFamily="18" charset="0"/>
              </a:rPr>
              <a:pPr/>
              <a:t>242</a:t>
            </a:fld>
            <a:endParaRPr lang="es-ES_tradnl" altLang="en-US" smtClean="0">
              <a:latin typeface="Times New Roman" panose="02020603050405020304" pitchFamily="18" charset="0"/>
            </a:endParaRPr>
          </a:p>
        </p:txBody>
      </p:sp>
      <p:sp>
        <p:nvSpPr>
          <p:cNvPr id="460803" name="Rectangle 2"/>
          <p:cNvSpPr>
            <a:spLocks noChangeArrowheads="1" noTextEdit="1"/>
          </p:cNvSpPr>
          <p:nvPr>
            <p:ph type="sldImg"/>
          </p:nvPr>
        </p:nvSpPr>
        <p:spPr>
          <a:xfrm>
            <a:off x="1182688" y="696913"/>
            <a:ext cx="4648200" cy="3486150"/>
          </a:xfrm>
          <a:ln/>
        </p:spPr>
      </p:sp>
      <p:sp>
        <p:nvSpPr>
          <p:cNvPr id="4608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0168858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0D540BD-E1B2-4CB5-A66A-CD57A418D177}" type="slidenum">
              <a:rPr lang="es-ES_tradnl" altLang="en-US" smtClean="0">
                <a:latin typeface="Times New Roman" panose="02020603050405020304" pitchFamily="18" charset="0"/>
              </a:rPr>
              <a:pPr/>
              <a:t>243</a:t>
            </a:fld>
            <a:endParaRPr lang="es-ES_tradnl" altLang="en-US" smtClean="0">
              <a:latin typeface="Times New Roman" panose="02020603050405020304" pitchFamily="18" charset="0"/>
            </a:endParaRPr>
          </a:p>
        </p:txBody>
      </p:sp>
      <p:sp>
        <p:nvSpPr>
          <p:cNvPr id="462851" name="Rectangle 2"/>
          <p:cNvSpPr>
            <a:spLocks noChangeArrowheads="1" noTextEdit="1"/>
          </p:cNvSpPr>
          <p:nvPr>
            <p:ph type="sldImg"/>
          </p:nvPr>
        </p:nvSpPr>
        <p:spPr>
          <a:xfrm>
            <a:off x="1182688" y="696913"/>
            <a:ext cx="4648200" cy="3486150"/>
          </a:xfrm>
          <a:ln/>
        </p:spPr>
      </p:sp>
      <p:sp>
        <p:nvSpPr>
          <p:cNvPr id="4628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10152085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FA299B2-6E13-400A-8DE9-22F28ABA7D93}" type="slidenum">
              <a:rPr lang="es-ES_tradnl" altLang="en-US" smtClean="0">
                <a:latin typeface="Times New Roman" panose="02020603050405020304" pitchFamily="18" charset="0"/>
              </a:rPr>
              <a:pPr/>
              <a:t>244</a:t>
            </a:fld>
            <a:endParaRPr lang="es-ES_tradnl" altLang="en-US" smtClean="0">
              <a:latin typeface="Times New Roman" panose="02020603050405020304" pitchFamily="18" charset="0"/>
            </a:endParaRPr>
          </a:p>
        </p:txBody>
      </p:sp>
      <p:sp>
        <p:nvSpPr>
          <p:cNvPr id="464899" name="Rectangle 2"/>
          <p:cNvSpPr>
            <a:spLocks noChangeArrowheads="1" noTextEdit="1"/>
          </p:cNvSpPr>
          <p:nvPr>
            <p:ph type="sldImg"/>
          </p:nvPr>
        </p:nvSpPr>
        <p:spPr>
          <a:xfrm>
            <a:off x="1182688" y="696913"/>
            <a:ext cx="4648200" cy="3486150"/>
          </a:xfrm>
          <a:ln/>
        </p:spPr>
      </p:sp>
      <p:sp>
        <p:nvSpPr>
          <p:cNvPr id="46490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44049128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6E4FD00-C7E9-4972-A42D-A948FD26E6BE}" type="slidenum">
              <a:rPr lang="es-ES_tradnl" altLang="en-US" smtClean="0">
                <a:latin typeface="Times New Roman" panose="02020603050405020304" pitchFamily="18" charset="0"/>
              </a:rPr>
              <a:pPr/>
              <a:t>245</a:t>
            </a:fld>
            <a:endParaRPr lang="es-ES_tradnl" altLang="en-US" smtClean="0">
              <a:latin typeface="Times New Roman" panose="02020603050405020304" pitchFamily="18" charset="0"/>
            </a:endParaRPr>
          </a:p>
        </p:txBody>
      </p:sp>
      <p:sp>
        <p:nvSpPr>
          <p:cNvPr id="466947" name="Rectangle 2"/>
          <p:cNvSpPr>
            <a:spLocks noChangeArrowheads="1" noTextEdit="1"/>
          </p:cNvSpPr>
          <p:nvPr>
            <p:ph type="sldImg"/>
          </p:nvPr>
        </p:nvSpPr>
        <p:spPr>
          <a:xfrm>
            <a:off x="1182688" y="696913"/>
            <a:ext cx="4648200" cy="3486150"/>
          </a:xfrm>
          <a:ln/>
        </p:spPr>
      </p:sp>
      <p:sp>
        <p:nvSpPr>
          <p:cNvPr id="4669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9517437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6142479-50D9-4426-A0DB-FC78EAA3E2DC}" type="slidenum">
              <a:rPr lang="es-ES_tradnl" altLang="en-US" smtClean="0">
                <a:latin typeface="Times New Roman" panose="02020603050405020304" pitchFamily="18" charset="0"/>
              </a:rPr>
              <a:pPr/>
              <a:t>246</a:t>
            </a:fld>
            <a:endParaRPr lang="es-ES_tradnl" altLang="en-US" smtClean="0">
              <a:latin typeface="Times New Roman" panose="02020603050405020304" pitchFamily="18" charset="0"/>
            </a:endParaRPr>
          </a:p>
        </p:txBody>
      </p:sp>
      <p:sp>
        <p:nvSpPr>
          <p:cNvPr id="468995" name="Rectangle 2"/>
          <p:cNvSpPr>
            <a:spLocks noChangeArrowheads="1" noTextEdit="1"/>
          </p:cNvSpPr>
          <p:nvPr>
            <p:ph type="sldImg"/>
          </p:nvPr>
        </p:nvSpPr>
        <p:spPr>
          <a:xfrm>
            <a:off x="1182688" y="696913"/>
            <a:ext cx="4648200" cy="3486150"/>
          </a:xfrm>
          <a:ln/>
        </p:spPr>
      </p:sp>
      <p:sp>
        <p:nvSpPr>
          <p:cNvPr id="4689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753058873"/>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C208EB0-0EB2-4C87-97D7-CD98E07066CF}" type="slidenum">
              <a:rPr lang="es-ES_tradnl" altLang="en-US" smtClean="0">
                <a:latin typeface="Times New Roman" panose="02020603050405020304" pitchFamily="18" charset="0"/>
              </a:rPr>
              <a:pPr/>
              <a:t>247</a:t>
            </a:fld>
            <a:endParaRPr lang="es-ES_tradnl" altLang="en-US" smtClean="0">
              <a:latin typeface="Times New Roman" panose="02020603050405020304" pitchFamily="18" charset="0"/>
            </a:endParaRPr>
          </a:p>
        </p:txBody>
      </p:sp>
      <p:sp>
        <p:nvSpPr>
          <p:cNvPr id="471043" name="Rectangle 2"/>
          <p:cNvSpPr>
            <a:spLocks noChangeArrowheads="1" noTextEdit="1"/>
          </p:cNvSpPr>
          <p:nvPr>
            <p:ph type="sldImg"/>
          </p:nvPr>
        </p:nvSpPr>
        <p:spPr>
          <a:xfrm>
            <a:off x="1182688" y="696913"/>
            <a:ext cx="4648200" cy="3486150"/>
          </a:xfrm>
          <a:ln/>
        </p:spPr>
      </p:sp>
      <p:sp>
        <p:nvSpPr>
          <p:cNvPr id="47104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92787240"/>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46B1CE6-70FC-482B-8376-E68F7822A0D7}" type="slidenum">
              <a:rPr lang="es-ES_tradnl" altLang="en-US" smtClean="0">
                <a:latin typeface="Times New Roman" panose="02020603050405020304" pitchFamily="18" charset="0"/>
              </a:rPr>
              <a:pPr/>
              <a:t>248</a:t>
            </a:fld>
            <a:endParaRPr lang="es-ES_tradnl" altLang="en-US" smtClean="0">
              <a:latin typeface="Times New Roman" panose="02020603050405020304" pitchFamily="18" charset="0"/>
            </a:endParaRPr>
          </a:p>
        </p:txBody>
      </p:sp>
      <p:sp>
        <p:nvSpPr>
          <p:cNvPr id="473091" name="Rectangle 2"/>
          <p:cNvSpPr>
            <a:spLocks noChangeArrowheads="1" noTextEdit="1"/>
          </p:cNvSpPr>
          <p:nvPr>
            <p:ph type="sldImg"/>
          </p:nvPr>
        </p:nvSpPr>
        <p:spPr>
          <a:xfrm>
            <a:off x="1182688" y="696913"/>
            <a:ext cx="4648200" cy="3486150"/>
          </a:xfrm>
          <a:ln/>
        </p:spPr>
      </p:sp>
      <p:sp>
        <p:nvSpPr>
          <p:cNvPr id="4730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23000163"/>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E7B693A-35F4-445A-85E8-C27EDD95BFA4}" type="slidenum">
              <a:rPr lang="es-ES_tradnl" altLang="en-US" smtClean="0">
                <a:latin typeface="Times New Roman" panose="02020603050405020304" pitchFamily="18" charset="0"/>
              </a:rPr>
              <a:pPr/>
              <a:t>249</a:t>
            </a:fld>
            <a:endParaRPr lang="es-ES_tradnl" altLang="en-US" smtClean="0">
              <a:latin typeface="Times New Roman" panose="02020603050405020304" pitchFamily="18" charset="0"/>
            </a:endParaRPr>
          </a:p>
        </p:txBody>
      </p:sp>
      <p:sp>
        <p:nvSpPr>
          <p:cNvPr id="475139" name="Rectangle 2"/>
          <p:cNvSpPr>
            <a:spLocks noChangeArrowheads="1" noTextEdit="1"/>
          </p:cNvSpPr>
          <p:nvPr>
            <p:ph type="sldImg"/>
          </p:nvPr>
        </p:nvSpPr>
        <p:spPr>
          <a:xfrm>
            <a:off x="1182688" y="696913"/>
            <a:ext cx="4648200" cy="3486150"/>
          </a:xfrm>
          <a:ln/>
        </p:spPr>
      </p:sp>
      <p:sp>
        <p:nvSpPr>
          <p:cNvPr id="4751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89816078"/>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D8EBF8DE-09EE-40F4-BA27-F080BF5BAEB6}" type="slidenum">
              <a:rPr lang="es-ES_tradnl" altLang="en-US" smtClean="0">
                <a:latin typeface="Times New Roman" panose="02020603050405020304" pitchFamily="18" charset="0"/>
              </a:rPr>
              <a:pPr/>
              <a:t>250</a:t>
            </a:fld>
            <a:endParaRPr lang="es-ES_tradnl" altLang="en-US" smtClean="0">
              <a:latin typeface="Times New Roman" panose="02020603050405020304" pitchFamily="18" charset="0"/>
            </a:endParaRPr>
          </a:p>
        </p:txBody>
      </p:sp>
      <p:sp>
        <p:nvSpPr>
          <p:cNvPr id="477187" name="Rectangle 2"/>
          <p:cNvSpPr>
            <a:spLocks noChangeArrowheads="1" noTextEdit="1"/>
          </p:cNvSpPr>
          <p:nvPr>
            <p:ph type="sldImg"/>
          </p:nvPr>
        </p:nvSpPr>
        <p:spPr>
          <a:xfrm>
            <a:off x="1182688" y="696913"/>
            <a:ext cx="4648200" cy="3486150"/>
          </a:xfrm>
          <a:ln/>
        </p:spPr>
      </p:sp>
      <p:sp>
        <p:nvSpPr>
          <p:cNvPr id="47718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10128025"/>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8BEED57-ACA0-4A41-B7A8-857E6B3B5E93}" type="slidenum">
              <a:rPr lang="es-ES_tradnl" altLang="en-US" smtClean="0">
                <a:latin typeface="Times New Roman" panose="02020603050405020304" pitchFamily="18" charset="0"/>
              </a:rPr>
              <a:pPr/>
              <a:t>251</a:t>
            </a:fld>
            <a:endParaRPr lang="es-ES_tradnl" altLang="en-US" smtClean="0">
              <a:latin typeface="Times New Roman" panose="02020603050405020304" pitchFamily="18" charset="0"/>
            </a:endParaRPr>
          </a:p>
        </p:txBody>
      </p:sp>
      <p:sp>
        <p:nvSpPr>
          <p:cNvPr id="479235" name="Rectangle 2"/>
          <p:cNvSpPr>
            <a:spLocks noChangeArrowheads="1" noTextEdit="1"/>
          </p:cNvSpPr>
          <p:nvPr>
            <p:ph type="sldImg"/>
          </p:nvPr>
        </p:nvSpPr>
        <p:spPr>
          <a:xfrm>
            <a:off x="1182688" y="696913"/>
            <a:ext cx="4648200" cy="3486150"/>
          </a:xfrm>
          <a:ln/>
        </p:spPr>
      </p:sp>
      <p:sp>
        <p:nvSpPr>
          <p:cNvPr id="47923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71518632"/>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B70EF841-0A09-4344-9D1E-6843456944D5}" type="slidenum">
              <a:rPr lang="es-ES_tradnl" altLang="en-US" smtClean="0">
                <a:latin typeface="Times New Roman" panose="02020603050405020304" pitchFamily="18" charset="0"/>
              </a:rPr>
              <a:pPr/>
              <a:t>252</a:t>
            </a:fld>
            <a:endParaRPr lang="es-ES_tradnl" altLang="en-US" smtClean="0">
              <a:latin typeface="Times New Roman" panose="02020603050405020304" pitchFamily="18" charset="0"/>
            </a:endParaRPr>
          </a:p>
        </p:txBody>
      </p:sp>
      <p:sp>
        <p:nvSpPr>
          <p:cNvPr id="481283" name="Rectangle 2"/>
          <p:cNvSpPr>
            <a:spLocks noChangeArrowheads="1" noTextEdit="1"/>
          </p:cNvSpPr>
          <p:nvPr>
            <p:ph type="sldImg"/>
          </p:nvPr>
        </p:nvSpPr>
        <p:spPr>
          <a:ln/>
        </p:spPr>
      </p:sp>
      <p:sp>
        <p:nvSpPr>
          <p:cNvPr id="481284"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225926547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FB618F3-98EE-44C4-AA3B-FF84C45B3F51}" type="slidenum">
              <a:rPr lang="es-ES_tradnl" altLang="en-US" smtClean="0">
                <a:latin typeface="Times New Roman" panose="02020603050405020304" pitchFamily="18" charset="0"/>
              </a:rPr>
              <a:pPr/>
              <a:t>253</a:t>
            </a:fld>
            <a:endParaRPr lang="es-ES_tradnl" altLang="en-US" smtClean="0">
              <a:latin typeface="Times New Roman" panose="02020603050405020304" pitchFamily="18" charset="0"/>
            </a:endParaRPr>
          </a:p>
        </p:txBody>
      </p:sp>
      <p:sp>
        <p:nvSpPr>
          <p:cNvPr id="483331" name="Rectangle 2"/>
          <p:cNvSpPr>
            <a:spLocks noChangeArrowheads="1" noTextEdit="1"/>
          </p:cNvSpPr>
          <p:nvPr>
            <p:ph type="sldImg"/>
          </p:nvPr>
        </p:nvSpPr>
        <p:spPr>
          <a:xfrm>
            <a:off x="1182688" y="696913"/>
            <a:ext cx="4648200" cy="3486150"/>
          </a:xfrm>
          <a:ln/>
        </p:spPr>
      </p:sp>
      <p:sp>
        <p:nvSpPr>
          <p:cNvPr id="48333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813899926"/>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F8536AC-E86B-426B-A40B-6D05C74DF02E}" type="slidenum">
              <a:rPr lang="es-ES_tradnl" altLang="en-US" smtClean="0">
                <a:latin typeface="Times New Roman" panose="02020603050405020304" pitchFamily="18" charset="0"/>
              </a:rPr>
              <a:pPr/>
              <a:t>254</a:t>
            </a:fld>
            <a:endParaRPr lang="es-ES_tradnl" altLang="en-US" smtClean="0">
              <a:latin typeface="Times New Roman" panose="02020603050405020304" pitchFamily="18" charset="0"/>
            </a:endParaRPr>
          </a:p>
        </p:txBody>
      </p:sp>
      <p:sp>
        <p:nvSpPr>
          <p:cNvPr id="485379" name="Rectangle 2"/>
          <p:cNvSpPr>
            <a:spLocks noChangeArrowheads="1" noTextEdit="1"/>
          </p:cNvSpPr>
          <p:nvPr>
            <p:ph type="sldImg"/>
          </p:nvPr>
        </p:nvSpPr>
        <p:spPr>
          <a:xfrm>
            <a:off x="1182688" y="696913"/>
            <a:ext cx="4648200" cy="3486150"/>
          </a:xfrm>
          <a:ln/>
        </p:spPr>
      </p:sp>
      <p:sp>
        <p:nvSpPr>
          <p:cNvPr id="48538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0382221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77A9FA5-7B68-457C-83BC-B5B5B062FE31}" type="slidenum">
              <a:rPr lang="es-ES_tradnl" altLang="en-US" smtClean="0">
                <a:latin typeface="Times New Roman" panose="02020603050405020304" pitchFamily="18" charset="0"/>
              </a:rPr>
              <a:pPr/>
              <a:t>255</a:t>
            </a:fld>
            <a:endParaRPr lang="es-ES_tradnl" altLang="en-US" smtClean="0">
              <a:latin typeface="Times New Roman" panose="02020603050405020304" pitchFamily="18" charset="0"/>
            </a:endParaRPr>
          </a:p>
        </p:txBody>
      </p:sp>
      <p:sp>
        <p:nvSpPr>
          <p:cNvPr id="487427" name="Rectangle 2"/>
          <p:cNvSpPr>
            <a:spLocks noChangeArrowheads="1" noTextEdit="1"/>
          </p:cNvSpPr>
          <p:nvPr>
            <p:ph type="sldImg"/>
          </p:nvPr>
        </p:nvSpPr>
        <p:spPr>
          <a:xfrm>
            <a:off x="1182688" y="696913"/>
            <a:ext cx="4648200" cy="3486150"/>
          </a:xfrm>
          <a:ln/>
        </p:spPr>
      </p:sp>
      <p:sp>
        <p:nvSpPr>
          <p:cNvPr id="48742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04147968"/>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BF8791C-EBF7-4FD8-A9A3-F41497B034AA}" type="slidenum">
              <a:rPr lang="es-ES_tradnl" altLang="en-US" smtClean="0">
                <a:latin typeface="Times New Roman" panose="02020603050405020304" pitchFamily="18" charset="0"/>
              </a:rPr>
              <a:pPr/>
              <a:t>256</a:t>
            </a:fld>
            <a:endParaRPr lang="es-ES_tradnl" altLang="en-US" smtClean="0">
              <a:latin typeface="Times New Roman" panose="02020603050405020304" pitchFamily="18" charset="0"/>
            </a:endParaRPr>
          </a:p>
        </p:txBody>
      </p:sp>
      <p:sp>
        <p:nvSpPr>
          <p:cNvPr id="489475" name="Rectangle 2"/>
          <p:cNvSpPr>
            <a:spLocks noChangeArrowheads="1" noTextEdit="1"/>
          </p:cNvSpPr>
          <p:nvPr>
            <p:ph type="sldImg"/>
          </p:nvPr>
        </p:nvSpPr>
        <p:spPr>
          <a:xfrm>
            <a:off x="1182688" y="696913"/>
            <a:ext cx="4648200" cy="3486150"/>
          </a:xfrm>
          <a:ln/>
        </p:spPr>
      </p:sp>
      <p:sp>
        <p:nvSpPr>
          <p:cNvPr id="48947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95738003"/>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E36A84C-F462-4B37-A7CD-09C93A49ECE7}" type="slidenum">
              <a:rPr lang="es-ES_tradnl" altLang="en-US" smtClean="0">
                <a:latin typeface="Times New Roman" panose="02020603050405020304" pitchFamily="18" charset="0"/>
              </a:rPr>
              <a:pPr/>
              <a:t>257</a:t>
            </a:fld>
            <a:endParaRPr lang="es-ES_tradnl" altLang="en-US" smtClean="0">
              <a:latin typeface="Times New Roman" panose="02020603050405020304" pitchFamily="18" charset="0"/>
            </a:endParaRPr>
          </a:p>
        </p:txBody>
      </p:sp>
      <p:sp>
        <p:nvSpPr>
          <p:cNvPr id="491523" name="Rectangle 2"/>
          <p:cNvSpPr>
            <a:spLocks noChangeArrowheads="1" noTextEdit="1"/>
          </p:cNvSpPr>
          <p:nvPr>
            <p:ph type="sldImg"/>
          </p:nvPr>
        </p:nvSpPr>
        <p:spPr>
          <a:xfrm>
            <a:off x="1182688" y="696913"/>
            <a:ext cx="4648200" cy="3486150"/>
          </a:xfrm>
          <a:ln/>
        </p:spPr>
      </p:sp>
      <p:sp>
        <p:nvSpPr>
          <p:cNvPr id="49152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8226503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1 Marcador de imagen de diapositiva"/>
          <p:cNvSpPr>
            <a:spLocks noGrp="1" noRot="1" noChangeAspect="1" noChangeArrowheads="1" noTextEdit="1"/>
          </p:cNvSpPr>
          <p:nvPr>
            <p:ph type="sldImg"/>
          </p:nvPr>
        </p:nvSpPr>
        <p:spPr>
          <a:ln/>
        </p:spPr>
      </p:sp>
      <p:sp>
        <p:nvSpPr>
          <p:cNvPr id="497667" name="2 Marcador de notas"/>
          <p:cNvSpPr>
            <a:spLocks noGrp="1" noChangeArrowheads="1"/>
          </p:cNvSpPr>
          <p:nvPr>
            <p:ph type="body" idx="1"/>
          </p:nvPr>
        </p:nvSpPr>
        <p:spPr>
          <a:noFill/>
        </p:spPr>
        <p:txBody>
          <a:bodyPr/>
          <a:lstStyle/>
          <a:p>
            <a:endParaRPr lang="es-DO" altLang="en-US" smtClean="0"/>
          </a:p>
        </p:txBody>
      </p:sp>
      <p:sp>
        <p:nvSpPr>
          <p:cNvPr id="497668" name="3 Marcador de número de diapositiva"/>
          <p:cNvSpPr>
            <a:spLocks noGrp="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CA5823B6-71CD-42FF-ABC3-501A59E31F47}" type="slidenum">
              <a:rPr lang="es-DO" altLang="en-US" smtClean="0">
                <a:latin typeface="Times New Roman" panose="02020603050405020304" pitchFamily="18" charset="0"/>
              </a:rPr>
              <a:pPr/>
              <a:t>262</a:t>
            </a:fld>
            <a:endParaRPr lang="es-DO" altLang="en-US" smtClean="0">
              <a:latin typeface="Times New Roman" panose="02020603050405020304" pitchFamily="18" charset="0"/>
            </a:endParaRPr>
          </a:p>
        </p:txBody>
      </p:sp>
      <p:sp>
        <p:nvSpPr>
          <p:cNvPr id="497669" name="4 Marcador de fecha"/>
          <p:cNvSpPr>
            <a:spLocks noGrp="1"/>
          </p:cNvSpPr>
          <p:nvPr>
            <p:ph type="dt" sz="quarter" idx="1"/>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endParaRPr lang="es-DO" altLang="en-US" smtClean="0">
              <a:latin typeface="Times New Roman" panose="02020603050405020304" pitchFamily="18" charset="0"/>
            </a:endParaRPr>
          </a:p>
        </p:txBody>
      </p:sp>
    </p:spTree>
    <p:extLst>
      <p:ext uri="{BB962C8B-B14F-4D97-AF65-F5344CB8AC3E}">
        <p14:creationId xmlns:p14="http://schemas.microsoft.com/office/powerpoint/2010/main" val="305979711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1 Marcador de imagen de diapositiva"/>
          <p:cNvSpPr>
            <a:spLocks noGrp="1" noRot="1" noChangeAspect="1" noChangeArrowheads="1" noTextEdit="1"/>
          </p:cNvSpPr>
          <p:nvPr>
            <p:ph type="sldImg"/>
          </p:nvPr>
        </p:nvSpPr>
        <p:spPr>
          <a:ln/>
        </p:spPr>
      </p:sp>
      <p:sp>
        <p:nvSpPr>
          <p:cNvPr id="499715" name="2 Marcador de notas"/>
          <p:cNvSpPr>
            <a:spLocks noGrp="1" noChangeArrowheads="1"/>
          </p:cNvSpPr>
          <p:nvPr>
            <p:ph type="body" idx="1"/>
          </p:nvPr>
        </p:nvSpPr>
        <p:spPr>
          <a:noFill/>
        </p:spPr>
        <p:txBody>
          <a:bodyPr/>
          <a:lstStyle/>
          <a:p>
            <a:endParaRPr lang="es-DO" altLang="en-US" smtClean="0"/>
          </a:p>
        </p:txBody>
      </p:sp>
      <p:sp>
        <p:nvSpPr>
          <p:cNvPr id="499716" name="3 Marcador de número de diapositiva"/>
          <p:cNvSpPr>
            <a:spLocks noGrp="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09CDDE92-827A-4AFF-A1D5-C1850E367310}" type="slidenum">
              <a:rPr lang="es-DO" altLang="en-US" smtClean="0">
                <a:latin typeface="Times New Roman" panose="02020603050405020304" pitchFamily="18" charset="0"/>
              </a:rPr>
              <a:pPr/>
              <a:t>263</a:t>
            </a:fld>
            <a:endParaRPr lang="es-DO" altLang="en-US" smtClean="0">
              <a:latin typeface="Times New Roman" panose="02020603050405020304" pitchFamily="18" charset="0"/>
            </a:endParaRPr>
          </a:p>
        </p:txBody>
      </p:sp>
      <p:sp>
        <p:nvSpPr>
          <p:cNvPr id="499717" name="4 Marcador de fecha"/>
          <p:cNvSpPr>
            <a:spLocks noGrp="1"/>
          </p:cNvSpPr>
          <p:nvPr>
            <p:ph type="dt" sz="quarter" idx="1"/>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endParaRPr lang="es-DO" altLang="en-US" smtClean="0">
              <a:latin typeface="Times New Roman" panose="02020603050405020304" pitchFamily="18" charset="0"/>
            </a:endParaRPr>
          </a:p>
        </p:txBody>
      </p:sp>
    </p:spTree>
    <p:extLst>
      <p:ext uri="{BB962C8B-B14F-4D97-AF65-F5344CB8AC3E}">
        <p14:creationId xmlns:p14="http://schemas.microsoft.com/office/powerpoint/2010/main" val="3747966586"/>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1 Marcador de imagen de diapositiva"/>
          <p:cNvSpPr>
            <a:spLocks noGrp="1" noRot="1" noChangeAspect="1" noChangeArrowheads="1" noTextEdit="1"/>
          </p:cNvSpPr>
          <p:nvPr>
            <p:ph type="sldImg"/>
          </p:nvPr>
        </p:nvSpPr>
        <p:spPr>
          <a:ln/>
        </p:spPr>
      </p:sp>
      <p:sp>
        <p:nvSpPr>
          <p:cNvPr id="501763" name="2 Marcador de notas"/>
          <p:cNvSpPr>
            <a:spLocks noGrp="1" noChangeArrowheads="1"/>
          </p:cNvSpPr>
          <p:nvPr>
            <p:ph type="body" idx="1"/>
          </p:nvPr>
        </p:nvSpPr>
        <p:spPr>
          <a:noFill/>
        </p:spPr>
        <p:txBody>
          <a:bodyPr/>
          <a:lstStyle/>
          <a:p>
            <a:endParaRPr lang="es-DO" altLang="en-US" smtClean="0"/>
          </a:p>
        </p:txBody>
      </p:sp>
      <p:sp>
        <p:nvSpPr>
          <p:cNvPr id="501764" name="3 Marcador de número de diapositiva"/>
          <p:cNvSpPr>
            <a:spLocks noGrp="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332DEE37-A1F2-4260-91EC-C7526F7208D8}" type="slidenum">
              <a:rPr lang="es-DO" altLang="en-US" smtClean="0">
                <a:latin typeface="Times New Roman" panose="02020603050405020304" pitchFamily="18" charset="0"/>
              </a:rPr>
              <a:pPr/>
              <a:t>264</a:t>
            </a:fld>
            <a:endParaRPr lang="es-DO" altLang="en-US" smtClean="0">
              <a:latin typeface="Times New Roman" panose="02020603050405020304" pitchFamily="18" charset="0"/>
            </a:endParaRPr>
          </a:p>
        </p:txBody>
      </p:sp>
      <p:sp>
        <p:nvSpPr>
          <p:cNvPr id="501765" name="4 Marcador de fecha"/>
          <p:cNvSpPr>
            <a:spLocks noGrp="1"/>
          </p:cNvSpPr>
          <p:nvPr>
            <p:ph type="dt" sz="quarter" idx="1"/>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endParaRPr lang="es-DO" altLang="en-US" smtClean="0">
              <a:latin typeface="Times New Roman" panose="02020603050405020304" pitchFamily="18" charset="0"/>
            </a:endParaRPr>
          </a:p>
        </p:txBody>
      </p:sp>
    </p:spTree>
    <p:extLst>
      <p:ext uri="{BB962C8B-B14F-4D97-AF65-F5344CB8AC3E}">
        <p14:creationId xmlns:p14="http://schemas.microsoft.com/office/powerpoint/2010/main" val="3432579566"/>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1 Marcador de imagen de diapositiva"/>
          <p:cNvSpPr>
            <a:spLocks noGrp="1" noRot="1" noChangeAspect="1" noChangeArrowheads="1" noTextEdit="1"/>
          </p:cNvSpPr>
          <p:nvPr>
            <p:ph type="sldImg"/>
          </p:nvPr>
        </p:nvSpPr>
        <p:spPr>
          <a:ln/>
        </p:spPr>
      </p:sp>
      <p:sp>
        <p:nvSpPr>
          <p:cNvPr id="503811" name="2 Marcador de notas"/>
          <p:cNvSpPr>
            <a:spLocks noGrp="1" noChangeArrowheads="1"/>
          </p:cNvSpPr>
          <p:nvPr>
            <p:ph type="body" idx="1"/>
          </p:nvPr>
        </p:nvSpPr>
        <p:spPr>
          <a:noFill/>
        </p:spPr>
        <p:txBody>
          <a:bodyPr/>
          <a:lstStyle/>
          <a:p>
            <a:endParaRPr lang="es-DO" altLang="en-US" smtClean="0"/>
          </a:p>
        </p:txBody>
      </p:sp>
      <p:sp>
        <p:nvSpPr>
          <p:cNvPr id="503812" name="3 Marcador de número de diapositiva"/>
          <p:cNvSpPr>
            <a:spLocks noGrp="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98FD73E2-CE37-443C-BA6A-71B6E28DB018}" type="slidenum">
              <a:rPr lang="es-DO" altLang="en-US" smtClean="0">
                <a:latin typeface="Times New Roman" panose="02020603050405020304" pitchFamily="18" charset="0"/>
              </a:rPr>
              <a:pPr/>
              <a:t>265</a:t>
            </a:fld>
            <a:endParaRPr lang="es-DO" altLang="en-US" smtClean="0">
              <a:latin typeface="Times New Roman" panose="02020603050405020304" pitchFamily="18" charset="0"/>
            </a:endParaRPr>
          </a:p>
        </p:txBody>
      </p:sp>
      <p:sp>
        <p:nvSpPr>
          <p:cNvPr id="503813" name="4 Marcador de fecha"/>
          <p:cNvSpPr>
            <a:spLocks noGrp="1"/>
          </p:cNvSpPr>
          <p:nvPr>
            <p:ph type="dt" sz="quarter" idx="1"/>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endParaRPr lang="es-DO" altLang="en-US" smtClean="0">
              <a:latin typeface="Times New Roman" panose="02020603050405020304" pitchFamily="18" charset="0"/>
            </a:endParaRPr>
          </a:p>
        </p:txBody>
      </p:sp>
    </p:spTree>
    <p:extLst>
      <p:ext uri="{BB962C8B-B14F-4D97-AF65-F5344CB8AC3E}">
        <p14:creationId xmlns:p14="http://schemas.microsoft.com/office/powerpoint/2010/main" val="3747883727"/>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E78F743B-C99E-49AD-B05F-31B5D5758ACC}" type="slidenum">
              <a:rPr lang="es-ES_tradnl" altLang="en-US" smtClean="0">
                <a:latin typeface="Times New Roman" panose="02020603050405020304" pitchFamily="18" charset="0"/>
              </a:rPr>
              <a:pPr/>
              <a:t>267</a:t>
            </a:fld>
            <a:endParaRPr lang="es-ES_tradnl" altLang="en-US" smtClean="0">
              <a:latin typeface="Times New Roman" panose="02020603050405020304" pitchFamily="18" charset="0"/>
            </a:endParaRPr>
          </a:p>
        </p:txBody>
      </p:sp>
      <p:sp>
        <p:nvSpPr>
          <p:cNvPr id="506883" name="Rectangle 2"/>
          <p:cNvSpPr>
            <a:spLocks noGrp="1" noRot="1" noChangeAspect="1" noChangeArrowheads="1" noTextEdit="1"/>
          </p:cNvSpPr>
          <p:nvPr>
            <p:ph type="sldImg"/>
          </p:nvPr>
        </p:nvSpPr>
        <p:spPr>
          <a:ln/>
        </p:spPr>
      </p:sp>
      <p:sp>
        <p:nvSpPr>
          <p:cNvPr id="506884" name="Rectangle 3"/>
          <p:cNvSpPr>
            <a:spLocks noGrp="1" noChangeArrowheads="1"/>
          </p:cNvSpPr>
          <p:nvPr>
            <p:ph type="body" idx="1"/>
          </p:nvPr>
        </p:nvSpPr>
        <p:spPr>
          <a:noFill/>
        </p:spPr>
        <p:txBody>
          <a:bodyPr/>
          <a:lstStyle/>
          <a:p>
            <a:endParaRPr lang="es-ES" altLang="en-US" smtClean="0"/>
          </a:p>
        </p:txBody>
      </p:sp>
    </p:spTree>
    <p:extLst>
      <p:ext uri="{BB962C8B-B14F-4D97-AF65-F5344CB8AC3E}">
        <p14:creationId xmlns:p14="http://schemas.microsoft.com/office/powerpoint/2010/main" val="506318987"/>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E2B26AF-CADF-4901-BA03-D883BC3C18F3}" type="slidenum">
              <a:rPr lang="es-ES_tradnl" altLang="en-US" smtClean="0">
                <a:latin typeface="Times New Roman" panose="02020603050405020304" pitchFamily="18" charset="0"/>
              </a:rPr>
              <a:pPr/>
              <a:t>271</a:t>
            </a:fld>
            <a:endParaRPr lang="es-ES_tradnl" altLang="en-US" smtClean="0">
              <a:latin typeface="Times New Roman" panose="02020603050405020304" pitchFamily="18" charset="0"/>
            </a:endParaRPr>
          </a:p>
        </p:txBody>
      </p:sp>
      <p:sp>
        <p:nvSpPr>
          <p:cNvPr id="512003" name="Rectangle 2"/>
          <p:cNvSpPr>
            <a:spLocks noGrp="1" noRot="1" noChangeAspect="1" noChangeArrowheads="1" noTextEdit="1"/>
          </p:cNvSpPr>
          <p:nvPr>
            <p:ph type="sldImg"/>
          </p:nvPr>
        </p:nvSpPr>
        <p:spPr>
          <a:ln/>
        </p:spPr>
      </p:sp>
      <p:sp>
        <p:nvSpPr>
          <p:cNvPr id="51200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20740438"/>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2BABBD29-A5D1-4E06-92C8-B1831F12E9DB}" type="slidenum">
              <a:rPr lang="es-ES_tradnl" altLang="en-US" smtClean="0">
                <a:latin typeface="Times New Roman" panose="02020603050405020304" pitchFamily="18" charset="0"/>
              </a:rPr>
              <a:pPr/>
              <a:t>272</a:t>
            </a:fld>
            <a:endParaRPr lang="es-ES_tradnl" altLang="en-US" smtClean="0">
              <a:latin typeface="Times New Roman" panose="02020603050405020304" pitchFamily="18" charset="0"/>
            </a:endParaRPr>
          </a:p>
        </p:txBody>
      </p:sp>
      <p:sp>
        <p:nvSpPr>
          <p:cNvPr id="514051" name="Rectangle 2"/>
          <p:cNvSpPr>
            <a:spLocks noGrp="1" noRot="1" noChangeAspect="1" noChangeArrowheads="1" noTextEdit="1"/>
          </p:cNvSpPr>
          <p:nvPr>
            <p:ph type="sldImg"/>
          </p:nvPr>
        </p:nvSpPr>
        <p:spPr>
          <a:ln/>
        </p:spPr>
      </p:sp>
      <p:sp>
        <p:nvSpPr>
          <p:cNvPr id="51405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319594073"/>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799CAC31-9820-412F-B5C9-F0B92F117C38}" type="slidenum">
              <a:rPr lang="es-ES_tradnl" altLang="en-US" smtClean="0">
                <a:latin typeface="Times New Roman" panose="02020603050405020304" pitchFamily="18" charset="0"/>
              </a:rPr>
              <a:pPr/>
              <a:t>276</a:t>
            </a:fld>
            <a:endParaRPr lang="es-ES_tradnl" altLang="en-US" smtClean="0">
              <a:latin typeface="Times New Roman" panose="02020603050405020304" pitchFamily="18" charset="0"/>
            </a:endParaRPr>
          </a:p>
        </p:txBody>
      </p:sp>
      <p:sp>
        <p:nvSpPr>
          <p:cNvPr id="519171" name="Rectangle 2"/>
          <p:cNvSpPr>
            <a:spLocks noGrp="1" noRot="1" noChangeAspect="1" noChangeArrowheads="1" noTextEdit="1"/>
          </p:cNvSpPr>
          <p:nvPr>
            <p:ph type="sldImg"/>
          </p:nvPr>
        </p:nvSpPr>
        <p:spPr>
          <a:ln/>
        </p:spPr>
      </p:sp>
      <p:sp>
        <p:nvSpPr>
          <p:cNvPr id="51917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15631734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EE5DE9A-8940-435B-A54A-6B3A4F71F4DC}" type="slidenum">
              <a:rPr lang="es-ES_tradnl" altLang="en-US" smtClean="0">
                <a:latin typeface="Times New Roman" panose="02020603050405020304" pitchFamily="18" charset="0"/>
              </a:rPr>
              <a:pPr/>
              <a:t>277</a:t>
            </a:fld>
            <a:endParaRPr lang="es-ES_tradnl" altLang="en-US" smtClean="0">
              <a:latin typeface="Times New Roman" panose="02020603050405020304" pitchFamily="18" charset="0"/>
            </a:endParaRPr>
          </a:p>
        </p:txBody>
      </p:sp>
      <p:sp>
        <p:nvSpPr>
          <p:cNvPr id="521219" name="Rectangle 2"/>
          <p:cNvSpPr>
            <a:spLocks noGrp="1" noRot="1" noChangeAspect="1" noChangeArrowheads="1" noTextEdit="1"/>
          </p:cNvSpPr>
          <p:nvPr>
            <p:ph type="sldImg"/>
          </p:nvPr>
        </p:nvSpPr>
        <p:spPr>
          <a:ln/>
        </p:spPr>
      </p:sp>
      <p:sp>
        <p:nvSpPr>
          <p:cNvPr id="52122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48584600"/>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88130269-D737-4B7D-8C5D-C366B878A439}" type="slidenum">
              <a:rPr lang="es-ES_tradnl" altLang="en-US" smtClean="0">
                <a:latin typeface="Times New Roman" panose="02020603050405020304" pitchFamily="18" charset="0"/>
              </a:rPr>
              <a:pPr/>
              <a:t>278</a:t>
            </a:fld>
            <a:endParaRPr lang="es-ES_tradnl" altLang="en-US" smtClean="0">
              <a:latin typeface="Times New Roman" panose="02020603050405020304" pitchFamily="18" charset="0"/>
            </a:endParaRPr>
          </a:p>
        </p:txBody>
      </p:sp>
      <p:sp>
        <p:nvSpPr>
          <p:cNvPr id="523267" name="Rectangle 2"/>
          <p:cNvSpPr>
            <a:spLocks noGrp="1" noRot="1" noChangeAspect="1" noChangeArrowheads="1" noTextEdit="1"/>
          </p:cNvSpPr>
          <p:nvPr>
            <p:ph type="sldImg"/>
          </p:nvPr>
        </p:nvSpPr>
        <p:spPr>
          <a:ln/>
        </p:spPr>
      </p:sp>
      <p:sp>
        <p:nvSpPr>
          <p:cNvPr id="5232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50223833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5420B2AC-7F07-4315-95F8-F4DAF8F45D86}" type="slidenum">
              <a:rPr lang="es-ES_tradnl" altLang="en-US" smtClean="0">
                <a:latin typeface="Times New Roman" panose="02020603050405020304" pitchFamily="18" charset="0"/>
              </a:rPr>
              <a:pPr/>
              <a:t>279</a:t>
            </a:fld>
            <a:endParaRPr lang="es-ES_tradnl" altLang="en-US" smtClean="0">
              <a:latin typeface="Times New Roman" panose="02020603050405020304" pitchFamily="18" charset="0"/>
            </a:endParaRPr>
          </a:p>
        </p:txBody>
      </p:sp>
      <p:sp>
        <p:nvSpPr>
          <p:cNvPr id="525315" name="Rectangle 2"/>
          <p:cNvSpPr>
            <a:spLocks noGrp="1" noRot="1" noChangeAspect="1" noChangeArrowheads="1" noTextEdit="1"/>
          </p:cNvSpPr>
          <p:nvPr>
            <p:ph type="sldImg"/>
          </p:nvPr>
        </p:nvSpPr>
        <p:spPr>
          <a:ln/>
        </p:spPr>
      </p:sp>
      <p:sp>
        <p:nvSpPr>
          <p:cNvPr id="52531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63449559"/>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3059918-C899-4ED4-A5CD-071617C90981}" type="slidenum">
              <a:rPr lang="es-ES_tradnl" altLang="en-US" smtClean="0">
                <a:latin typeface="Times New Roman" panose="02020603050405020304" pitchFamily="18" charset="0"/>
              </a:rPr>
              <a:pPr/>
              <a:t>280</a:t>
            </a:fld>
            <a:endParaRPr lang="es-ES_tradnl" altLang="en-US" smtClean="0">
              <a:latin typeface="Times New Roman" panose="02020603050405020304" pitchFamily="18" charset="0"/>
            </a:endParaRPr>
          </a:p>
        </p:txBody>
      </p:sp>
      <p:sp>
        <p:nvSpPr>
          <p:cNvPr id="527363" name="Rectangle 2"/>
          <p:cNvSpPr>
            <a:spLocks noGrp="1" noRot="1" noChangeAspect="1" noChangeArrowheads="1" noTextEdit="1"/>
          </p:cNvSpPr>
          <p:nvPr>
            <p:ph type="sldImg"/>
          </p:nvPr>
        </p:nvSpPr>
        <p:spPr>
          <a:ln/>
        </p:spPr>
      </p:sp>
      <p:sp>
        <p:nvSpPr>
          <p:cNvPr id="5273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14225520"/>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AF16304C-ECA3-478A-948A-7D4B5D8041AE}" type="slidenum">
              <a:rPr lang="es-ES_tradnl" altLang="en-US" smtClean="0">
                <a:latin typeface="Times New Roman" panose="02020603050405020304" pitchFamily="18" charset="0"/>
              </a:rPr>
              <a:pPr/>
              <a:t>281</a:t>
            </a:fld>
            <a:endParaRPr lang="es-ES_tradnl" altLang="en-US" smtClean="0">
              <a:latin typeface="Times New Roman" panose="02020603050405020304" pitchFamily="18" charset="0"/>
            </a:endParaRPr>
          </a:p>
        </p:txBody>
      </p:sp>
      <p:sp>
        <p:nvSpPr>
          <p:cNvPr id="529411" name="Rectangle 2"/>
          <p:cNvSpPr>
            <a:spLocks noGrp="1" noRot="1" noChangeAspect="1" noChangeArrowheads="1" noTextEdit="1"/>
          </p:cNvSpPr>
          <p:nvPr>
            <p:ph type="sldImg"/>
          </p:nvPr>
        </p:nvSpPr>
        <p:spPr>
          <a:ln/>
        </p:spPr>
      </p:sp>
      <p:sp>
        <p:nvSpPr>
          <p:cNvPr id="52941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9463543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F7AB8255-9C1E-4323-BF1D-D59ECD1B00A5}" type="slidenum">
              <a:rPr lang="es-ES_tradnl" altLang="en-US" smtClean="0">
                <a:latin typeface="Times New Roman" panose="02020603050405020304" pitchFamily="18" charset="0"/>
              </a:rPr>
              <a:pPr/>
              <a:t>282</a:t>
            </a:fld>
            <a:endParaRPr lang="es-ES_tradnl" altLang="en-US" smtClean="0">
              <a:latin typeface="Times New Roman" panose="02020603050405020304" pitchFamily="18" charset="0"/>
            </a:endParaRPr>
          </a:p>
        </p:txBody>
      </p:sp>
      <p:sp>
        <p:nvSpPr>
          <p:cNvPr id="531459" name="Rectangle 2"/>
          <p:cNvSpPr>
            <a:spLocks noGrp="1" noRot="1" noChangeAspect="1" noChangeArrowheads="1" noTextEdit="1"/>
          </p:cNvSpPr>
          <p:nvPr>
            <p:ph type="sldImg"/>
          </p:nvPr>
        </p:nvSpPr>
        <p:spPr>
          <a:ln/>
        </p:spPr>
      </p:sp>
      <p:sp>
        <p:nvSpPr>
          <p:cNvPr id="53146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35450909"/>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p:cNvSpPr>
            <a:spLocks noGrp="1" noChangeArrowheads="1"/>
          </p:cNvSpPr>
          <p:nvPr>
            <p:ph type="sldNum" sz="quarter" idx="5"/>
          </p:nvPr>
        </p:nvSpPr>
        <p:spPr>
          <a:noFill/>
        </p:spPr>
        <p:txBody>
          <a:bodyPr/>
          <a:lstStyle>
            <a:lvl1pPr>
              <a:defRPr>
                <a:solidFill>
                  <a:schemeClr val="tx1"/>
                </a:solidFill>
                <a:latin typeface="DIN-Regular" pitchFamily="34" charset="0"/>
              </a:defRPr>
            </a:lvl1pPr>
            <a:lvl2pPr marL="747713" indent="-287338">
              <a:defRPr>
                <a:solidFill>
                  <a:schemeClr val="tx1"/>
                </a:solidFill>
                <a:latin typeface="DIN-Regular" pitchFamily="34" charset="0"/>
              </a:defRPr>
            </a:lvl2pPr>
            <a:lvl3pPr marL="1150938" indent="-230188">
              <a:defRPr>
                <a:solidFill>
                  <a:schemeClr val="tx1"/>
                </a:solidFill>
                <a:latin typeface="DIN-Regular" pitchFamily="34" charset="0"/>
              </a:defRPr>
            </a:lvl3pPr>
            <a:lvl4pPr marL="1611313" indent="-230188">
              <a:defRPr>
                <a:solidFill>
                  <a:schemeClr val="tx1"/>
                </a:solidFill>
                <a:latin typeface="DIN-Regular" pitchFamily="34" charset="0"/>
              </a:defRPr>
            </a:lvl4pPr>
            <a:lvl5pPr marL="2071688" indent="-230188">
              <a:defRPr>
                <a:solidFill>
                  <a:schemeClr val="tx1"/>
                </a:solidFill>
                <a:latin typeface="DIN-Regular" pitchFamily="34" charset="0"/>
              </a:defRPr>
            </a:lvl5pPr>
            <a:lvl6pPr marL="2528888" indent="-230188" eaLnBrk="0" fontAlgn="base" hangingPunct="0">
              <a:spcBef>
                <a:spcPct val="0"/>
              </a:spcBef>
              <a:spcAft>
                <a:spcPct val="0"/>
              </a:spcAft>
              <a:defRPr>
                <a:solidFill>
                  <a:schemeClr val="tx1"/>
                </a:solidFill>
                <a:latin typeface="DIN-Regular" pitchFamily="34" charset="0"/>
              </a:defRPr>
            </a:lvl6pPr>
            <a:lvl7pPr marL="2986088" indent="-230188" eaLnBrk="0" fontAlgn="base" hangingPunct="0">
              <a:spcBef>
                <a:spcPct val="0"/>
              </a:spcBef>
              <a:spcAft>
                <a:spcPct val="0"/>
              </a:spcAft>
              <a:defRPr>
                <a:solidFill>
                  <a:schemeClr val="tx1"/>
                </a:solidFill>
                <a:latin typeface="DIN-Regular" pitchFamily="34" charset="0"/>
              </a:defRPr>
            </a:lvl7pPr>
            <a:lvl8pPr marL="3443288" indent="-230188" eaLnBrk="0" fontAlgn="base" hangingPunct="0">
              <a:spcBef>
                <a:spcPct val="0"/>
              </a:spcBef>
              <a:spcAft>
                <a:spcPct val="0"/>
              </a:spcAft>
              <a:defRPr>
                <a:solidFill>
                  <a:schemeClr val="tx1"/>
                </a:solidFill>
                <a:latin typeface="DIN-Regular" pitchFamily="34" charset="0"/>
              </a:defRPr>
            </a:lvl8pPr>
            <a:lvl9pPr marL="3900488" indent="-230188" eaLnBrk="0" fontAlgn="base" hangingPunct="0">
              <a:spcBef>
                <a:spcPct val="0"/>
              </a:spcBef>
              <a:spcAft>
                <a:spcPct val="0"/>
              </a:spcAft>
              <a:defRPr>
                <a:solidFill>
                  <a:schemeClr val="tx1"/>
                </a:solidFill>
                <a:latin typeface="DIN-Regular" pitchFamily="34" charset="0"/>
              </a:defRPr>
            </a:lvl9pPr>
          </a:lstStyle>
          <a:p>
            <a:fld id="{6491E8D9-364E-4ACD-A5F9-8E902845FA39}" type="slidenum">
              <a:rPr lang="es-ES_tradnl" altLang="en-US" smtClean="0">
                <a:latin typeface="Times New Roman" panose="02020603050405020304" pitchFamily="18" charset="0"/>
              </a:rPr>
              <a:pPr/>
              <a:t>283</a:t>
            </a:fld>
            <a:endParaRPr lang="es-ES_tradnl" altLang="en-US" smtClean="0">
              <a:latin typeface="Times New Roman" panose="02020603050405020304" pitchFamily="18" charset="0"/>
            </a:endParaRPr>
          </a:p>
        </p:txBody>
      </p:sp>
      <p:sp>
        <p:nvSpPr>
          <p:cNvPr id="533507" name="Rectangle 2"/>
          <p:cNvSpPr>
            <a:spLocks noGrp="1" noRot="1" noChangeAspect="1" noChangeArrowheads="1" noTextEdit="1"/>
          </p:cNvSpPr>
          <p:nvPr>
            <p:ph type="sldImg"/>
          </p:nvPr>
        </p:nvSpPr>
        <p:spPr>
          <a:ln/>
        </p:spPr>
      </p:sp>
      <p:sp>
        <p:nvSpPr>
          <p:cNvPr id="53350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2256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Tree>
    <p:extLst>
      <p:ext uri="{BB962C8B-B14F-4D97-AF65-F5344CB8AC3E}">
        <p14:creationId xmlns:p14="http://schemas.microsoft.com/office/powerpoint/2010/main" val="265899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523177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Tree>
    <p:extLst>
      <p:ext uri="{BB962C8B-B14F-4D97-AF65-F5344CB8AC3E}">
        <p14:creationId xmlns:p14="http://schemas.microsoft.com/office/powerpoint/2010/main" val="2290570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35292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269120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p>
        </p:txBody>
      </p:sp>
    </p:spTree>
    <p:extLst>
      <p:ext uri="{BB962C8B-B14F-4D97-AF65-F5344CB8AC3E}">
        <p14:creationId xmlns:p14="http://schemas.microsoft.com/office/powerpoint/2010/main" val="2910512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738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5" name="2 Imagen"/>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480175" y="39688"/>
            <a:ext cx="26289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1747572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1254977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a:t>Haga clic para modificar el estilo de título del patrón</a:t>
            </a:r>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535900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55258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573245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10"/>
          </p:nvPr>
        </p:nvSpPr>
        <p:spPr>
          <a:xfrm>
            <a:off x="3111500" y="6378575"/>
            <a:ext cx="2928938" cy="177800"/>
          </a:xfrm>
          <a:prstGeom prst="rect">
            <a:avLst/>
          </a:prstGeom>
        </p:spPr>
        <p:txBody>
          <a:bodyPr lIns="0" tIns="0" rIns="0" bIns="0"/>
          <a:lstStyle>
            <a:lvl1pPr algn="ctr">
              <a:defRPr>
                <a:solidFill>
                  <a:schemeClr val="tx1">
                    <a:tint val="75000"/>
                  </a:schemeClr>
                </a:solidFill>
              </a:defRPr>
            </a:lvl1pPr>
          </a:lstStyle>
          <a:p>
            <a:pPr>
              <a:defRPr/>
            </a:pPr>
            <a:endParaRPr/>
          </a:p>
        </p:txBody>
      </p:sp>
      <p:sp>
        <p:nvSpPr>
          <p:cNvPr id="3" name="Holder 3"/>
          <p:cNvSpPr>
            <a:spLocks noGrp="1"/>
          </p:cNvSpPr>
          <p:nvPr>
            <p:ph type="dt" sz="half" idx="11"/>
          </p:nvPr>
        </p:nvSpPr>
        <p:spPr>
          <a:xfrm>
            <a:off x="457200" y="6378575"/>
            <a:ext cx="2105025" cy="177800"/>
          </a:xfrm>
          <a:prstGeom prst="rect">
            <a:avLst/>
          </a:prstGeom>
        </p:spPr>
        <p:txBody>
          <a:bodyPr lIns="0" tIns="0" rIns="0" bIns="0"/>
          <a:lstStyle>
            <a:lvl1pPr algn="l">
              <a:defRPr>
                <a:solidFill>
                  <a:schemeClr val="tx1">
                    <a:tint val="75000"/>
                  </a:schemeClr>
                </a:solidFill>
              </a:defRPr>
            </a:lvl1pPr>
          </a:lstStyle>
          <a:p>
            <a:pPr>
              <a:defRPr/>
            </a:pPr>
            <a:fld id="{7376E7D3-2408-4549-86C7-74A8AF2D4D75}" type="datetimeFigureOut">
              <a:rPr lang="en-US"/>
              <a:pPr>
                <a:defRPr/>
              </a:pPr>
              <a:t>8/29/2021</a:t>
            </a:fld>
            <a:endParaRPr lang="en-US"/>
          </a:p>
        </p:txBody>
      </p:sp>
      <p:sp>
        <p:nvSpPr>
          <p:cNvPr id="4" name="Holder 4"/>
          <p:cNvSpPr>
            <a:spLocks noGrp="1"/>
          </p:cNvSpPr>
          <p:nvPr>
            <p:ph type="sldNum" sz="quarter" idx="12"/>
          </p:nvPr>
        </p:nvSpPr>
        <p:spPr>
          <a:xfrm>
            <a:off x="6589713" y="6378575"/>
            <a:ext cx="2105025" cy="177800"/>
          </a:xfrm>
          <a:prstGeom prst="rect">
            <a:avLst/>
          </a:prstGeom>
        </p:spPr>
        <p:txBody>
          <a:bodyPr lIns="0" tIns="0" rIns="0" bIns="0"/>
          <a:lstStyle>
            <a:lvl1pPr algn="r">
              <a:defRPr>
                <a:solidFill>
                  <a:schemeClr val="tx1">
                    <a:tint val="75000"/>
                  </a:schemeClr>
                </a:solidFill>
              </a:defRPr>
            </a:lvl1pPr>
          </a:lstStyle>
          <a:p>
            <a:pPr>
              <a:defRPr/>
            </a:pPr>
            <a:fld id="{02AC3A4A-720B-4455-98BB-2AD9B2872C4A}" type="slidenum">
              <a:rPr/>
              <a:pPr>
                <a:defRPr/>
              </a:pPr>
              <a:t>‹Nº›</a:t>
            </a:fld>
            <a:endParaRPr/>
          </a:p>
        </p:txBody>
      </p:sp>
    </p:spTree>
    <p:extLst>
      <p:ext uri="{BB962C8B-B14F-4D97-AF65-F5344CB8AC3E}">
        <p14:creationId xmlns:p14="http://schemas.microsoft.com/office/powerpoint/2010/main" val="70863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78D0C6B4-38D3-43F2-94B9-DF2C2EC5A36D}"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8707A367-8F89-420D-AFF8-D62133B7BF26}" type="slidenum">
              <a:rPr lang="es-ES" altLang="en-US"/>
              <a:pPr>
                <a:defRPr/>
              </a:pPr>
              <a:t>‹Nº›</a:t>
            </a:fld>
            <a:endParaRPr lang="es-ES" altLang="en-US"/>
          </a:p>
        </p:txBody>
      </p:sp>
    </p:spTree>
    <p:extLst>
      <p:ext uri="{BB962C8B-B14F-4D97-AF65-F5344CB8AC3E}">
        <p14:creationId xmlns:p14="http://schemas.microsoft.com/office/powerpoint/2010/main" val="3069009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8E4D2EDC-6457-45FB-9A4F-1625D93E7938}"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2204461D-B501-48AD-AE48-21E15C12EABC}" type="slidenum">
              <a:rPr lang="es-ES" altLang="en-US"/>
              <a:pPr>
                <a:defRPr/>
              </a:pPr>
              <a:t>‹Nº›</a:t>
            </a:fld>
            <a:endParaRPr lang="es-ES" altLang="en-US"/>
          </a:p>
        </p:txBody>
      </p:sp>
    </p:spTree>
    <p:extLst>
      <p:ext uri="{BB962C8B-B14F-4D97-AF65-F5344CB8AC3E}">
        <p14:creationId xmlns:p14="http://schemas.microsoft.com/office/powerpoint/2010/main" val="3288997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6B5F9313-98FA-42D5-B879-73252D41E181}"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E58E6720-5783-4104-B985-A4A9ACE9B07B}" type="slidenum">
              <a:rPr lang="es-ES" altLang="en-US"/>
              <a:pPr>
                <a:defRPr/>
              </a:pPr>
              <a:t>‹Nº›</a:t>
            </a:fld>
            <a:endParaRPr lang="es-ES" altLang="en-US"/>
          </a:p>
        </p:txBody>
      </p:sp>
    </p:spTree>
    <p:extLst>
      <p:ext uri="{BB962C8B-B14F-4D97-AF65-F5344CB8AC3E}">
        <p14:creationId xmlns:p14="http://schemas.microsoft.com/office/powerpoint/2010/main" val="1801614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a:extLst>
              <a:ext uri="{FF2B5EF4-FFF2-40B4-BE49-F238E27FC236}"/>
            </a:extLst>
          </p:cNvPr>
          <p:cNvSpPr>
            <a:spLocks noGrp="1"/>
          </p:cNvSpPr>
          <p:nvPr>
            <p:ph type="dt" sz="half" idx="10"/>
          </p:nvPr>
        </p:nvSpPr>
        <p:spPr/>
        <p:txBody>
          <a:bodyPr/>
          <a:lstStyle>
            <a:lvl1pPr>
              <a:defRPr/>
            </a:lvl1pPr>
          </a:lstStyle>
          <a:p>
            <a:pPr>
              <a:defRPr/>
            </a:pPr>
            <a:fld id="{865928AF-846F-453A-9198-4D519B6AE28E}" type="datetimeFigureOut">
              <a:rPr lang="es-ES"/>
              <a:pPr>
                <a:defRPr/>
              </a:pPr>
              <a:t>29/08/2021</a:t>
            </a:fld>
            <a:endParaRPr lang="es-ES" dirty="0"/>
          </a:p>
        </p:txBody>
      </p:sp>
      <p:sp>
        <p:nvSpPr>
          <p:cNvPr id="6"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7"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FC6EF36F-7A50-4C54-A28E-01C894877EFB}" type="slidenum">
              <a:rPr lang="es-ES" altLang="en-US"/>
              <a:pPr>
                <a:defRPr/>
              </a:pPr>
              <a:t>‹Nº›</a:t>
            </a:fld>
            <a:endParaRPr lang="es-ES" altLang="en-US"/>
          </a:p>
        </p:txBody>
      </p:sp>
    </p:spTree>
    <p:extLst>
      <p:ext uri="{BB962C8B-B14F-4D97-AF65-F5344CB8AC3E}">
        <p14:creationId xmlns:p14="http://schemas.microsoft.com/office/powerpoint/2010/main" val="2393017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a:extLst>
              <a:ext uri="{FF2B5EF4-FFF2-40B4-BE49-F238E27FC236}"/>
            </a:extLst>
          </p:cNvPr>
          <p:cNvSpPr>
            <a:spLocks noGrp="1"/>
          </p:cNvSpPr>
          <p:nvPr>
            <p:ph type="dt" sz="half" idx="10"/>
          </p:nvPr>
        </p:nvSpPr>
        <p:spPr/>
        <p:txBody>
          <a:bodyPr/>
          <a:lstStyle>
            <a:lvl1pPr>
              <a:defRPr/>
            </a:lvl1pPr>
          </a:lstStyle>
          <a:p>
            <a:pPr>
              <a:defRPr/>
            </a:pPr>
            <a:fld id="{FF970B6D-B226-4EA5-9211-C1BC628D53CB}" type="datetimeFigureOut">
              <a:rPr lang="es-ES"/>
              <a:pPr>
                <a:defRPr/>
              </a:pPr>
              <a:t>29/08/2021</a:t>
            </a:fld>
            <a:endParaRPr lang="es-ES" dirty="0"/>
          </a:p>
        </p:txBody>
      </p:sp>
      <p:sp>
        <p:nvSpPr>
          <p:cNvPr id="8"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9"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7A6F2772-9B63-440B-B6E9-0C28C1300FE3}" type="slidenum">
              <a:rPr lang="es-ES" altLang="en-US"/>
              <a:pPr>
                <a:defRPr/>
              </a:pPr>
              <a:t>‹Nº›</a:t>
            </a:fld>
            <a:endParaRPr lang="es-ES" altLang="en-US"/>
          </a:p>
        </p:txBody>
      </p:sp>
    </p:spTree>
    <p:extLst>
      <p:ext uri="{BB962C8B-B14F-4D97-AF65-F5344CB8AC3E}">
        <p14:creationId xmlns:p14="http://schemas.microsoft.com/office/powerpoint/2010/main" val="1332684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a:extLst>
              <a:ext uri="{FF2B5EF4-FFF2-40B4-BE49-F238E27FC236}"/>
            </a:extLst>
          </p:cNvPr>
          <p:cNvSpPr>
            <a:spLocks noGrp="1"/>
          </p:cNvSpPr>
          <p:nvPr>
            <p:ph type="dt" sz="half" idx="10"/>
          </p:nvPr>
        </p:nvSpPr>
        <p:spPr/>
        <p:txBody>
          <a:bodyPr/>
          <a:lstStyle>
            <a:lvl1pPr>
              <a:defRPr/>
            </a:lvl1pPr>
          </a:lstStyle>
          <a:p>
            <a:pPr>
              <a:defRPr/>
            </a:pPr>
            <a:fld id="{669C4901-CBC6-40DF-AAEC-C432F978A54F}" type="datetimeFigureOut">
              <a:rPr lang="es-ES"/>
              <a:pPr>
                <a:defRPr/>
              </a:pPr>
              <a:t>29/08/2021</a:t>
            </a:fld>
            <a:endParaRPr lang="es-ES" dirty="0"/>
          </a:p>
        </p:txBody>
      </p:sp>
      <p:sp>
        <p:nvSpPr>
          <p:cNvPr id="4"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5"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F58CD8C0-E9D9-4CCC-ABE5-9956401CB2C3}" type="slidenum">
              <a:rPr lang="es-ES" altLang="en-US"/>
              <a:pPr>
                <a:defRPr/>
              </a:pPr>
              <a:t>‹Nº›</a:t>
            </a:fld>
            <a:endParaRPr lang="es-ES" altLang="en-US"/>
          </a:p>
        </p:txBody>
      </p:sp>
    </p:spTree>
    <p:extLst>
      <p:ext uri="{BB962C8B-B14F-4D97-AF65-F5344CB8AC3E}">
        <p14:creationId xmlns:p14="http://schemas.microsoft.com/office/powerpoint/2010/main" val="4144208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a:extLst>
              <a:ext uri="{FF2B5EF4-FFF2-40B4-BE49-F238E27FC236}"/>
            </a:extLst>
          </p:cNvPr>
          <p:cNvSpPr>
            <a:spLocks noGrp="1"/>
          </p:cNvSpPr>
          <p:nvPr>
            <p:ph type="dt" sz="half" idx="10"/>
          </p:nvPr>
        </p:nvSpPr>
        <p:spPr/>
        <p:txBody>
          <a:bodyPr/>
          <a:lstStyle>
            <a:lvl1pPr>
              <a:defRPr/>
            </a:lvl1pPr>
          </a:lstStyle>
          <a:p>
            <a:pPr>
              <a:defRPr/>
            </a:pPr>
            <a:fld id="{FC342FC2-36AC-4A81-A13B-42F2CDFE8630}" type="datetimeFigureOut">
              <a:rPr lang="es-ES"/>
              <a:pPr>
                <a:defRPr/>
              </a:pPr>
              <a:t>29/08/2021</a:t>
            </a:fld>
            <a:endParaRPr lang="es-ES" dirty="0"/>
          </a:p>
        </p:txBody>
      </p:sp>
      <p:sp>
        <p:nvSpPr>
          <p:cNvPr id="3"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4"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DE4D5BD1-DF3B-4565-9C97-314CA21BAF04}" type="slidenum">
              <a:rPr lang="es-ES" altLang="en-US"/>
              <a:pPr>
                <a:defRPr/>
              </a:pPr>
              <a:t>‹Nº›</a:t>
            </a:fld>
            <a:endParaRPr lang="es-ES" altLang="en-US"/>
          </a:p>
        </p:txBody>
      </p:sp>
    </p:spTree>
    <p:extLst>
      <p:ext uri="{BB962C8B-B14F-4D97-AF65-F5344CB8AC3E}">
        <p14:creationId xmlns:p14="http://schemas.microsoft.com/office/powerpoint/2010/main" val="2185397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a:extLst>
              <a:ext uri="{FF2B5EF4-FFF2-40B4-BE49-F238E27FC236}"/>
            </a:extLst>
          </p:cNvPr>
          <p:cNvSpPr>
            <a:spLocks noGrp="1"/>
          </p:cNvSpPr>
          <p:nvPr>
            <p:ph type="dt" sz="half" idx="10"/>
          </p:nvPr>
        </p:nvSpPr>
        <p:spPr/>
        <p:txBody>
          <a:bodyPr/>
          <a:lstStyle>
            <a:lvl1pPr>
              <a:defRPr/>
            </a:lvl1pPr>
          </a:lstStyle>
          <a:p>
            <a:pPr>
              <a:defRPr/>
            </a:pPr>
            <a:fld id="{8F34D43D-84D0-4986-821E-69843AD627EC}" type="datetimeFigureOut">
              <a:rPr lang="es-ES"/>
              <a:pPr>
                <a:defRPr/>
              </a:pPr>
              <a:t>29/08/2021</a:t>
            </a:fld>
            <a:endParaRPr lang="es-ES" dirty="0"/>
          </a:p>
        </p:txBody>
      </p:sp>
      <p:sp>
        <p:nvSpPr>
          <p:cNvPr id="6"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7"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5B70369C-92E1-4D03-9183-C872A85A155C}" type="slidenum">
              <a:rPr lang="es-ES" altLang="en-US"/>
              <a:pPr>
                <a:defRPr/>
              </a:pPr>
              <a:t>‹Nº›</a:t>
            </a:fld>
            <a:endParaRPr lang="es-ES" altLang="en-US"/>
          </a:p>
        </p:txBody>
      </p:sp>
    </p:spTree>
    <p:extLst>
      <p:ext uri="{BB962C8B-B14F-4D97-AF65-F5344CB8AC3E}">
        <p14:creationId xmlns:p14="http://schemas.microsoft.com/office/powerpoint/2010/main" val="2172858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a:extLst>
              <a:ext uri="{FF2B5EF4-FFF2-40B4-BE49-F238E27FC236}"/>
            </a:extLst>
          </p:cNvPr>
          <p:cNvSpPr>
            <a:spLocks noGrp="1"/>
          </p:cNvSpPr>
          <p:nvPr>
            <p:ph type="dt" sz="half" idx="10"/>
          </p:nvPr>
        </p:nvSpPr>
        <p:spPr/>
        <p:txBody>
          <a:bodyPr/>
          <a:lstStyle>
            <a:lvl1pPr>
              <a:defRPr/>
            </a:lvl1pPr>
          </a:lstStyle>
          <a:p>
            <a:pPr>
              <a:defRPr/>
            </a:pPr>
            <a:fld id="{4199957C-3319-4DC7-907F-686AD6291572}" type="datetimeFigureOut">
              <a:rPr lang="es-ES"/>
              <a:pPr>
                <a:defRPr/>
              </a:pPr>
              <a:t>29/08/2021</a:t>
            </a:fld>
            <a:endParaRPr lang="es-ES" dirty="0"/>
          </a:p>
        </p:txBody>
      </p:sp>
      <p:sp>
        <p:nvSpPr>
          <p:cNvPr id="6"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7"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56AC462F-49B2-4A77-B48F-DD8D0B6CCF92}" type="slidenum">
              <a:rPr lang="es-ES" altLang="en-US"/>
              <a:pPr>
                <a:defRPr/>
              </a:pPr>
              <a:t>‹Nº›</a:t>
            </a:fld>
            <a:endParaRPr lang="es-ES" altLang="en-US"/>
          </a:p>
        </p:txBody>
      </p:sp>
    </p:spTree>
    <p:extLst>
      <p:ext uri="{BB962C8B-B14F-4D97-AF65-F5344CB8AC3E}">
        <p14:creationId xmlns:p14="http://schemas.microsoft.com/office/powerpoint/2010/main" val="3851779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A539FD53-FBDE-4151-BBB8-F242B7C52537}"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FC620DE5-3D3E-4414-9931-9F2195D11443}" type="slidenum">
              <a:rPr lang="es-ES" altLang="en-US"/>
              <a:pPr>
                <a:defRPr/>
              </a:pPr>
              <a:t>‹Nº›</a:t>
            </a:fld>
            <a:endParaRPr lang="es-ES" altLang="en-US"/>
          </a:p>
        </p:txBody>
      </p:sp>
    </p:spTree>
    <p:extLst>
      <p:ext uri="{BB962C8B-B14F-4D97-AF65-F5344CB8AC3E}">
        <p14:creationId xmlns:p14="http://schemas.microsoft.com/office/powerpoint/2010/main" val="157201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6FAEE2F0-9960-4D20-9987-85D9E2193AC5}"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E35D0AFA-2BAE-4CAE-89BD-C0E1745621A7}" type="slidenum">
              <a:rPr lang="es-ES" altLang="en-US"/>
              <a:pPr>
                <a:defRPr/>
              </a:pPr>
              <a:t>‹Nº›</a:t>
            </a:fld>
            <a:endParaRPr lang="es-ES" altLang="en-US"/>
          </a:p>
        </p:txBody>
      </p:sp>
    </p:spTree>
    <p:extLst>
      <p:ext uri="{BB962C8B-B14F-4D97-AF65-F5344CB8AC3E}">
        <p14:creationId xmlns:p14="http://schemas.microsoft.com/office/powerpoint/2010/main" val="3723384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4D6D4E77-DF09-4FB6-94E7-510EA74AAB48}"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06C52350-50DB-4AB2-AED6-A296E8DB5573}" type="slidenum">
              <a:rPr lang="es-ES" altLang="en-US"/>
              <a:pPr>
                <a:defRPr/>
              </a:pPr>
              <a:t>‹Nº›</a:t>
            </a:fld>
            <a:endParaRPr lang="es-ES" altLang="en-US"/>
          </a:p>
        </p:txBody>
      </p:sp>
    </p:spTree>
    <p:extLst>
      <p:ext uri="{BB962C8B-B14F-4D97-AF65-F5344CB8AC3E}">
        <p14:creationId xmlns:p14="http://schemas.microsoft.com/office/powerpoint/2010/main" val="19022974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320AF8A2-9F93-4FF7-A691-4E67F4905C66}"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1A100FAD-8BC7-4AA0-81CF-BAA226849CFC}" type="slidenum">
              <a:rPr lang="es-ES" altLang="en-US"/>
              <a:pPr>
                <a:defRPr/>
              </a:pPr>
              <a:t>‹Nº›</a:t>
            </a:fld>
            <a:endParaRPr lang="es-ES" altLang="en-US"/>
          </a:p>
        </p:txBody>
      </p:sp>
    </p:spTree>
    <p:extLst>
      <p:ext uri="{BB962C8B-B14F-4D97-AF65-F5344CB8AC3E}">
        <p14:creationId xmlns:p14="http://schemas.microsoft.com/office/powerpoint/2010/main" val="1436318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C603AE64-2A7B-4F1B-84F6-6FD22EF82B39}"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6815820C-4FC3-485C-80E5-00E70BC47C01}" type="slidenum">
              <a:rPr lang="es-ES" altLang="en-US"/>
              <a:pPr>
                <a:defRPr/>
              </a:pPr>
              <a:t>‹Nº›</a:t>
            </a:fld>
            <a:endParaRPr lang="es-ES" altLang="en-US"/>
          </a:p>
        </p:txBody>
      </p:sp>
    </p:spTree>
    <p:extLst>
      <p:ext uri="{BB962C8B-B14F-4D97-AF65-F5344CB8AC3E}">
        <p14:creationId xmlns:p14="http://schemas.microsoft.com/office/powerpoint/2010/main" val="3794374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a:extLst>
              <a:ext uri="{FF2B5EF4-FFF2-40B4-BE49-F238E27FC236}"/>
            </a:extLst>
          </p:cNvPr>
          <p:cNvSpPr>
            <a:spLocks noGrp="1"/>
          </p:cNvSpPr>
          <p:nvPr>
            <p:ph type="dt" sz="half" idx="10"/>
          </p:nvPr>
        </p:nvSpPr>
        <p:spPr/>
        <p:txBody>
          <a:bodyPr/>
          <a:lstStyle>
            <a:lvl1pPr>
              <a:defRPr/>
            </a:lvl1pPr>
          </a:lstStyle>
          <a:p>
            <a:pPr>
              <a:defRPr/>
            </a:pPr>
            <a:fld id="{8479C0C8-637A-43BE-97F0-B2DA5CFBD644}" type="datetimeFigureOut">
              <a:rPr lang="es-ES"/>
              <a:pPr>
                <a:defRPr/>
              </a:pPr>
              <a:t>29/08/2021</a:t>
            </a:fld>
            <a:endParaRPr lang="es-ES" dirty="0"/>
          </a:p>
        </p:txBody>
      </p:sp>
      <p:sp>
        <p:nvSpPr>
          <p:cNvPr id="6"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7"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5390AC23-8CDE-44F1-8513-3ECC04B8C99E}" type="slidenum">
              <a:rPr lang="es-ES" altLang="en-US"/>
              <a:pPr>
                <a:defRPr/>
              </a:pPr>
              <a:t>‹Nº›</a:t>
            </a:fld>
            <a:endParaRPr lang="es-ES" altLang="en-US"/>
          </a:p>
        </p:txBody>
      </p:sp>
    </p:spTree>
    <p:extLst>
      <p:ext uri="{BB962C8B-B14F-4D97-AF65-F5344CB8AC3E}">
        <p14:creationId xmlns:p14="http://schemas.microsoft.com/office/powerpoint/2010/main" val="22474721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a:extLst>
              <a:ext uri="{FF2B5EF4-FFF2-40B4-BE49-F238E27FC236}"/>
            </a:extLst>
          </p:cNvPr>
          <p:cNvSpPr>
            <a:spLocks noGrp="1"/>
          </p:cNvSpPr>
          <p:nvPr>
            <p:ph type="dt" sz="half" idx="10"/>
          </p:nvPr>
        </p:nvSpPr>
        <p:spPr/>
        <p:txBody>
          <a:bodyPr/>
          <a:lstStyle>
            <a:lvl1pPr>
              <a:defRPr/>
            </a:lvl1pPr>
          </a:lstStyle>
          <a:p>
            <a:pPr>
              <a:defRPr/>
            </a:pPr>
            <a:fld id="{A0AA3D76-B7CE-4A34-AD0E-D53D07FEA875}" type="datetimeFigureOut">
              <a:rPr lang="es-ES"/>
              <a:pPr>
                <a:defRPr/>
              </a:pPr>
              <a:t>29/08/2021</a:t>
            </a:fld>
            <a:endParaRPr lang="es-ES" dirty="0"/>
          </a:p>
        </p:txBody>
      </p:sp>
      <p:sp>
        <p:nvSpPr>
          <p:cNvPr id="8"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9"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8CB343D4-FE7B-44EB-9791-D9AF434F693F}" type="slidenum">
              <a:rPr lang="es-ES" altLang="en-US"/>
              <a:pPr>
                <a:defRPr/>
              </a:pPr>
              <a:t>‹Nº›</a:t>
            </a:fld>
            <a:endParaRPr lang="es-ES" altLang="en-US"/>
          </a:p>
        </p:txBody>
      </p:sp>
    </p:spTree>
    <p:extLst>
      <p:ext uri="{BB962C8B-B14F-4D97-AF65-F5344CB8AC3E}">
        <p14:creationId xmlns:p14="http://schemas.microsoft.com/office/powerpoint/2010/main" val="1618127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a:extLst>
              <a:ext uri="{FF2B5EF4-FFF2-40B4-BE49-F238E27FC236}"/>
            </a:extLst>
          </p:cNvPr>
          <p:cNvSpPr>
            <a:spLocks noGrp="1"/>
          </p:cNvSpPr>
          <p:nvPr>
            <p:ph type="dt" sz="half" idx="10"/>
          </p:nvPr>
        </p:nvSpPr>
        <p:spPr/>
        <p:txBody>
          <a:bodyPr/>
          <a:lstStyle>
            <a:lvl1pPr>
              <a:defRPr/>
            </a:lvl1pPr>
          </a:lstStyle>
          <a:p>
            <a:pPr>
              <a:defRPr/>
            </a:pPr>
            <a:fld id="{0F23649D-61B0-4CE9-8FE1-72A35832B6AB}" type="datetimeFigureOut">
              <a:rPr lang="es-ES"/>
              <a:pPr>
                <a:defRPr/>
              </a:pPr>
              <a:t>29/08/2021</a:t>
            </a:fld>
            <a:endParaRPr lang="es-ES" dirty="0"/>
          </a:p>
        </p:txBody>
      </p:sp>
      <p:sp>
        <p:nvSpPr>
          <p:cNvPr id="4"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5"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4AE54E9F-FDB4-40FA-899F-FC21A947BC52}" type="slidenum">
              <a:rPr lang="es-ES" altLang="en-US"/>
              <a:pPr>
                <a:defRPr/>
              </a:pPr>
              <a:t>‹Nº›</a:t>
            </a:fld>
            <a:endParaRPr lang="es-ES" altLang="en-US"/>
          </a:p>
        </p:txBody>
      </p:sp>
    </p:spTree>
    <p:extLst>
      <p:ext uri="{BB962C8B-B14F-4D97-AF65-F5344CB8AC3E}">
        <p14:creationId xmlns:p14="http://schemas.microsoft.com/office/powerpoint/2010/main" val="477723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a:extLst>
              <a:ext uri="{FF2B5EF4-FFF2-40B4-BE49-F238E27FC236}"/>
            </a:extLst>
          </p:cNvPr>
          <p:cNvSpPr>
            <a:spLocks noGrp="1"/>
          </p:cNvSpPr>
          <p:nvPr>
            <p:ph type="dt" sz="half" idx="10"/>
          </p:nvPr>
        </p:nvSpPr>
        <p:spPr/>
        <p:txBody>
          <a:bodyPr/>
          <a:lstStyle>
            <a:lvl1pPr>
              <a:defRPr/>
            </a:lvl1pPr>
          </a:lstStyle>
          <a:p>
            <a:pPr>
              <a:defRPr/>
            </a:pPr>
            <a:fld id="{4B9E1360-07AB-449A-A8C1-B5C53224A852}" type="datetimeFigureOut">
              <a:rPr lang="es-ES"/>
              <a:pPr>
                <a:defRPr/>
              </a:pPr>
              <a:t>29/08/2021</a:t>
            </a:fld>
            <a:endParaRPr lang="es-ES" dirty="0"/>
          </a:p>
        </p:txBody>
      </p:sp>
      <p:sp>
        <p:nvSpPr>
          <p:cNvPr id="3"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4"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40E95F0C-6C99-4567-BCEB-6F6E928EFA07}" type="slidenum">
              <a:rPr lang="es-ES" altLang="en-US"/>
              <a:pPr>
                <a:defRPr/>
              </a:pPr>
              <a:t>‹Nº›</a:t>
            </a:fld>
            <a:endParaRPr lang="es-ES" altLang="en-US"/>
          </a:p>
        </p:txBody>
      </p:sp>
    </p:spTree>
    <p:extLst>
      <p:ext uri="{BB962C8B-B14F-4D97-AF65-F5344CB8AC3E}">
        <p14:creationId xmlns:p14="http://schemas.microsoft.com/office/powerpoint/2010/main" val="7262842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a:extLst>
              <a:ext uri="{FF2B5EF4-FFF2-40B4-BE49-F238E27FC236}"/>
            </a:extLst>
          </p:cNvPr>
          <p:cNvSpPr>
            <a:spLocks noGrp="1"/>
          </p:cNvSpPr>
          <p:nvPr>
            <p:ph type="dt" sz="half" idx="10"/>
          </p:nvPr>
        </p:nvSpPr>
        <p:spPr/>
        <p:txBody>
          <a:bodyPr/>
          <a:lstStyle>
            <a:lvl1pPr>
              <a:defRPr/>
            </a:lvl1pPr>
          </a:lstStyle>
          <a:p>
            <a:pPr>
              <a:defRPr/>
            </a:pPr>
            <a:fld id="{39C54925-46E9-4C33-A90A-A3CD09171701}" type="datetimeFigureOut">
              <a:rPr lang="es-ES"/>
              <a:pPr>
                <a:defRPr/>
              </a:pPr>
              <a:t>29/08/2021</a:t>
            </a:fld>
            <a:endParaRPr lang="es-ES" dirty="0"/>
          </a:p>
        </p:txBody>
      </p:sp>
      <p:sp>
        <p:nvSpPr>
          <p:cNvPr id="6"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7"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B5DA769E-1FF1-49D8-BDB4-EF386C5F81F8}" type="slidenum">
              <a:rPr lang="es-ES" altLang="en-US"/>
              <a:pPr>
                <a:defRPr/>
              </a:pPr>
              <a:t>‹Nº›</a:t>
            </a:fld>
            <a:endParaRPr lang="es-ES" altLang="en-US"/>
          </a:p>
        </p:txBody>
      </p:sp>
    </p:spTree>
    <p:extLst>
      <p:ext uri="{BB962C8B-B14F-4D97-AF65-F5344CB8AC3E}">
        <p14:creationId xmlns:p14="http://schemas.microsoft.com/office/powerpoint/2010/main" val="12212461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a:extLst>
              <a:ext uri="{FF2B5EF4-FFF2-40B4-BE49-F238E27FC236}"/>
            </a:extLst>
          </p:cNvPr>
          <p:cNvSpPr>
            <a:spLocks noGrp="1"/>
          </p:cNvSpPr>
          <p:nvPr>
            <p:ph type="dt" sz="half" idx="10"/>
          </p:nvPr>
        </p:nvSpPr>
        <p:spPr/>
        <p:txBody>
          <a:bodyPr/>
          <a:lstStyle>
            <a:lvl1pPr>
              <a:defRPr/>
            </a:lvl1pPr>
          </a:lstStyle>
          <a:p>
            <a:pPr>
              <a:defRPr/>
            </a:pPr>
            <a:fld id="{EF413632-1B33-4E50-B2B1-F6021EA3829B}" type="datetimeFigureOut">
              <a:rPr lang="es-ES"/>
              <a:pPr>
                <a:defRPr/>
              </a:pPr>
              <a:t>29/08/2021</a:t>
            </a:fld>
            <a:endParaRPr lang="es-ES" dirty="0"/>
          </a:p>
        </p:txBody>
      </p:sp>
      <p:sp>
        <p:nvSpPr>
          <p:cNvPr id="6"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7"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D3E87CE8-3503-47A5-9C23-9E8433D5B628}" type="slidenum">
              <a:rPr lang="es-ES" altLang="en-US"/>
              <a:pPr>
                <a:defRPr/>
              </a:pPr>
              <a:t>‹Nº›</a:t>
            </a:fld>
            <a:endParaRPr lang="es-ES" altLang="en-US"/>
          </a:p>
        </p:txBody>
      </p:sp>
    </p:spTree>
    <p:extLst>
      <p:ext uri="{BB962C8B-B14F-4D97-AF65-F5344CB8AC3E}">
        <p14:creationId xmlns:p14="http://schemas.microsoft.com/office/powerpoint/2010/main" val="11337099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4F200AAB-2F36-4123-8D90-1D74A6AF8A90}"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C24A098F-A08E-4B81-BEFA-54DE5EF60561}" type="slidenum">
              <a:rPr lang="es-ES" altLang="en-US"/>
              <a:pPr>
                <a:defRPr/>
              </a:pPr>
              <a:t>‹Nº›</a:t>
            </a:fld>
            <a:endParaRPr lang="es-ES" altLang="en-US"/>
          </a:p>
        </p:txBody>
      </p:sp>
    </p:spTree>
    <p:extLst>
      <p:ext uri="{BB962C8B-B14F-4D97-AF65-F5344CB8AC3E}">
        <p14:creationId xmlns:p14="http://schemas.microsoft.com/office/powerpoint/2010/main" val="42486520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a:extLst>
              <a:ext uri="{FF2B5EF4-FFF2-40B4-BE49-F238E27FC236}"/>
            </a:extLst>
          </p:cNvPr>
          <p:cNvSpPr>
            <a:spLocks noGrp="1"/>
          </p:cNvSpPr>
          <p:nvPr>
            <p:ph type="dt" sz="half" idx="10"/>
          </p:nvPr>
        </p:nvSpPr>
        <p:spPr/>
        <p:txBody>
          <a:bodyPr/>
          <a:lstStyle>
            <a:lvl1pPr>
              <a:defRPr/>
            </a:lvl1pPr>
          </a:lstStyle>
          <a:p>
            <a:pPr>
              <a:defRPr/>
            </a:pPr>
            <a:fld id="{9A22639D-EF75-42A6-A954-FF2E24C89EC3}"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11"/>
          </p:nvPr>
        </p:nvSpPr>
        <p:spPr/>
        <p:txBody>
          <a:bodyPr/>
          <a:lstStyle>
            <a:lvl1pPr>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12"/>
          </p:nvPr>
        </p:nvSpPr>
        <p:spPr/>
        <p:txBody>
          <a:bodyPr/>
          <a:lstStyle>
            <a:lvl1pPr>
              <a:defRPr/>
            </a:lvl1pPr>
          </a:lstStyle>
          <a:p>
            <a:pPr>
              <a:defRPr/>
            </a:pPr>
            <a:fld id="{8CE1838D-D293-44CA-BF49-AD4DD0F6A006}" type="slidenum">
              <a:rPr lang="es-ES" altLang="en-US"/>
              <a:pPr>
                <a:defRPr/>
              </a:pPr>
              <a:t>‹Nº›</a:t>
            </a:fld>
            <a:endParaRPr lang="es-ES" altLang="en-US"/>
          </a:p>
        </p:txBody>
      </p:sp>
    </p:spTree>
    <p:extLst>
      <p:ext uri="{BB962C8B-B14F-4D97-AF65-F5344CB8AC3E}">
        <p14:creationId xmlns:p14="http://schemas.microsoft.com/office/powerpoint/2010/main" val="4184068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448" r:id="rId1"/>
    <p:sldLayoutId id="2147484449" r:id="rId2"/>
    <p:sldLayoutId id="2147484450" r:id="rId3"/>
    <p:sldLayoutId id="2147484451" r:id="rId4"/>
    <p:sldLayoutId id="2147484452" r:id="rId5"/>
    <p:sldLayoutId id="2147484453" r:id="rId6"/>
    <p:sldLayoutId id="2147484454" r:id="rId7"/>
    <p:sldLayoutId id="2147484481" r:id="rId8"/>
    <p:sldLayoutId id="2147484455" r:id="rId9"/>
    <p:sldLayoutId id="2147484456" r:id="rId10"/>
    <p:sldLayoutId id="2147484457" r:id="rId11"/>
    <p:sldLayoutId id="2147484458" r:id="rId12"/>
    <p:sldLayoutId id="2147484482"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U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4" name="3 Marcador de fecha">
            <a:extLst>
              <a:ext uri="{FF2B5EF4-FFF2-40B4-BE49-F238E27FC236}"/>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D2AE5E4-0DE6-40C6-B908-E2DC65C930B3}"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55C85974-99B3-45B8-90BE-C931E7E27FE4}" type="slidenum">
              <a:rPr lang="es-ES" altLang="en-US"/>
              <a:pPr>
                <a:defRPr/>
              </a:pPr>
              <a:t>‹Nº›</a:t>
            </a:fld>
            <a:endParaRPr lang="es-ES" altLang="en-US"/>
          </a:p>
        </p:txBody>
      </p:sp>
    </p:spTree>
  </p:cSld>
  <p:clrMap bg1="lt1" tx1="dk1" bg2="lt2" tx2="dk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US" smtClean="0"/>
              <a:t>Haga clic para modificar el estilo de título del patrón</a:t>
            </a:r>
          </a:p>
        </p:txBody>
      </p:sp>
      <p:sp>
        <p:nvSpPr>
          <p:cNvPr id="2051"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4" name="3 Marcador de fecha">
            <a:extLst>
              <a:ext uri="{FF2B5EF4-FFF2-40B4-BE49-F238E27FC236}"/>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491D0C6D-6087-4BA5-853F-B88F5D34F22F}" type="datetimeFigureOut">
              <a:rPr lang="es-ES"/>
              <a:pPr>
                <a:defRPr/>
              </a:pPr>
              <a:t>29/08/2021</a:t>
            </a:fld>
            <a:endParaRPr lang="es-ES" dirty="0"/>
          </a:p>
        </p:txBody>
      </p:sp>
      <p:sp>
        <p:nvSpPr>
          <p:cNvPr id="5" name="4 Marcador de pie de página">
            <a:extLst>
              <a:ext uri="{FF2B5EF4-FFF2-40B4-BE49-F238E27FC236}"/>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ES"/>
          </a:p>
        </p:txBody>
      </p:sp>
      <p:sp>
        <p:nvSpPr>
          <p:cNvPr id="6" name="5 Marcador de número de diapositiva">
            <a:extLst>
              <a:ext uri="{FF2B5EF4-FFF2-40B4-BE49-F238E27FC236}"/>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5B679FD3-BE61-4A25-B62C-48E4EF456511}" type="slidenum">
              <a:rPr lang="es-ES" altLang="en-US"/>
              <a:pPr>
                <a:defRPr/>
              </a:pPr>
              <a:t>‹Nº›</a:t>
            </a:fld>
            <a:endParaRPr lang="es-ES" altLang="en-US"/>
          </a:p>
        </p:txBody>
      </p:sp>
    </p:spTree>
  </p:cSld>
  <p:clrMap bg1="lt1" tx1="dk1" bg2="lt2" tx2="dk2" accent1="accent1" accent2="accent2" accent3="accent3" accent4="accent4" accent5="accent5" accent6="accent6" hlink="hlink" folHlink="folHlink"/>
  <p:sldLayoutIdLst>
    <p:sldLayoutId id="2147484470" r:id="rId1"/>
    <p:sldLayoutId id="2147484471" r:id="rId2"/>
    <p:sldLayoutId id="2147484472" r:id="rId3"/>
    <p:sldLayoutId id="2147484473" r:id="rId4"/>
    <p:sldLayoutId id="2147484474" r:id="rId5"/>
    <p:sldLayoutId id="2147484475" r:id="rId6"/>
    <p:sldLayoutId id="2147484476" r:id="rId7"/>
    <p:sldLayoutId id="2147484477" r:id="rId8"/>
    <p:sldLayoutId id="2147484478" r:id="rId9"/>
    <p:sldLayoutId id="2147484479" r:id="rId10"/>
    <p:sldLayoutId id="2147484480"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Lq5vOWT-cYCFQmsHgodrNkC6A&amp;url=http%3A%2F%2Fwww.rnv.gob.ve%2Findex.php%2Fcinco-nuevas-subestaciones-blindaran-sistema-electrico-de-ciudad-bolivar&amp;ei=dAK1VbqvAonYeqyzi8AO&amp;psig=AFQjCNGmybZh6jk8ynXbvgCfkVoWvU_6-g&amp;ust=143801231181990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OvQhYSS-cYCFchbHgodxskN9A&amp;url=http%3A%2F%2Fwww.martipala.com%2Fcentros-de-transformacion.php&amp;ei=mwC1VauXEci3ecaTt6AP&amp;psig=AFQjCNGYoFfrxao9OSqZyu-fkAYSOXrRCg&amp;ust=143801183610427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flz-nL9MYCFYXOgAod0xcNsA&amp;url=http%3A%2F%2Fgigawatt.com.pe%2Fsubesta_pot.html&amp;ei=Hp6yVcfeGoWdgwTTr7SACw&amp;bvm=bv.98717601,d.cWw&amp;psig=AFQjCNHJyzGfo40KEYE-ZuAXVbCXoZEjJg&amp;ust=1437855632277231"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JHulKO3-cYCFYsdHgodO3IK6Q&amp;url=http%3A%2F%2Fwww.zrd.com.tr%2F&amp;ei=qCe1VZH6J4u7eLvkqcgO&amp;bvm=bv.98717601,d.dmo&amp;psig=AFQjCNEK1JnSunzZq2hsmKIV9B7KkUI-5Q&amp;ust=1438021899374623"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O2ym4O0-sYCFcIcHgodsmAK8g&amp;url=http%3A%2F%2Fwww.grupoisastur.com%2Fweb%2Fes%2Factivity%2Fview%2F13&amp;ei=eKq1Ve2WBcK5eLLBqZAP&amp;bvm=bv.98717601,d.dmo&amp;psig=AFQjCNGQXEMG4bB8xvRz9-JNdJrfmnAi8g&amp;ust=1438054615530213"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13.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43.jpeg"/><Relationship Id="rId4" Type="http://schemas.openxmlformats.org/officeDocument/2006/relationships/image" Target="../media/image42.jpe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7.emf"/><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46.jpeg"/><Relationship Id="rId4" Type="http://schemas.openxmlformats.org/officeDocument/2006/relationships/hyperlink" Target="http://www.google.com/url?sa=i&amp;rct=j&amp;q=&amp;esrc=s&amp;source=images&amp;cd=&amp;cad=rja&amp;uact=8&amp;ved=0CAcQjRxqFQoTCOOVyt_r_sYCFYJcPgodRpADBQ&amp;url=http%3A%2F%2Fwww.veretra.com.mx%2Fequipo-de-seguridad%2Fvaps%2F&amp;ei=xP23VeOjKoK5-QHGoI4o&amp;psig=AFQjCNF899Vc03oEqpKTARfJkqZXX34dpg&amp;ust=1438207712674035"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hyperlink" Target="http://www.google.com/url?sa=i&amp;rct=j&amp;q=&amp;esrc=s&amp;source=images&amp;cd=&amp;cad=rja&amp;uact=8&amp;ved=0CAcQjRxqFQoTCNKApujq_sYCFcpZPgodbO8HXQ&amp;url=http%3A%2F%2Fwww.herlyp.com%2Faccesorios.php&amp;ei=yvy3VdLzIMqz-QHs3p_oBQ&amp;bvm=bv.98717601,d.cWw&amp;psig=AFQjCNGRi76RmtR9qesgcO1nBU7d6cnpVQ&amp;ust=1438207532698670" TargetMode="External"/><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bEsfno_sYCFUUWPgod-XIPGQ&amp;url=http%3A%2F%2Fwww.brollosiet.com%2Fscheda-accessori_eng.php%2Fid_cat%3D2%2Fid_sottocat%3D15%2Ffrom_id_prod%3D24%2Fid_prod%3D95&amp;ei=1fq3VYaGH8Ws-AH55b3IAQ&amp;bvm=bv.98717601,d.cWw&amp;psig=AFQjCNF8Z6dFl5FFN_1PjvjaaXzy-4wkzA&amp;ust=1438207059336530"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1.jpeg"/><Relationship Id="rId4" Type="http://schemas.openxmlformats.org/officeDocument/2006/relationships/image" Target="../media/image51.jpeg"/></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54.jpeg"/><Relationship Id="rId4" Type="http://schemas.openxmlformats.org/officeDocument/2006/relationships/hyperlink" Target="http://www.google.com/url?sa=i&amp;rct=j&amp;q=&amp;esrc=s&amp;source=images&amp;cd=&amp;cad=rja&amp;uact=8&amp;ved=0CAcQjRxqFQoTCLH4iIO2_sYCFQmggAodiQEBuA&amp;url=http%3A%2F%2Fcnville.com%2FProDetails_317-2790.html&amp;ei=b8W3VfGEJYnAggSJg4TACw&amp;bvm=bv.98717601,d.cWw&amp;psig=AFQjCNGEq6GmqFMjeGLHqdb9Q5XTTghVUA&amp;ust=1438193382784829"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L_Dppnw_sYCFQseHgodAhAO-g&amp;url=http%3A%2F%2Fwww.energy.siemens.com%2Fhq%2Fen%2Fpower-transmission%2Ftransformers%2Fphase-shifiting-transformers%2Fphase-shifting-transformers.htm&amp;ei=bwK4Vf_PHYu8eIKguNAP&amp;psig=AFQjCNFQC0J1nAd6gDXCWqQbBkrCBrsGmw&amp;ust=1438208980437302"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5.jpeg"/></Relationships>
</file>

<file path=ppt/slides/_rels/slide6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z1-6jK_sYCFQSoHgod-bcK7w&amp;url=http%3A%2F%2Fspanish.alibaba.com%2Fproduct-gs%2Fpower-transformers-136395094.html&amp;ei=t9q3VYy-MITQevnvqvgO&amp;bvm=bv.98717601,d.dmo&amp;psig=AFQjCNGaw7w_76x8I2rXM_mpFKrb9huHcQ&amp;ust=1438198695794243"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57.png"/><Relationship Id="rId4" Type="http://schemas.openxmlformats.org/officeDocument/2006/relationships/image" Target="../media/image56.jpeg"/></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59.jpe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1.jpe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hyperlink" Target="http://www.google.com/url?sa=i&amp;rct=j&amp;q=&amp;esrc=s&amp;source=images&amp;cd=&amp;cad=rja&amp;uact=8&amp;ved=0CAcQjRxqFQoTCOrFmLWbpscCFcFcHgod5t4Ajg&amp;url=http%3A%2F%2Fwww.xdxk.com%2Fstructure%2FEspanol%2Fproducto%2Finter%3Fchunson&amp;ei=PqLMVequHsG5eea9g_AI&amp;psig=AFQjCNFcl0S9VXaTGQqQXve_rDiMrPb6YQ&amp;ust=1439560632001973"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LKGzfOcpscCFcyjHgod6-wF8Q&amp;url=http%3A%2F%2Fwww.cosmanlux.pt%2Fempresa_es.html&amp;ei=zaPMVfLrMczHeuvZl4gP&amp;psig=AFQjCNFcl0S9VXaTGQqQXve_rDiMrPb6YQ&amp;ust=1439560632001973"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67.jpeg"/><Relationship Id="rId4" Type="http://schemas.openxmlformats.org/officeDocument/2006/relationships/image" Target="../media/image66.jpeg"/></Relationships>
</file>

<file path=ppt/slides/_rels/slide7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70.png"/><Relationship Id="rId4" Type="http://schemas.openxmlformats.org/officeDocument/2006/relationships/image" Target="../media/image69.png"/></Relationships>
</file>

<file path=ppt/slides/_rels/slide7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Ji9rNz0jccCFcFWHgodUDQDKQ&amp;url=http%3A%2F%2Fwww.xdxk.com%2Fstructure%2FEspanol%2Fproducto%2Fintercon_8729_1.htm&amp;ei=ceS_VdjAN8GtedDojMgC&amp;bvm=bv.99261572,d.dmo&amp;psig=AFQjCNGHCfD0-wigmx7ADd3nRA9iIGQYHg&amp;ust=1438725608350925"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72.jpeg"/><Relationship Id="rId4" Type="http://schemas.openxmlformats.org/officeDocument/2006/relationships/image" Target="../media/image71.png"/></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81.jpeg"/></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84.jpeg"/></Relationships>
</file>

<file path=ppt/slides/_rels/slide86.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87.png"/><Relationship Id="rId4" Type="http://schemas.openxmlformats.org/officeDocument/2006/relationships/hyperlink" Target="http://www.google.com/url?sa=i&amp;rct=j&amp;q=&amp;esrc=s&amp;source=images&amp;cd=&amp;cad=rja&amp;uact=8&amp;ved=0CAUQjRxqFQoTCOykhcOmpMcCFYsYHgodOlkG3w&amp;url=http%3A%2F%2Fwww.edu.xunta.es%2Fcentros%2Fcfrcoruna%2Faulavirtual%2Ffile.php%2F153%2FCurso_Subestaciones._Univ_Laboral_Haciadama_Parte2.pdf&amp;ei=dKHLVeyaNIuxeLqymfgN&amp;bvm=bv.99804247,d.dmo&amp;psig=AFQjCNGUJ24vYjYbO2Q1hvyipBcuNLDUpg&amp;ust=1439494849297650"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89.jpeg"/></Relationships>
</file>

<file path=ppt/slides/_rels/slide8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1.xml.rels><?xml version="1.0" encoding="UTF-8" standalone="yes"?>
<Relationships xmlns="http://schemas.openxmlformats.org/package/2006/relationships"><Relationship Id="rId3" Type="http://schemas.openxmlformats.org/officeDocument/2006/relationships/hyperlink" Target="https://www.google.com.pa/url?sa=i&amp;rct=j&amp;q=&amp;esrc=s&amp;source=images&amp;cd=&amp;cad=rja&amp;uact=8&amp;ved=0CAcQjRxqFQoTCJ-v_aHIpMcCFQh1Hgodu2EAPg&amp;url=https%3A%2F%2Fwww.flickr.com%2Fphotos%2Falbertma%2F4611031521&amp;ei=1sTLVZ_sE4jqebvDgfAD&amp;bvm=bv.99804247,d.dmo&amp;psig=AFQjCNFxcKSY7wLejOKdsZV4HJqgJjSPWQ&amp;ust=1439503954627807"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93.png"/><Relationship Id="rId4" Type="http://schemas.openxmlformats.org/officeDocument/2006/relationships/image" Target="../media/image92.jpeg"/></Relationships>
</file>

<file path=ppt/slides/_rels/slide9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96.png"/></Relationships>
</file>

<file path=ppt/slides/_rels/slide9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99.jpeg"/><Relationship Id="rId4" Type="http://schemas.openxmlformats.org/officeDocument/2006/relationships/image" Target="../media/image98.jpeg"/></Relationships>
</file>

<file path=ppt/slides/_rels/slide9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02.jpeg"/><Relationship Id="rId4" Type="http://schemas.openxmlformats.org/officeDocument/2006/relationships/image" Target="../media/image101.wmf"/></Relationships>
</file>

<file path=ppt/slides/_rels/slide10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slide" Target="slide243.xml"/><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04.png"/><Relationship Id="rId4" Type="http://schemas.openxmlformats.org/officeDocument/2006/relationships/image" Target="../media/image103.png"/></Relationships>
</file>

<file path=ppt/slides/_rels/slide10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06.jpeg"/><Relationship Id="rId4" Type="http://schemas.openxmlformats.org/officeDocument/2006/relationships/hyperlink" Target="http://www.google.com/url?sa=i&amp;rct=j&amp;q=&amp;esrc=s&amp;source=images&amp;cd=&amp;cad=rja&amp;uact=8&amp;ved=0CAcQjRxqFQoTCJSup-SNrMcCFUNsHgodqbcCHA&amp;url=http%3A%2F%2Fspanish.alibaba.com%2Fproduct-gs%2F72-5kv-145kv-sf6-gas-circuit-breaker-101277106.html&amp;ei=QbnPVdSJJ8PYeanviuAB&amp;psig=AFQjCNHgHKE6hB44KukBJBJXOMZpo4WhIw&amp;ust=1439762602959240"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08.jpeg"/><Relationship Id="rId4" Type="http://schemas.openxmlformats.org/officeDocument/2006/relationships/hyperlink" Target="http://www.google.com/url?sa=i&amp;rct=j&amp;q=&amp;esrc=s&amp;source=images&amp;cd=&amp;cad=rja&amp;uact=8&amp;ved=0CAcQjRxqFQoTCLubgYCPrMcCFQF1Hgod3iIDwA&amp;url=http%3A%2F%2Fwww.schneider-electric.com%2Fproducts%2Fmx%2Fls%2F5200-solar-para-plantas-en-tierra%2F5260-tableros-mt%2F970-tablero-de-distribucion-de-media-tension-sm6-24%2F&amp;ei=iLrPVbu3CoHqed7FjIAM&amp;psig=AFQjCNESbIdWq60TlPhLou4F1FSxdmIeMQ&amp;ust=1439763455344914"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05.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wmf"/><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9" Type="http://schemas.openxmlformats.org/officeDocument/2006/relationships/image" Target="../media/image1.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17.wmf"/></Relationships>
</file>

<file path=ppt/slides/_rels/slide107.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jpe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121.wmf"/><Relationship Id="rId5" Type="http://schemas.openxmlformats.org/officeDocument/2006/relationships/image" Target="../media/image120.wmf"/><Relationship Id="rId4" Type="http://schemas.openxmlformats.org/officeDocument/2006/relationships/image" Target="../media/image119.png"/></Relationships>
</file>

<file path=ppt/slides/_rels/slide10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23.wmf"/></Relationships>
</file>

<file path=ppt/slides/_rels/slide10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27.png"/><Relationship Id="rId4" Type="http://schemas.openxmlformats.org/officeDocument/2006/relationships/image" Target="../media/image126.png"/></Relationships>
</file>

<file path=ppt/slides/_rels/slide111.x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notesSlide" Target="../notesSlides/notesSlide11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29.png"/></Relationships>
</file>

<file path=ppt/slides/_rels/slide11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7.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36.png"/></Relationships>
</file>

<file path=ppt/slides/_rels/slide11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39.png"/></Relationships>
</file>

<file path=ppt/slides/_rels/slide12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2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41.jpeg"/></Relationships>
</file>

<file path=ppt/slides/_rels/slide12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2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43.jpeg"/></Relationships>
</file>

<file path=ppt/slides/_rels/slide12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45.jpeg"/></Relationships>
</file>

<file path=ppt/slides/_rels/slide12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2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47.jpeg"/></Relationships>
</file>

<file path=ppt/slides/_rels/slide12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49.jpeg"/></Relationships>
</file>

<file path=ppt/slides/_rels/slide12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7.xml.rels><?xml version="1.0" encoding="UTF-8" standalone="yes"?>
<Relationships xmlns="http://schemas.openxmlformats.org/package/2006/relationships"><Relationship Id="rId3" Type="http://schemas.openxmlformats.org/officeDocument/2006/relationships/image" Target="../media/image151.wmf"/><Relationship Id="rId7" Type="http://schemas.openxmlformats.org/officeDocument/2006/relationships/image" Target="../media/image1.jpeg"/><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1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30.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3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57.jpeg"/></Relationships>
</file>

<file path=ppt/slides/_rels/slide131.xml.rels><?xml version="1.0" encoding="UTF-8" standalone="yes"?>
<Relationships xmlns="http://schemas.openxmlformats.org/package/2006/relationships"><Relationship Id="rId3" Type="http://schemas.openxmlformats.org/officeDocument/2006/relationships/image" Target="../media/image158.wmf"/><Relationship Id="rId2" Type="http://schemas.openxmlformats.org/officeDocument/2006/relationships/notesSlide" Target="../notesSlides/notesSlide13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60.wmf"/><Relationship Id="rId4" Type="http://schemas.openxmlformats.org/officeDocument/2006/relationships/image" Target="../media/image159.wmf"/></Relationships>
</file>

<file path=ppt/slides/_rels/slide1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3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62.jpeg"/></Relationships>
</file>

<file path=ppt/slides/_rels/slide13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3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64.png"/></Relationships>
</file>

<file path=ppt/slides/_rels/slide136.xml.rels><?xml version="1.0" encoding="UTF-8" standalone="yes"?>
<Relationships xmlns="http://schemas.openxmlformats.org/package/2006/relationships"><Relationship Id="rId3" Type="http://schemas.openxmlformats.org/officeDocument/2006/relationships/image" Target="../media/image165.png"/><Relationship Id="rId7" Type="http://schemas.openxmlformats.org/officeDocument/2006/relationships/image" Target="../media/image1.jpeg"/><Relationship Id="rId2" Type="http://schemas.openxmlformats.org/officeDocument/2006/relationships/notesSlide" Target="../notesSlides/notesSlide136.xml"/><Relationship Id="rId1" Type="http://schemas.openxmlformats.org/officeDocument/2006/relationships/slideLayout" Target="../slideLayouts/slideLayout2.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137.xml.rels><?xml version="1.0" encoding="UTF-8" standalone="yes"?>
<Relationships xmlns="http://schemas.openxmlformats.org/package/2006/relationships"><Relationship Id="rId3" Type="http://schemas.openxmlformats.org/officeDocument/2006/relationships/image" Target="../media/image169.wmf"/><Relationship Id="rId2" Type="http://schemas.openxmlformats.org/officeDocument/2006/relationships/notesSlide" Target="../notesSlides/notesSlide13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70.wmf"/></Relationships>
</file>

<file path=ppt/slides/_rels/slide13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3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72.png"/></Relationships>
</file>

<file path=ppt/slides/_rels/slide139.xml.rels><?xml version="1.0" encoding="UTF-8" standalone="yes"?>
<Relationships xmlns="http://schemas.openxmlformats.org/package/2006/relationships"><Relationship Id="rId3" Type="http://schemas.openxmlformats.org/officeDocument/2006/relationships/image" Target="../media/image173.png"/><Relationship Id="rId7" Type="http://schemas.openxmlformats.org/officeDocument/2006/relationships/image" Target="../media/image1.jpeg"/><Relationship Id="rId2" Type="http://schemas.openxmlformats.org/officeDocument/2006/relationships/notesSlide" Target="../notesSlides/notesSlide139.xml"/><Relationship Id="rId1" Type="http://schemas.openxmlformats.org/officeDocument/2006/relationships/slideLayout" Target="../slideLayouts/slideLayout2.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140.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40.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79.png"/><Relationship Id="rId4" Type="http://schemas.openxmlformats.org/officeDocument/2006/relationships/image" Target="../media/image178.wmf"/></Relationships>
</file>

<file path=ppt/slides/_rels/slide1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KGdp4b-uscCFcGkHgodNekJ4Q&amp;url=http%3A%2F%2Fwww.elemtech.com.ve%2Fn_ve_ahorro_energia.htm&amp;ei=BobXVaGCA8HJerXSp4gO&amp;psig=AFQjCNEVhKNwpxzekE8CUwTSqEntonnh8A&amp;ust=1440274194563522" TargetMode="External"/><Relationship Id="rId2" Type="http://schemas.openxmlformats.org/officeDocument/2006/relationships/notesSlide" Target="../notesSlides/notesSlide143.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82.jpeg"/><Relationship Id="rId4" Type="http://schemas.openxmlformats.org/officeDocument/2006/relationships/image" Target="../media/image181.jpeg"/></Relationships>
</file>

<file path=ppt/slides/_rels/slide144.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5.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NP98OiYu8cCFcIWHgod1vQH4g&amp;url=http%3A%2F%2Fes.made-in-china.com%2Fco_xiangmingtower%2Fproduct_Substation-Structure-Substation-Bracket_huryusgun.html&amp;ei=GKLXVdORBsKteNbpn5AO&amp;psig=AFQjCNEl-ecVKe_50EuYFuFeIyM3WldUnA&amp;ust=1440281489018490" TargetMode="External"/><Relationship Id="rId2" Type="http://schemas.openxmlformats.org/officeDocument/2006/relationships/notesSlide" Target="../notesSlides/notesSlide14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85.jpeg"/></Relationships>
</file>

<file path=ppt/slides/_rels/slide150.xml.rels><?xml version="1.0" encoding="UTF-8" standalone="yes"?>
<Relationships xmlns="http://schemas.openxmlformats.org/package/2006/relationships"><Relationship Id="rId3" Type="http://schemas.openxmlformats.org/officeDocument/2006/relationships/image" Target="../media/image186.wmf"/><Relationship Id="rId2" Type="http://schemas.openxmlformats.org/officeDocument/2006/relationships/notesSlide" Target="../notesSlides/notesSlide15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1.xml.rels><?xml version="1.0" encoding="UTF-8" standalone="yes"?>
<Relationships xmlns="http://schemas.openxmlformats.org/package/2006/relationships"><Relationship Id="rId3" Type="http://schemas.openxmlformats.org/officeDocument/2006/relationships/image" Target="../media/image187.wmf"/><Relationship Id="rId2" Type="http://schemas.openxmlformats.org/officeDocument/2006/relationships/notesSlide" Target="../notesSlides/notesSlide15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89.wmf"/><Relationship Id="rId4" Type="http://schemas.openxmlformats.org/officeDocument/2006/relationships/image" Target="../media/image188.png"/></Relationships>
</file>

<file path=ppt/slides/_rels/slide1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153.xml"/><Relationship Id="rId1" Type="http://schemas.openxmlformats.org/officeDocument/2006/relationships/slideLayout" Target="../slideLayouts/slideLayout7.xml"/><Relationship Id="rId4" Type="http://schemas.openxmlformats.org/officeDocument/2006/relationships/image" Target="../media/image191.png"/></Relationships>
</file>

<file path=ppt/slides/_rels/slide155.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154.xml"/><Relationship Id="rId1" Type="http://schemas.openxmlformats.org/officeDocument/2006/relationships/slideLayout" Target="../slideLayouts/slideLayout7.xml"/><Relationship Id="rId6" Type="http://schemas.openxmlformats.org/officeDocument/2006/relationships/image" Target="../media/image194.jpeg"/><Relationship Id="rId5" Type="http://schemas.openxmlformats.org/officeDocument/2006/relationships/image" Target="../media/image193.png"/><Relationship Id="rId4" Type="http://schemas.openxmlformats.org/officeDocument/2006/relationships/image" Target="../media/image192.png"/></Relationships>
</file>

<file path=ppt/slides/_rels/slide1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5.xml"/><Relationship Id="rId7" Type="http://schemas.openxmlformats.org/officeDocument/2006/relationships/image" Target="../media/image196.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90.jpeg"/><Relationship Id="rId5" Type="http://schemas.openxmlformats.org/officeDocument/2006/relationships/image" Target="../media/image195.wmf"/><Relationship Id="rId4" Type="http://schemas.openxmlformats.org/officeDocument/2006/relationships/oleObject" Target="../embeddings/oleObject1.bin"/></Relationships>
</file>

<file path=ppt/slides/_rels/slide15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56.xml"/><Relationship Id="rId1" Type="http://schemas.openxmlformats.org/officeDocument/2006/relationships/slideLayout" Target="../slideLayouts/slideLayout7.xml"/><Relationship Id="rId5" Type="http://schemas.openxmlformats.org/officeDocument/2006/relationships/image" Target="../media/image198.jpeg"/><Relationship Id="rId4" Type="http://schemas.openxmlformats.org/officeDocument/2006/relationships/image" Target="../media/image190.jpeg"/></Relationships>
</file>

<file path=ppt/slides/_rels/slide15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15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03.png"/><Relationship Id="rId4" Type="http://schemas.openxmlformats.org/officeDocument/2006/relationships/image" Target="../media/image202.png"/></Relationships>
</file>

<file path=ppt/slides/_rels/slide16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160.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06.png"/><Relationship Id="rId4" Type="http://schemas.openxmlformats.org/officeDocument/2006/relationships/image" Target="../media/image205.png"/></Relationships>
</file>

<file path=ppt/slides/_rels/slide164.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16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09.png"/><Relationship Id="rId4" Type="http://schemas.openxmlformats.org/officeDocument/2006/relationships/image" Target="../media/image208.png"/></Relationships>
</file>

<file path=ppt/slides/_rels/slide1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6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11.png"/></Relationships>
</file>

<file path=ppt/slides/_rels/slide167.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16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8.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6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9.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16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15.jpeg"/><Relationship Id="rId4" Type="http://schemas.openxmlformats.org/officeDocument/2006/relationships/hyperlink" Target="http://www.google.com/url?sa=i&amp;rct=j&amp;q=&amp;esrc=s&amp;source=images&amp;cd=&amp;cad=rja&amp;uact=8&amp;ved=0CAcQjRxqFQoTCNqirqPpwscCFUwsHgod_yEH5Q&amp;url=http%3A%2F%2Fwww.sss.com.do%2Findex.php%2Fpage%2Fproductos-y-servicios%2Ftelecomunicaciones%2Ffibras-opticas-adss-opgw.html&amp;ei=-6HbVZq5LczYeP_DnKgO&amp;psig=AFQjCNFi1EQxWZSlWXc859zwNsBOB3bJxw&amp;ust=1440543556965369" TargetMode="External"/></Relationships>
</file>

<file path=ppt/slides/_rels/slide1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UQjRxqFQoTCOCa1Z3gwscCFQZeHgodlkcN4g&amp;url=http%3A%2F%2Fwww.schneider-electric.com.co%2Fdocuments%2Flocal%2Fsepam.pdf&amp;ei=f5jbVaDfNYa8eZaPtZAO&amp;psig=AFQjCNEyN5Yc_ToVqfiIdZpu4orehWG5jg&amp;ust=1440541111330430" TargetMode="External"/><Relationship Id="rId7" Type="http://schemas.openxmlformats.org/officeDocument/2006/relationships/image" Target="../media/image1.jpeg"/><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image" Target="../media/image217.jpeg"/><Relationship Id="rId5" Type="http://schemas.openxmlformats.org/officeDocument/2006/relationships/hyperlink" Target="http://www.google.com/url?sa=i&amp;rct=j&amp;q=&amp;esrc=s&amp;source=images&amp;cd=&amp;cad=rja&amp;uact=8&amp;ved=0CAUQjRxqFQoTCIzNgLPgwscCFck8Hgod-kYF5w&amp;url=http%3A%2F%2Fwww.selinc.com.mx%2Fpdf%2Fenerguia%2F2015%2FENERgu%25C3%25ADa_Abril15.pdf&amp;ei=rJjbVYzHJsn5ePqNlbgO&amp;psig=AFQjCNEyN5Yc_ToVqfiIdZpu4orehWG5jg&amp;ust=1440541111330430" TargetMode="External"/><Relationship Id="rId4" Type="http://schemas.openxmlformats.org/officeDocument/2006/relationships/image" Target="../media/image216.jpeg"/></Relationships>
</file>

<file path=ppt/slides/_rels/slide172.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16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hyperlink" Target="Tabla%20de%20Codigos%20ANSI.pdf" TargetMode="External"/><Relationship Id="rId2" Type="http://schemas.openxmlformats.org/officeDocument/2006/relationships/notesSlide" Target="../notesSlides/notesSlide17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19.png"/></Relationships>
</file>

<file path=ppt/slides/_rels/slide17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7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6.xml.rels><?xml version="1.0" encoding="UTF-8" standalone="yes"?>
<Relationships xmlns="http://schemas.openxmlformats.org/package/2006/relationships"><Relationship Id="rId3" Type="http://schemas.openxmlformats.org/officeDocument/2006/relationships/image" Target="../media/image221.png"/><Relationship Id="rId7" Type="http://schemas.openxmlformats.org/officeDocument/2006/relationships/image" Target="../media/image1.jpeg"/><Relationship Id="rId2" Type="http://schemas.openxmlformats.org/officeDocument/2006/relationships/notesSlide" Target="../notesSlides/notesSlide173.xml"/><Relationship Id="rId1" Type="http://schemas.openxmlformats.org/officeDocument/2006/relationships/slideLayout" Target="../slideLayouts/slideLayout2.xml"/><Relationship Id="rId6" Type="http://schemas.openxmlformats.org/officeDocument/2006/relationships/image" Target="../media/image224.png"/><Relationship Id="rId5" Type="http://schemas.openxmlformats.org/officeDocument/2006/relationships/image" Target="../media/image223.wmf"/><Relationship Id="rId4" Type="http://schemas.openxmlformats.org/officeDocument/2006/relationships/image" Target="../media/image222.png"/></Relationships>
</file>

<file path=ppt/slides/_rels/slide17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25.png"/><Relationship Id="rId7" Type="http://schemas.openxmlformats.org/officeDocument/2006/relationships/image" Target="../media/image229.png"/><Relationship Id="rId2" Type="http://schemas.openxmlformats.org/officeDocument/2006/relationships/notesSlide" Target="../notesSlides/notesSlide174.xml"/><Relationship Id="rId1" Type="http://schemas.openxmlformats.org/officeDocument/2006/relationships/slideLayout" Target="../slideLayouts/slideLayout2.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image" Target="../media/image226.png"/></Relationships>
</file>

<file path=ppt/slides/_rels/slide178.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18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4.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18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5.xml.rels><?xml version="1.0" encoding="UTF-8" standalone="yes"?>
<Relationships xmlns="http://schemas.openxmlformats.org/package/2006/relationships"><Relationship Id="rId3" Type="http://schemas.openxmlformats.org/officeDocument/2006/relationships/image" Target="../media/image233.wmf"/><Relationship Id="rId2" Type="http://schemas.openxmlformats.org/officeDocument/2006/relationships/notesSlide" Target="../notesSlides/notesSlide18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6.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18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18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0.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notesSlide" Target="../notesSlides/notesSlide18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1.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188.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9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19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19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3.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4.xml"/><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19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41.png"/></Relationships>
</file>

<file path=ppt/slides/_rels/slide23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19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43.png"/></Relationships>
</file>

<file path=ppt/slides/_rels/slide238.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notesSlide" Target="../notesSlides/notesSlide19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2.xml"/><Relationship Id="rId1" Type="http://schemas.openxmlformats.org/officeDocument/2006/relationships/slideLayout" Target="../slideLayouts/slideLayout2.xml"/><Relationship Id="rId4" Type="http://schemas.openxmlformats.org/officeDocument/2006/relationships/image" Target="../media/image245.png"/></Relationships>
</file>

<file path=ppt/slides/_rels/slide2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3.xml"/><Relationship Id="rId1" Type="http://schemas.openxmlformats.org/officeDocument/2006/relationships/slideLayout" Target="../slideLayouts/slideLayout2.xml"/><Relationship Id="rId4" Type="http://schemas.openxmlformats.org/officeDocument/2006/relationships/image" Target="../media/image246.png"/></Relationships>
</file>

<file path=ppt/slides/_rels/slide2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4.xml"/><Relationship Id="rId1" Type="http://schemas.openxmlformats.org/officeDocument/2006/relationships/slideLayout" Target="../slideLayouts/slideLayout2.xml"/><Relationship Id="rId4" Type="http://schemas.openxmlformats.org/officeDocument/2006/relationships/image" Target="../media/image247.png"/></Relationships>
</file>

<file path=ppt/slides/_rels/slide2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5.xml"/><Relationship Id="rId1" Type="http://schemas.openxmlformats.org/officeDocument/2006/relationships/slideLayout" Target="../slideLayouts/slideLayout2.xml"/><Relationship Id="rId4" Type="http://schemas.openxmlformats.org/officeDocument/2006/relationships/image" Target="../media/image248.png"/></Relationships>
</file>

<file path=ppt/slides/_rels/slide2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6.xml"/><Relationship Id="rId1" Type="http://schemas.openxmlformats.org/officeDocument/2006/relationships/slideLayout" Target="../slideLayouts/slideLayout2.xml"/><Relationship Id="rId4" Type="http://schemas.openxmlformats.org/officeDocument/2006/relationships/image" Target="../media/image249.png"/></Relationships>
</file>

<file path=ppt/slides/_rels/slide2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7.xml"/><Relationship Id="rId1" Type="http://schemas.openxmlformats.org/officeDocument/2006/relationships/slideLayout" Target="../slideLayouts/slideLayout2.xml"/><Relationship Id="rId4" Type="http://schemas.openxmlformats.org/officeDocument/2006/relationships/image" Target="../media/image250.png"/></Relationships>
</file>

<file path=ppt/slides/_rels/slide2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8.xml"/><Relationship Id="rId1" Type="http://schemas.openxmlformats.org/officeDocument/2006/relationships/slideLayout" Target="../slideLayouts/slideLayout2.xml"/><Relationship Id="rId4" Type="http://schemas.openxmlformats.org/officeDocument/2006/relationships/image" Target="../media/image251.png"/></Relationships>
</file>

<file path=ppt/slides/_rels/slide2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9.xml"/><Relationship Id="rId1" Type="http://schemas.openxmlformats.org/officeDocument/2006/relationships/slideLayout" Target="../slideLayouts/slideLayout2.xml"/><Relationship Id="rId4" Type="http://schemas.openxmlformats.org/officeDocument/2006/relationships/image" Target="../media/image252.png"/></Relationships>
</file>

<file path=ppt/slides/_rels/slide2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0.xml"/><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2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1.xml"/><Relationship Id="rId1" Type="http://schemas.openxmlformats.org/officeDocument/2006/relationships/slideLayout" Target="../slideLayouts/slideLayout2.xml"/><Relationship Id="rId4" Type="http://schemas.openxmlformats.org/officeDocument/2006/relationships/image" Target="../media/image254.png"/></Relationships>
</file>

<file path=ppt/slides/_rels/slide2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2.xml"/><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notesSlide" Target="../notesSlides/notesSlide2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54.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21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5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hyperlink" Target="http://www.google.com/url?sa=i&amp;rct=j&amp;q=&amp;esrc=s&amp;source=images&amp;cd=&amp;cad=rja&amp;uact=8&amp;ved=0CAcQjRxqFQoTCNyM9rKUyscCFQn9HgodAQsBtA&amp;url=http%3A%2F%2Fwww.atproteccion.com%2Fbotas-de-seguridad%2F2875-bota-dielectrica-atene.html&amp;ei=uXrfVZzMEIn6e4GWhKAL&amp;psig=AFQjCNH7qksv9hOLnzrJYBbzGTdE6WzCWg&amp;ust=1440795703787625" TargetMode="External"/><Relationship Id="rId7" Type="http://schemas.openxmlformats.org/officeDocument/2006/relationships/image" Target="../media/image259.jpeg"/><Relationship Id="rId2" Type="http://schemas.openxmlformats.org/officeDocument/2006/relationships/notesSlide" Target="../notesSlides/notesSlide215.xm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uact=8&amp;ved=0CAcQjRxqFQoTCLC3poGXyscCFYUcHgodFl4JWQ&amp;url=http%3A%2F%2Fwww.respirexinternational.com%2Fen%2Fproducts%2Fprotective-footwear%2Fdielectric-footwear%2Fdielectric-boot%2F&amp;ei=dn3fVbCkH4W5eJa8pcgF&amp;psig=AFQjCNH7qksv9hOLnzrJYBbzGTdE6WzCWg&amp;ust=1440795703787625" TargetMode="External"/><Relationship Id="rId5" Type="http://schemas.openxmlformats.org/officeDocument/2006/relationships/image" Target="../media/image258.jpeg"/><Relationship Id="rId4" Type="http://schemas.openxmlformats.org/officeDocument/2006/relationships/image" Target="../media/image257.jpeg"/></Relationships>
</file>

<file path=ppt/slides/_rels/slide256.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21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61.jpeg"/><Relationship Id="rId4" Type="http://schemas.openxmlformats.org/officeDocument/2006/relationships/hyperlink" Target="http://www.google.com/url?sa=i&amp;rct=j&amp;q=&amp;esrc=s&amp;source=images&amp;cd=&amp;cad=rja&amp;uact=8&amp;ved=0CAcQjRxqFQoTCI_Hm9CayscCFQbXHgod-SsJWA&amp;url=http%3A%2F%2Fwww.auxitec.net%2Fcatalogo_xml%2Fproducto.php%3FcatID%3D3450%26gID%3D1532&amp;ei=QYHfVc-iE4aue_nXpMAF&amp;psig=AFQjCNG6HiT0XQ5bTJIaD2QXbgPeMefJcw&amp;ust=1440797347038307" TargetMode="External"/></Relationships>
</file>

<file path=ppt/slides/_rels/slide257.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notesSlide" Target="../notesSlides/notesSlide21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63.png"/></Relationships>
</file>

<file path=ppt/slides/_rels/slide2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266.jpeg"/><Relationship Id="rId2" Type="http://schemas.openxmlformats.org/officeDocument/2006/relationships/image" Target="../media/image265.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62.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notesSlide" Target="../notesSlides/notesSlide21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67.jpeg"/></Relationships>
</file>

<file path=ppt/slides/_rels/slide263.xml.rels><?xml version="1.0" encoding="UTF-8" standalone="yes"?>
<Relationships xmlns="http://schemas.openxmlformats.org/package/2006/relationships"><Relationship Id="rId3" Type="http://schemas.openxmlformats.org/officeDocument/2006/relationships/image" Target="../media/image268.jpeg"/><Relationship Id="rId2" Type="http://schemas.openxmlformats.org/officeDocument/2006/relationships/notesSlide" Target="../notesSlides/notesSlide21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70.jpeg"/><Relationship Id="rId4" Type="http://schemas.openxmlformats.org/officeDocument/2006/relationships/image" Target="../media/image269.jpeg"/></Relationships>
</file>

<file path=ppt/slides/_rels/slide264.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notesSlide" Target="../notesSlides/notesSlide22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72.jpeg"/></Relationships>
</file>

<file path=ppt/slides/_rels/slide265.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22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66.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w&amp;url=http://www.testequipmentdepot.com/AEMC/ground-resistance-testers/clamp-on/clamp-on-ground-resistance-tester-6416.htm&amp;ei=keGZVb7pAoPBggSS_KSgCg&amp;bvm=bv.96952980,d.cWw&amp;psig=AFQjCNH1G6GP0gHiq4bqV72Df0Pk92kUKw&amp;ust=1436234508757083" TargetMode="External"/><Relationship Id="rId2" Type="http://schemas.openxmlformats.org/officeDocument/2006/relationships/image" Target="../media/image274.png"/><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75.jpeg"/></Relationships>
</file>

<file path=ppt/slides/_rels/slide2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2.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76.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78.emf"/><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223.xml"/><Relationship Id="rId1" Type="http://schemas.openxmlformats.org/officeDocument/2006/relationships/slideLayout" Target="../slideLayouts/slideLayout7.xml"/><Relationship Id="rId4" Type="http://schemas.openxmlformats.org/officeDocument/2006/relationships/image" Target="../media/image279.jpeg"/></Relationships>
</file>

<file path=ppt/slides/_rels/slide272.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224.xml"/><Relationship Id="rId1" Type="http://schemas.openxmlformats.org/officeDocument/2006/relationships/slideLayout" Target="../slideLayouts/slideLayout7.xml"/><Relationship Id="rId4" Type="http://schemas.openxmlformats.org/officeDocument/2006/relationships/image" Target="../media/image280.png"/></Relationships>
</file>

<file path=ppt/slides/_rels/slide2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76.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notesSlide" Target="../notesSlides/notesSlide225.xml"/><Relationship Id="rId1" Type="http://schemas.openxmlformats.org/officeDocument/2006/relationships/slideLayout" Target="../slideLayouts/slideLayout7.xml"/><Relationship Id="rId4" Type="http://schemas.openxmlformats.org/officeDocument/2006/relationships/image" Target="../media/image190.jpeg"/></Relationships>
</file>

<file path=ppt/slides/_rels/slide277.xml.rels><?xml version="1.0" encoding="UTF-8" standalone="yes"?>
<Relationships xmlns="http://schemas.openxmlformats.org/package/2006/relationships"><Relationship Id="rId8" Type="http://schemas.openxmlformats.org/officeDocument/2006/relationships/image" Target="../media/image288.png"/><Relationship Id="rId3" Type="http://schemas.openxmlformats.org/officeDocument/2006/relationships/notesSlide" Target="../notesSlides/notesSlide226.xml"/><Relationship Id="rId7" Type="http://schemas.openxmlformats.org/officeDocument/2006/relationships/image" Target="../media/image287.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90.jpeg"/><Relationship Id="rId5" Type="http://schemas.openxmlformats.org/officeDocument/2006/relationships/image" Target="../media/image286.wmf"/><Relationship Id="rId4" Type="http://schemas.openxmlformats.org/officeDocument/2006/relationships/oleObject" Target="../embeddings/oleObject2.bin"/></Relationships>
</file>

<file path=ppt/slides/_rels/slide278.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227.xml"/><Relationship Id="rId1" Type="http://schemas.openxmlformats.org/officeDocument/2006/relationships/slideLayout" Target="../slideLayouts/slideLayout7.xml"/><Relationship Id="rId6" Type="http://schemas.openxmlformats.org/officeDocument/2006/relationships/image" Target="../media/image190.jpeg"/><Relationship Id="rId5" Type="http://schemas.openxmlformats.org/officeDocument/2006/relationships/image" Target="../media/image291.jpeg"/><Relationship Id="rId4" Type="http://schemas.openxmlformats.org/officeDocument/2006/relationships/image" Target="../media/image290.png"/></Relationships>
</file>

<file path=ppt/slides/_rels/slide279.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22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80.xml.rels><?xml version="1.0" encoding="UTF-8" standalone="yes"?>
<Relationships xmlns="http://schemas.openxmlformats.org/package/2006/relationships"><Relationship Id="rId8" Type="http://schemas.openxmlformats.org/officeDocument/2006/relationships/slide" Target="slide161.xml"/><Relationship Id="rId3" Type="http://schemas.openxmlformats.org/officeDocument/2006/relationships/image" Target="../media/image293.png"/><Relationship Id="rId7" Type="http://schemas.openxmlformats.org/officeDocument/2006/relationships/image" Target="../media/image295.jpeg"/><Relationship Id="rId2" Type="http://schemas.openxmlformats.org/officeDocument/2006/relationships/notesSlide" Target="../notesSlides/notesSlide229.xm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uact=8&amp;ved=0CAcQjRxqFQoTCN7Cm526s8cCFccXHgodefgAIw&amp;url=http://www.coopermex.com/page8c21b.html?view=productPage&amp;product=89&amp;category=9&amp;ei=YpPTVd6JE8evePnwg5gC&amp;bvm=bv.99804247,d.dmo&amp;psig=AFQjCNHEojOkQIqeEAn3GMeYgfWKVIUJYQ&amp;ust=1440015585035844" TargetMode="External"/><Relationship Id="rId5" Type="http://schemas.openxmlformats.org/officeDocument/2006/relationships/image" Target="../media/image294.png"/><Relationship Id="rId10" Type="http://schemas.openxmlformats.org/officeDocument/2006/relationships/image" Target="../media/image1.jpeg"/><Relationship Id="rId4" Type="http://schemas.openxmlformats.org/officeDocument/2006/relationships/slide" Target="slide160.xml"/><Relationship Id="rId9" Type="http://schemas.openxmlformats.org/officeDocument/2006/relationships/image" Target="../media/image296.jpeg"/></Relationships>
</file>

<file path=ppt/slides/_rels/slide281.xml.rels><?xml version="1.0" encoding="UTF-8" standalone="yes"?>
<Relationships xmlns="http://schemas.openxmlformats.org/package/2006/relationships"><Relationship Id="rId3" Type="http://schemas.openxmlformats.org/officeDocument/2006/relationships/image" Target="../media/image297.jpeg"/><Relationship Id="rId2" Type="http://schemas.openxmlformats.org/officeDocument/2006/relationships/notesSlide" Target="../notesSlides/notesSlide230.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98.png"/></Relationships>
</file>

<file path=ppt/slides/_rels/slide282.xml.rels><?xml version="1.0" encoding="UTF-8" standalone="yes"?>
<Relationships xmlns="http://schemas.openxmlformats.org/package/2006/relationships"><Relationship Id="rId3" Type="http://schemas.openxmlformats.org/officeDocument/2006/relationships/image" Target="../media/image299.emf"/><Relationship Id="rId2" Type="http://schemas.openxmlformats.org/officeDocument/2006/relationships/notesSlide" Target="../notesSlides/notesSlide23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83.xml.rels><?xml version="1.0" encoding="UTF-8" standalone="yes"?>
<Relationships xmlns="http://schemas.openxmlformats.org/package/2006/relationships"><Relationship Id="rId3" Type="http://schemas.openxmlformats.org/officeDocument/2006/relationships/image" Target="../media/image300.jpeg"/><Relationship Id="rId7" Type="http://schemas.openxmlformats.org/officeDocument/2006/relationships/image" Target="../media/image1.jpeg"/><Relationship Id="rId2" Type="http://schemas.openxmlformats.org/officeDocument/2006/relationships/notesSlide" Target="../notesSlides/notesSlide232.xml"/><Relationship Id="rId1" Type="http://schemas.openxmlformats.org/officeDocument/2006/relationships/slideLayout" Target="../slideLayouts/slideLayout2.xml"/><Relationship Id="rId6" Type="http://schemas.openxmlformats.org/officeDocument/2006/relationships/image" Target="../media/image303.jpeg"/><Relationship Id="rId5" Type="http://schemas.openxmlformats.org/officeDocument/2006/relationships/image" Target="../media/image302.jpeg"/><Relationship Id="rId4" Type="http://schemas.openxmlformats.org/officeDocument/2006/relationships/image" Target="../media/image301.jpeg"/></Relationships>
</file>

<file path=ppt/slides/_rels/slide2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14588" y="687388"/>
            <a:ext cx="5992812" cy="327025"/>
          </a:xfrm>
          <a:prstGeom prst="rect">
            <a:avLst/>
          </a:prstGeom>
        </p:spPr>
        <p:txBody>
          <a:bodyPr lIns="0" tIns="10860" rIns="0" bIns="0">
            <a:spAutoFit/>
          </a:bodyPr>
          <a:lstStyle/>
          <a:p>
            <a:pPr marL="10860">
              <a:spcBef>
                <a:spcPts val="86"/>
              </a:spcBef>
              <a:defRPr/>
            </a:pPr>
            <a:r>
              <a:rPr sz="2052" b="1" spc="-4" dirty="0">
                <a:solidFill>
                  <a:srgbClr val="001F5F"/>
                </a:solidFill>
                <a:latin typeface="Calibri"/>
                <a:cs typeface="Calibri"/>
              </a:rPr>
              <a:t>Operación</a:t>
            </a:r>
            <a:r>
              <a:rPr sz="2052" b="1" spc="-9" dirty="0">
                <a:solidFill>
                  <a:srgbClr val="001F5F"/>
                </a:solidFill>
                <a:latin typeface="Calibri"/>
                <a:cs typeface="Calibri"/>
              </a:rPr>
              <a:t> </a:t>
            </a:r>
            <a:r>
              <a:rPr sz="2052" b="1" dirty="0">
                <a:solidFill>
                  <a:srgbClr val="001F5F"/>
                </a:solidFill>
                <a:latin typeface="Calibri"/>
                <a:cs typeface="Calibri"/>
              </a:rPr>
              <a:t>y</a:t>
            </a:r>
            <a:r>
              <a:rPr sz="2052" b="1" spc="-4" dirty="0">
                <a:solidFill>
                  <a:srgbClr val="001F5F"/>
                </a:solidFill>
                <a:latin typeface="Calibri"/>
                <a:cs typeface="Calibri"/>
              </a:rPr>
              <a:t> Mantenimiento </a:t>
            </a:r>
            <a:r>
              <a:rPr sz="2052" b="1" dirty="0">
                <a:solidFill>
                  <a:srgbClr val="001F5F"/>
                </a:solidFill>
                <a:latin typeface="Calibri"/>
                <a:cs typeface="Calibri"/>
              </a:rPr>
              <a:t>de </a:t>
            </a:r>
            <a:r>
              <a:rPr sz="2052" b="1" spc="-4" dirty="0">
                <a:solidFill>
                  <a:srgbClr val="001F5F"/>
                </a:solidFill>
                <a:latin typeface="Calibri"/>
                <a:cs typeface="Calibri"/>
              </a:rPr>
              <a:t>Subestaciones Eléctrica</a:t>
            </a:r>
            <a:endParaRPr sz="2052" dirty="0">
              <a:latin typeface="Calibri"/>
              <a:cs typeface="Calibri"/>
            </a:endParaRPr>
          </a:p>
        </p:txBody>
      </p:sp>
      <p:sp>
        <p:nvSpPr>
          <p:cNvPr id="7171" name="object 3"/>
          <p:cNvSpPr>
            <a:spLocks/>
          </p:cNvSpPr>
          <p:nvPr/>
        </p:nvSpPr>
        <p:spPr bwMode="auto">
          <a:xfrm>
            <a:off x="674688" y="1160463"/>
            <a:ext cx="7794625" cy="0"/>
          </a:xfrm>
          <a:custGeom>
            <a:avLst/>
            <a:gdLst>
              <a:gd name="T0" fmla="*/ 0 w 9114790"/>
              <a:gd name="T1" fmla="*/ 8689811 w 9114790"/>
              <a:gd name="T2" fmla="*/ 8697214 w 9114790"/>
              <a:gd name="T3" fmla="*/ 9114339 w 9114790"/>
            </a:gdLst>
            <a:ahLst/>
            <a:cxnLst>
              <a:cxn ang="0">
                <a:pos x="T0" y="0"/>
              </a:cxn>
              <a:cxn ang="0">
                <a:pos x="T1" y="0"/>
              </a:cxn>
              <a:cxn ang="0">
                <a:pos x="T2" y="0"/>
              </a:cxn>
              <a:cxn ang="0">
                <a:pos x="T3" y="0"/>
              </a:cxn>
            </a:cxnLst>
            <a:rect l="0" t="0" r="r" b="b"/>
            <a:pathLst>
              <a:path w="9114790">
                <a:moveTo>
                  <a:pt x="0" y="0"/>
                </a:moveTo>
                <a:lnTo>
                  <a:pt x="8689811" y="0"/>
                </a:lnTo>
              </a:path>
              <a:path w="9114790">
                <a:moveTo>
                  <a:pt x="8697214" y="0"/>
                </a:moveTo>
                <a:lnTo>
                  <a:pt x="9114339" y="0"/>
                </a:lnTo>
              </a:path>
            </a:pathLst>
          </a:custGeom>
          <a:noFill/>
          <a:ln w="910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AR"/>
          </a:p>
        </p:txBody>
      </p:sp>
      <p:sp>
        <p:nvSpPr>
          <p:cNvPr id="7172" name="object 4"/>
          <p:cNvSpPr>
            <a:spLocks/>
          </p:cNvSpPr>
          <p:nvPr/>
        </p:nvSpPr>
        <p:spPr bwMode="auto">
          <a:xfrm>
            <a:off x="614363" y="6261100"/>
            <a:ext cx="7851775" cy="0"/>
          </a:xfrm>
          <a:custGeom>
            <a:avLst/>
            <a:gdLst>
              <a:gd name="T0" fmla="*/ 0 w 9181465"/>
              <a:gd name="T1" fmla="*/ 6326332 w 9181465"/>
              <a:gd name="T2" fmla="*/ 6331585 w 9181465"/>
              <a:gd name="T3" fmla="*/ 9180898 w 9181465"/>
            </a:gdLst>
            <a:ahLst/>
            <a:cxnLst>
              <a:cxn ang="0">
                <a:pos x="T0" y="0"/>
              </a:cxn>
              <a:cxn ang="0">
                <a:pos x="T1" y="0"/>
              </a:cxn>
              <a:cxn ang="0">
                <a:pos x="T2" y="0"/>
              </a:cxn>
              <a:cxn ang="0">
                <a:pos x="T3" y="0"/>
              </a:cxn>
            </a:cxnLst>
            <a:rect l="0" t="0" r="r" b="b"/>
            <a:pathLst>
              <a:path w="9181465">
                <a:moveTo>
                  <a:pt x="0" y="0"/>
                </a:moveTo>
                <a:lnTo>
                  <a:pt x="6326332" y="0"/>
                </a:lnTo>
              </a:path>
              <a:path w="9181465">
                <a:moveTo>
                  <a:pt x="6331585" y="0"/>
                </a:moveTo>
                <a:lnTo>
                  <a:pt x="9180898" y="0"/>
                </a:lnTo>
              </a:path>
            </a:pathLst>
          </a:custGeom>
          <a:noFill/>
          <a:ln w="910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AR"/>
          </a:p>
        </p:txBody>
      </p:sp>
      <p:pic>
        <p:nvPicPr>
          <p:cNvPr id="7173"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587375"/>
            <a:ext cx="15049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ject 6"/>
          <p:cNvSpPr txBox="1">
            <a:spLocks noGrp="1"/>
          </p:cNvSpPr>
          <p:nvPr>
            <p:ph type="title"/>
          </p:nvPr>
        </p:nvSpPr>
        <p:spPr>
          <a:xfrm>
            <a:off x="1550988" y="1631950"/>
            <a:ext cx="6037262" cy="1727200"/>
          </a:xfrm>
        </p:spPr>
        <p:txBody>
          <a:bodyPr vert="horz" wrap="square" lIns="0" tIns="138463" rIns="0" bIns="0" numCol="1" anchor="t" anchorCtr="0" compatLnSpc="1">
            <a:prstTxWarp prst="textNoShape">
              <a:avLst/>
            </a:prstTxWarp>
            <a:spAutoFit/>
          </a:bodyPr>
          <a:lstStyle/>
          <a:p>
            <a:pPr marL="1588">
              <a:lnSpc>
                <a:spcPct val="108000"/>
              </a:lnSpc>
              <a:spcBef>
                <a:spcPts val="700"/>
              </a:spcBef>
            </a:pPr>
            <a:r>
              <a:rPr lang="es-AR" altLang="es-AR" sz="3000" smtClean="0">
                <a:solidFill>
                  <a:srgbClr val="006FC0"/>
                </a:solidFill>
                <a:cs typeface="Times New Roman" panose="02020603050405020304" pitchFamily="18" charset="0"/>
              </a:rPr>
              <a:t>Curso de</a:t>
            </a:r>
            <a:r>
              <a:rPr lang="es-AR" altLang="es-AR" sz="3000" smtClean="0">
                <a:cs typeface="Times New Roman" panose="02020603050405020304" pitchFamily="18" charset="0"/>
              </a:rPr>
              <a:t/>
            </a:r>
            <a:br>
              <a:rPr lang="es-AR" altLang="es-AR" sz="3000" smtClean="0">
                <a:cs typeface="Times New Roman" panose="02020603050405020304" pitchFamily="18" charset="0"/>
              </a:rPr>
            </a:br>
            <a:r>
              <a:rPr lang="es-AR" altLang="es-AR" sz="3000" smtClean="0">
                <a:solidFill>
                  <a:srgbClr val="006FC0"/>
                </a:solidFill>
                <a:cs typeface="Times New Roman" panose="02020603050405020304" pitchFamily="18" charset="0"/>
              </a:rPr>
              <a:t>Operación	y Mantenimiento de  Subestaciones Eléctricas</a:t>
            </a:r>
            <a:endParaRPr lang="es-AR" altLang="es-AR" sz="3000" smtClean="0">
              <a:cs typeface="Times New Roman" panose="02020603050405020304" pitchFamily="18" charset="0"/>
            </a:endParaRPr>
          </a:p>
        </p:txBody>
      </p:sp>
      <p:sp>
        <p:nvSpPr>
          <p:cNvPr id="7" name="object 7"/>
          <p:cNvSpPr txBox="1"/>
          <p:nvPr/>
        </p:nvSpPr>
        <p:spPr>
          <a:xfrm>
            <a:off x="1501775" y="3817938"/>
            <a:ext cx="6137275" cy="747712"/>
          </a:xfrm>
          <a:prstGeom prst="rect">
            <a:avLst/>
          </a:prstGeom>
        </p:spPr>
        <p:txBody>
          <a:bodyPr lIns="0" tIns="2172" rIns="0" bIns="0">
            <a:spAutoFit/>
          </a:bodyPr>
          <a:lstStyle>
            <a:lvl1pPr marL="952500" indent="-941388">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nSpc>
                <a:spcPct val="102000"/>
              </a:lnSpc>
              <a:spcBef>
                <a:spcPts val="13"/>
              </a:spcBef>
            </a:pPr>
            <a:r>
              <a:rPr lang="es-AR" altLang="es-AR" sz="2300" b="1" i="1">
                <a:solidFill>
                  <a:srgbClr val="006FC0"/>
                </a:solidFill>
                <a:latin typeface="Times New Roman" panose="02020603050405020304" pitchFamily="18" charset="0"/>
                <a:cs typeface="Times New Roman" panose="02020603050405020304" pitchFamily="18" charset="0"/>
              </a:rPr>
              <a:t>TEMA IV: </a:t>
            </a:r>
            <a:r>
              <a:rPr lang="es-ES" altLang="en-US" sz="2400" b="1" i="1">
                <a:solidFill>
                  <a:srgbClr val="0070C0"/>
                </a:solidFill>
                <a:latin typeface="Times New Roman" panose="02020603050405020304" pitchFamily="18" charset="0"/>
                <a:cs typeface="Times New Roman" panose="02020603050405020304" pitchFamily="18" charset="0"/>
              </a:rPr>
              <a:t>OPERACIÓN DE SUBESTACIONES</a:t>
            </a:r>
          </a:p>
          <a:p>
            <a:pPr>
              <a:lnSpc>
                <a:spcPct val="102000"/>
              </a:lnSpc>
              <a:spcBef>
                <a:spcPts val="13"/>
              </a:spcBef>
            </a:pPr>
            <a:endParaRPr lang="es-AR" altLang="es-AR" sz="2300">
              <a:latin typeface="Times New Roman" panose="02020603050405020304" pitchFamily="18" charset="0"/>
              <a:cs typeface="Times New Roman" panose="02020603050405020304" pitchFamily="18" charset="0"/>
            </a:endParaRPr>
          </a:p>
        </p:txBody>
      </p:sp>
      <p:sp>
        <p:nvSpPr>
          <p:cNvPr id="8" name="object 8"/>
          <p:cNvSpPr txBox="1"/>
          <p:nvPr/>
        </p:nvSpPr>
        <p:spPr>
          <a:xfrm>
            <a:off x="5189538" y="4895850"/>
            <a:ext cx="3349625" cy="1047750"/>
          </a:xfrm>
          <a:prstGeom prst="rect">
            <a:avLst/>
          </a:prstGeom>
        </p:spPr>
        <p:txBody>
          <a:bodyPr lIns="0" tIns="10317" rIns="0" bIns="0">
            <a:spAutoFit/>
          </a:bodyPr>
          <a:lstStyle>
            <a:lvl1pPr marL="9525" indent="847725">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lnSpc>
                <a:spcPct val="146000"/>
              </a:lnSpc>
              <a:spcBef>
                <a:spcPts val="75"/>
              </a:spcBef>
            </a:pPr>
            <a:r>
              <a:rPr lang="es-AR" altLang="es-AR" sz="1500" b="1">
                <a:solidFill>
                  <a:srgbClr val="006FC0"/>
                </a:solidFill>
                <a:latin typeface="Times New Roman" panose="02020603050405020304" pitchFamily="18" charset="0"/>
                <a:cs typeface="Times New Roman" panose="02020603050405020304" pitchFamily="18" charset="0"/>
              </a:rPr>
              <a:t>Dr.-Ing. Eduardo Orduña  Santo Domingo, Rep. Dominicana  23-26 de Agosto de 2021</a:t>
            </a:r>
            <a:endParaRPr lang="es-AR" altLang="es-AR" sz="1500">
              <a:latin typeface="Times New Roman" panose="02020603050405020304" pitchFamily="18" charset="0"/>
              <a:cs typeface="Times New Roman" panose="02020603050405020304" pitchFamily="18" charset="0"/>
            </a:endParaRPr>
          </a:p>
        </p:txBody>
      </p:sp>
      <p:sp>
        <p:nvSpPr>
          <p:cNvPr id="7177" name="object 9"/>
          <p:cNvSpPr>
            <a:spLocks/>
          </p:cNvSpPr>
          <p:nvPr/>
        </p:nvSpPr>
        <p:spPr bwMode="auto">
          <a:xfrm>
            <a:off x="1160463" y="1430338"/>
            <a:ext cx="6818312" cy="3427412"/>
          </a:xfrm>
          <a:custGeom>
            <a:avLst/>
            <a:gdLst>
              <a:gd name="T0" fmla="*/ 0 w 7973695"/>
              <a:gd name="T1" fmla="*/ 4008120 h 4008120"/>
              <a:gd name="T2" fmla="*/ 7973568 w 7973695"/>
              <a:gd name="T3" fmla="*/ 4008120 h 4008120"/>
              <a:gd name="T4" fmla="*/ 7973568 w 7973695"/>
              <a:gd name="T5" fmla="*/ 0 h 4008120"/>
              <a:gd name="T6" fmla="*/ 0 w 7973695"/>
              <a:gd name="T7" fmla="*/ 0 h 4008120"/>
              <a:gd name="T8" fmla="*/ 0 w 7973695"/>
              <a:gd name="T9" fmla="*/ 4008120 h 4008120"/>
            </a:gdLst>
            <a:ahLst/>
            <a:cxnLst>
              <a:cxn ang="0">
                <a:pos x="T0" y="T1"/>
              </a:cxn>
              <a:cxn ang="0">
                <a:pos x="T2" y="T3"/>
              </a:cxn>
              <a:cxn ang="0">
                <a:pos x="T4" y="T5"/>
              </a:cxn>
              <a:cxn ang="0">
                <a:pos x="T6" y="T7"/>
              </a:cxn>
              <a:cxn ang="0">
                <a:pos x="T8" y="T9"/>
              </a:cxn>
            </a:cxnLst>
            <a:rect l="0" t="0" r="r" b="b"/>
            <a:pathLst>
              <a:path w="7973695" h="4008120">
                <a:moveTo>
                  <a:pt x="0" y="4008120"/>
                </a:moveTo>
                <a:lnTo>
                  <a:pt x="7973568" y="4008120"/>
                </a:lnTo>
                <a:lnTo>
                  <a:pt x="7973568" y="0"/>
                </a:lnTo>
                <a:lnTo>
                  <a:pt x="0" y="0"/>
                </a:lnTo>
                <a:lnTo>
                  <a:pt x="0" y="4008120"/>
                </a:lnTo>
                <a:close/>
              </a:path>
            </a:pathLst>
          </a:custGeom>
          <a:noFill/>
          <a:ln w="12191">
            <a:solidFill>
              <a:srgbClr val="41709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AR"/>
          </a:p>
        </p:txBody>
      </p:sp>
      <p:sp>
        <p:nvSpPr>
          <p:cNvPr id="10" name="object 10"/>
          <p:cNvSpPr txBox="1"/>
          <p:nvPr/>
        </p:nvSpPr>
        <p:spPr>
          <a:xfrm>
            <a:off x="8374063" y="5995988"/>
            <a:ext cx="198437" cy="257175"/>
          </a:xfrm>
          <a:prstGeom prst="rect">
            <a:avLst/>
          </a:prstGeom>
        </p:spPr>
        <p:txBody>
          <a:bodyPr lIns="0" tIns="0" rIns="0" bIns="0">
            <a:spAutoFit/>
          </a:bodyPr>
          <a:lstStyle/>
          <a:p>
            <a:pPr marL="32579">
              <a:lnSpc>
                <a:spcPts val="983"/>
              </a:lnSpc>
              <a:defRPr/>
            </a:pPr>
            <a:fld id="{E9C30268-43D9-4877-8888-BD0BE3494A8D}" type="slidenum">
              <a:rPr sz="941" dirty="0">
                <a:latin typeface="Calibri"/>
                <a:cs typeface="Calibri"/>
              </a:rPr>
              <a:pPr marL="32579">
                <a:lnSpc>
                  <a:spcPts val="983"/>
                </a:lnSpc>
                <a:defRPr/>
              </a:pPr>
              <a:t>1</a:t>
            </a:fld>
            <a:endParaRPr sz="941">
              <a:latin typeface="Calibri"/>
              <a:cs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395288" y="325438"/>
            <a:ext cx="8064500" cy="638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457200">
              <a:defRPr>
                <a:solidFill>
                  <a:schemeClr val="tx1"/>
                </a:solidFill>
                <a:latin typeface="DIN-Regular" pitchFamily="34" charset="0"/>
              </a:defRPr>
            </a:lvl1pPr>
            <a:lvl2pPr marL="742950" indent="-539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None/>
            </a:pPr>
            <a:r>
              <a:rPr lang="es-ES" altLang="en-US" sz="2800" b="1" u="sng">
                <a:solidFill>
                  <a:srgbClr val="000000"/>
                </a:solidFill>
              </a:rPr>
              <a:t>OPERACIÓN  DE SUBESTACIONES</a:t>
            </a:r>
          </a:p>
          <a:p>
            <a:pPr algn="just">
              <a:buFont typeface="Wingdings" panose="05000000000000000000" pitchFamily="2" charset="2"/>
              <a:buNone/>
            </a:pPr>
            <a:endParaRPr lang="es-ES" altLang="en-US" b="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Introducción</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Tipos de subestaciones</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Configuración de la subestación. (arreglo de barras e interruptores)</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Elementos que componen una subestación.</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Criterios de control y protección de subestaciones.</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Principios de Operación  </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Jerarquización de operaciones.</a:t>
            </a:r>
          </a:p>
          <a:p>
            <a:pPr lvl="1" algn="just">
              <a:spcBef>
                <a:spcPts val="600"/>
              </a:spcBef>
              <a:buFont typeface="Wingdings" panose="05000000000000000000" pitchFamily="2" charset="2"/>
              <a:buChar char="ü"/>
            </a:pPr>
            <a:endParaRPr lang="es-ES" altLang="en-US" b="1" i="1">
              <a:solidFill>
                <a:srgbClr val="000000"/>
              </a:solidFill>
            </a:endParaRPr>
          </a:p>
          <a:p>
            <a:pPr lvl="1" algn="just">
              <a:spcBef>
                <a:spcPts val="600"/>
              </a:spcBef>
              <a:buFont typeface="Wingdings" panose="05000000000000000000" pitchFamily="2" charset="2"/>
              <a:buChar char="ü"/>
            </a:pPr>
            <a:r>
              <a:rPr lang="es-ES" altLang="en-US" b="1" i="1">
                <a:solidFill>
                  <a:srgbClr val="000000"/>
                </a:solidFill>
              </a:rPr>
              <a:t>Conceptos básicos de seguridad</a:t>
            </a:r>
          </a:p>
        </p:txBody>
      </p:sp>
      <p:pic>
        <p:nvPicPr>
          <p:cNvPr id="921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6525" y="0"/>
            <a:ext cx="26289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1858963" y="2973388"/>
            <a:ext cx="6064250" cy="738187"/>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_tradnl" altLang="en-US" sz="4800" b="1">
                <a:solidFill>
                  <a:srgbClr val="000000"/>
                </a:solidFill>
                <a:latin typeface="Futura Lt BT" pitchFamily="34" charset="0"/>
              </a:rPr>
              <a:t>INTRODUCCIÓN </a:t>
            </a:r>
          </a:p>
        </p:txBody>
      </p:sp>
      <p:pic>
        <p:nvPicPr>
          <p:cNvPr id="1126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6525" y="0"/>
            <a:ext cx="26289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3315" name="Rectangle 4"/>
          <p:cNvSpPr>
            <a:spLocks noChangeArrowheads="1"/>
          </p:cNvSpPr>
          <p:nvPr/>
        </p:nvSpPr>
        <p:spPr bwMode="auto">
          <a:xfrm>
            <a:off x="684213" y="1139825"/>
            <a:ext cx="7559675" cy="1892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b="1">
                <a:solidFill>
                  <a:srgbClr val="000000"/>
                </a:solidFill>
              </a:rPr>
              <a:t>La transmisión de energía a través de líneas eléctricas genera muchas pérdidas y por ello se busca reducirlas bajando las intensidades y elevando las tensiones.</a:t>
            </a:r>
          </a:p>
          <a:p>
            <a:pPr algn="just">
              <a:spcBef>
                <a:spcPct val="50000"/>
              </a:spcBef>
              <a:buFont typeface="Wingdings" panose="05000000000000000000" pitchFamily="2" charset="2"/>
              <a:buChar char="q"/>
            </a:pPr>
            <a:r>
              <a:rPr lang="es-ES" altLang="en-US" b="1">
                <a:solidFill>
                  <a:srgbClr val="000000"/>
                </a:solidFill>
              </a:rPr>
              <a:t>Las subestaciones como elemento imprescindible para de operación del sistema de transporte han tenido que acompañar a este proceso de incremento de tensiones y potencias.</a:t>
            </a:r>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924175"/>
            <a:ext cx="7920037"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827088" y="695325"/>
            <a:ext cx="2155825" cy="369888"/>
          </a:xfrm>
          <a:prstGeom prst="rect">
            <a:avLst/>
          </a:prstGeom>
        </p:spPr>
        <p:txBody>
          <a:bodyPr wrap="none">
            <a:spAutoFit/>
          </a:bodyPr>
          <a:lstStyle/>
          <a:p>
            <a:pPr>
              <a:defRPr/>
            </a:pPr>
            <a:r>
              <a:rPr lang="es-ES" b="1" dirty="0">
                <a:effectLst>
                  <a:outerShdw blurRad="38100" dist="38100" dir="2700000" algn="tl">
                    <a:srgbClr val="000000"/>
                  </a:outerShdw>
                </a:effectLst>
                <a:latin typeface="Tahoma" pitchFamily="34" charset="0"/>
              </a:rPr>
              <a:t>INTRODUCCIÓN</a:t>
            </a:r>
            <a:r>
              <a:rPr lang="es-ES" b="1" dirty="0">
                <a:solidFill>
                  <a:srgbClr val="000066"/>
                </a:solidFill>
                <a:effectLst>
                  <a:outerShdw blurRad="38100" dist="38100" dir="2700000" algn="tl">
                    <a:srgbClr val="000000"/>
                  </a:outerShdw>
                </a:effectLst>
                <a:latin typeface="Tahoma" pitchFamily="34" charset="0"/>
              </a:rPr>
              <a:t>.</a:t>
            </a:r>
            <a:endParaRPr lang="es-ES_tradnl" b="1" dirty="0">
              <a:solidFill>
                <a:srgbClr val="000066"/>
              </a:solidFill>
              <a:effectLst>
                <a:outerShdw blurRad="38100" dist="38100" dir="2700000" algn="tl">
                  <a:srgbClr val="000000"/>
                </a:outerShdw>
              </a:effectLst>
              <a:latin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p:cNvPicPr>
            <a:picLocks noChangeAspect="1" noChangeArrowheads="1"/>
          </p:cNvPicPr>
          <p:nvPr/>
        </p:nvPicPr>
        <p:blipFill>
          <a:blip r:embed="rId3">
            <a:lum contrast="16000"/>
            <a:extLst>
              <a:ext uri="{28A0092B-C50C-407E-A947-70E740481C1C}">
                <a14:useLocalDpi xmlns:a14="http://schemas.microsoft.com/office/drawing/2010/main" val="0"/>
              </a:ext>
            </a:extLst>
          </a:blip>
          <a:srcRect/>
          <a:stretch>
            <a:fillRect/>
          </a:stretch>
        </p:blipFill>
        <p:spPr bwMode="auto">
          <a:xfrm>
            <a:off x="3943350" y="2924175"/>
            <a:ext cx="1663700" cy="6477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A9999"/>
                  </a:outerShdw>
                </a:effectLst>
              </a14:hiddenEffects>
            </a:ext>
          </a:extLst>
        </p:spPr>
      </p:pic>
      <p:sp>
        <p:nvSpPr>
          <p:cNvPr id="1536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9220" name="Rectangle 4">
            <a:extLst>
              <a:ext uri="{FF2B5EF4-FFF2-40B4-BE49-F238E27FC236}"/>
            </a:extLst>
          </p:cNvPr>
          <p:cNvSpPr>
            <a:spLocks noChangeArrowheads="1"/>
          </p:cNvSpPr>
          <p:nvPr/>
        </p:nvSpPr>
        <p:spPr bwMode="auto">
          <a:xfrm>
            <a:off x="679450" y="915988"/>
            <a:ext cx="7559675" cy="4664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Ø"/>
              <a:defRPr/>
            </a:pPr>
            <a:r>
              <a:rPr lang="es-ES" dirty="0">
                <a:solidFill>
                  <a:srgbClr val="000000"/>
                </a:solidFill>
              </a:rPr>
              <a:t>Existen dos razones técnicas que explican por qué el transporte y la distribución en energía eléctrica se realizan a tensiones elevadas, y en consecuencia, por qué son necesarias las subestaciones eléctricas</a:t>
            </a:r>
            <a:r>
              <a:rPr lang="es-ES" dirty="0">
                <a:solidFill>
                  <a:srgbClr val="000000"/>
                </a:solidFill>
              </a:rPr>
              <a:t>:</a:t>
            </a:r>
            <a:endParaRPr lang="es-ES" dirty="0">
              <a:solidFill>
                <a:srgbClr val="000000"/>
              </a:solidFill>
            </a:endParaRPr>
          </a:p>
          <a:p>
            <a:pPr marL="342900" indent="-342900" algn="just">
              <a:spcBef>
                <a:spcPct val="50000"/>
              </a:spcBef>
              <a:buFont typeface="+mj-lt"/>
              <a:buAutoNum type="alphaLcParenR"/>
              <a:defRPr/>
            </a:pPr>
            <a:r>
              <a:rPr lang="es-ES" dirty="0">
                <a:solidFill>
                  <a:srgbClr val="000000"/>
                </a:solidFill>
              </a:rPr>
              <a:t>Las pérdidas de potencia que se producen en un conductor por el que circula una corriente eléctrica, debido al Efecto Joule, son directamente proporcionales </a:t>
            </a:r>
            <a:r>
              <a:rPr lang="es-ES" dirty="0">
                <a:solidFill>
                  <a:srgbClr val="000000"/>
                </a:solidFill>
              </a:rPr>
              <a:t>al </a:t>
            </a:r>
            <a:r>
              <a:rPr lang="es-ES" dirty="0">
                <a:solidFill>
                  <a:srgbClr val="000000"/>
                </a:solidFill>
              </a:rPr>
              <a:t>valor de esta. </a:t>
            </a:r>
          </a:p>
          <a:p>
            <a:pPr marL="342900" indent="-342900" algn="just">
              <a:spcBef>
                <a:spcPct val="50000"/>
              </a:spcBef>
              <a:buFont typeface="+mj-lt"/>
              <a:buAutoNum type="alphaLcParenR"/>
              <a:defRPr/>
            </a:pPr>
            <a:endParaRPr lang="es-ES" dirty="0">
              <a:solidFill>
                <a:srgbClr val="000000"/>
              </a:solidFill>
            </a:endParaRPr>
          </a:p>
          <a:p>
            <a:pPr marL="342900" indent="-342900" algn="just">
              <a:spcBef>
                <a:spcPct val="50000"/>
              </a:spcBef>
              <a:buFont typeface="+mj-lt"/>
              <a:buAutoNum type="alphaLcParenR"/>
              <a:defRPr/>
            </a:pPr>
            <a:r>
              <a:rPr lang="es-ES" dirty="0">
                <a:solidFill>
                  <a:srgbClr val="000000"/>
                </a:solidFill>
              </a:rPr>
              <a:t>La potencia eléctrica transportada en una red es directamente proporcional al valor de su tensión y al de su intensidad.</a:t>
            </a:r>
          </a:p>
          <a:p>
            <a:pPr algn="just">
              <a:spcBef>
                <a:spcPct val="50000"/>
              </a:spcBef>
              <a:defRPr/>
            </a:pPr>
            <a:endParaRPr lang="es-ES" dirty="0">
              <a:solidFill>
                <a:srgbClr val="000000"/>
              </a:solidFill>
            </a:endParaRPr>
          </a:p>
          <a:p>
            <a:pPr marL="285750" indent="-285750" algn="just">
              <a:spcBef>
                <a:spcPct val="50000"/>
              </a:spcBef>
              <a:buFont typeface="Wingdings" panose="05000000000000000000" pitchFamily="2" charset="2"/>
              <a:buChar char="Ø"/>
              <a:defRPr/>
            </a:pPr>
            <a:r>
              <a:rPr lang="es-ES" dirty="0">
                <a:solidFill>
                  <a:srgbClr val="000000"/>
                </a:solidFill>
              </a:rPr>
              <a:t>Por tanto, </a:t>
            </a:r>
            <a:r>
              <a:rPr lang="es-ES" b="1" dirty="0">
                <a:solidFill>
                  <a:srgbClr val="000000"/>
                </a:solidFill>
              </a:rPr>
              <a:t>cuanto mayor sea el valor de la tensión, menor deberá ser el de intensidad para transmitir la misma potencia y, en consecuencia, menores serán las pérdidas</a:t>
            </a:r>
            <a:r>
              <a:rPr lang="es-ES" dirty="0">
                <a:solidFill>
                  <a:srgbClr val="000000"/>
                </a:solidFill>
              </a:rPr>
              <a:t> por efecto Joule.</a:t>
            </a:r>
          </a:p>
        </p:txBody>
      </p:sp>
      <p:pic>
        <p:nvPicPr>
          <p:cNvPr id="15365" name="Picture 8"/>
          <p:cNvPicPr>
            <a:picLocks noChangeAspect="1" noChangeArrowheads="1"/>
          </p:cNvPicPr>
          <p:nvPr/>
        </p:nvPicPr>
        <p:blipFill>
          <a:blip r:embed="rId4">
            <a:lum contrast="14000"/>
            <a:extLst>
              <a:ext uri="{28A0092B-C50C-407E-A947-70E740481C1C}">
                <a14:useLocalDpi xmlns:a14="http://schemas.microsoft.com/office/drawing/2010/main" val="0"/>
              </a:ext>
            </a:extLst>
          </a:blip>
          <a:srcRect/>
          <a:stretch>
            <a:fillRect/>
          </a:stretch>
        </p:blipFill>
        <p:spPr bwMode="auto">
          <a:xfrm>
            <a:off x="4083050" y="4076700"/>
            <a:ext cx="1371600" cy="5000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A9999"/>
                  </a:outerShdw>
                </a:effectLst>
              </a14:hiddenEffects>
            </a:ext>
          </a:extLst>
        </p:spPr>
      </p:pic>
      <p:pic>
        <p:nvPicPr>
          <p:cNvPr id="15366"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66750" y="503238"/>
            <a:ext cx="7416800" cy="369887"/>
          </a:xfrm>
          <a:prstGeom prst="rect">
            <a:avLst/>
          </a:prstGeom>
        </p:spPr>
        <p:txBody>
          <a:bodyPr>
            <a:spAutoFit/>
          </a:bodyPr>
          <a:lstStyle/>
          <a:p>
            <a:pPr>
              <a:defRPr/>
            </a:pPr>
            <a:r>
              <a:rPr lang="es-ES_tradnl" b="1" dirty="0">
                <a:solidFill>
                  <a:srgbClr val="000000"/>
                </a:solidFill>
                <a:effectLst>
                  <a:outerShdw blurRad="38100" dist="38100" dir="2700000" algn="tl">
                    <a:srgbClr val="000000"/>
                  </a:outerShdw>
                </a:effectLst>
                <a:latin typeface="Tahoma" pitchFamily="34" charset="0"/>
              </a:rPr>
              <a:t>RAZONES TÉCNICAS  PARA UTILIZAR TENSIONES ELEVADAS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2625" y="682625"/>
            <a:ext cx="7561263" cy="366713"/>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¿QUÉ ES UNA SUBESTACIÓN ELÉCTRICA?</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6387" name="Rectangle 4"/>
          <p:cNvSpPr>
            <a:spLocks noChangeArrowheads="1"/>
          </p:cNvSpPr>
          <p:nvPr/>
        </p:nvSpPr>
        <p:spPr bwMode="auto">
          <a:xfrm>
            <a:off x="684213" y="1139825"/>
            <a:ext cx="7559675" cy="1616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ct val="50000"/>
              </a:spcBef>
              <a:buFont typeface="Wingdings" panose="05000000000000000000" pitchFamily="2" charset="2"/>
              <a:buChar char="ü"/>
              <a:defRPr/>
            </a:pPr>
            <a:r>
              <a:rPr lang="es-ES" altLang="en-US" dirty="0" smtClean="0">
                <a:solidFill>
                  <a:srgbClr val="000000"/>
                </a:solidFill>
              </a:rPr>
              <a:t>Una subestación eléctrica </a:t>
            </a:r>
            <a:r>
              <a:rPr lang="es-ES" altLang="en-US" b="1" dirty="0" smtClean="0">
                <a:solidFill>
                  <a:srgbClr val="000000"/>
                </a:solidFill>
              </a:rPr>
              <a:t>es una instalación destinada a modificar y establecer los niveles de tensión de una infraestructura eléctrica</a:t>
            </a:r>
            <a:r>
              <a:rPr lang="es-ES" altLang="en-US" dirty="0" smtClean="0">
                <a:solidFill>
                  <a:srgbClr val="000000"/>
                </a:solidFill>
              </a:rPr>
              <a:t>, para Facilitar el transporte y Distribución de la energía eléctrica.</a:t>
            </a:r>
          </a:p>
          <a:p>
            <a:pPr algn="just">
              <a:spcBef>
                <a:spcPct val="50000"/>
              </a:spcBef>
              <a:defRPr/>
            </a:pPr>
            <a:r>
              <a:rPr lang="es-ES" altLang="en-US" dirty="0" smtClean="0">
                <a:solidFill>
                  <a:srgbClr val="000000"/>
                </a:solidFill>
              </a:rPr>
              <a:t> </a:t>
            </a:r>
            <a:endParaRPr lang="es-ES" altLang="en-US" b="1" dirty="0" smtClean="0">
              <a:solidFill>
                <a:srgbClr val="000000"/>
              </a:solidFill>
            </a:endParaRPr>
          </a:p>
        </p:txBody>
      </p:sp>
      <p:pic>
        <p:nvPicPr>
          <p:cNvPr id="174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163" y="2420938"/>
            <a:ext cx="65659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CRITERIOS DE DISEÑO DE LAS SUBESTACIONES </a:t>
            </a:r>
          </a:p>
        </p:txBody>
      </p:sp>
      <p:sp>
        <p:nvSpPr>
          <p:cNvPr id="1945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9460" name="Rectangle 4"/>
          <p:cNvSpPr>
            <a:spLocks noChangeArrowheads="1"/>
          </p:cNvSpPr>
          <p:nvPr/>
        </p:nvSpPr>
        <p:spPr bwMode="auto">
          <a:xfrm>
            <a:off x="684213" y="1139825"/>
            <a:ext cx="7559675" cy="52165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Times New Roman" panose="02020603050405020304" pitchFamily="18" charset="0"/>
              <a:buAutoNum type="arabicPeriod"/>
            </a:pPr>
            <a:r>
              <a:rPr lang="es-ES" altLang="en-US">
                <a:solidFill>
                  <a:srgbClr val="000000"/>
                </a:solidFill>
              </a:rPr>
              <a:t>Adecuación a los requisitos del sistema (niveles de potencia y tensiones, potencia de cortocircuito, etc.) </a:t>
            </a:r>
          </a:p>
          <a:p>
            <a:pPr algn="just">
              <a:spcBef>
                <a:spcPct val="50000"/>
              </a:spcBef>
              <a:buFont typeface="Times New Roman" panose="02020603050405020304" pitchFamily="18" charset="0"/>
              <a:buAutoNum type="arabicPeriod"/>
            </a:pPr>
            <a:r>
              <a:rPr lang="es-ES" altLang="en-US">
                <a:solidFill>
                  <a:srgbClr val="000000"/>
                </a:solidFill>
              </a:rPr>
              <a:t>Operación simple en condiciones normales y de emergencia </a:t>
            </a:r>
          </a:p>
          <a:p>
            <a:pPr algn="just">
              <a:spcBef>
                <a:spcPct val="50000"/>
              </a:spcBef>
              <a:buFont typeface="Times New Roman" panose="02020603050405020304" pitchFamily="18" charset="0"/>
              <a:buAutoNum type="arabicPeriod"/>
            </a:pPr>
            <a:r>
              <a:rPr lang="es-ES" altLang="en-US">
                <a:solidFill>
                  <a:srgbClr val="000000"/>
                </a:solidFill>
              </a:rPr>
              <a:t>Seguridad, flexibilidad y fiabilidad en la operación.</a:t>
            </a:r>
          </a:p>
          <a:p>
            <a:pPr algn="just">
              <a:spcBef>
                <a:spcPct val="50000"/>
              </a:spcBef>
              <a:buFont typeface="Times New Roman" panose="02020603050405020304" pitchFamily="18" charset="0"/>
              <a:buAutoNum type="arabicPeriod"/>
            </a:pPr>
            <a:r>
              <a:rPr lang="es-ES" altLang="en-US">
                <a:solidFill>
                  <a:srgbClr val="000000"/>
                </a:solidFill>
              </a:rPr>
              <a:t>Economía (coste de inversión, operación y mantenimiento) </a:t>
            </a:r>
          </a:p>
          <a:p>
            <a:pPr algn="just">
              <a:spcBef>
                <a:spcPct val="50000"/>
              </a:spcBef>
              <a:buFont typeface="Times New Roman" panose="02020603050405020304" pitchFamily="18" charset="0"/>
              <a:buAutoNum type="arabicPeriod"/>
            </a:pPr>
            <a:r>
              <a:rPr lang="es-ES" altLang="en-US">
                <a:solidFill>
                  <a:srgbClr val="000000"/>
                </a:solidFill>
              </a:rPr>
              <a:t>Continuidad en el servicio (mantenimiento de interruptores). </a:t>
            </a:r>
          </a:p>
          <a:p>
            <a:pPr algn="just">
              <a:spcBef>
                <a:spcPct val="50000"/>
              </a:spcBef>
              <a:buFont typeface="Times New Roman" panose="02020603050405020304" pitchFamily="18" charset="0"/>
              <a:buAutoNum type="arabicPeriod"/>
            </a:pPr>
            <a:r>
              <a:rPr lang="es-ES" altLang="en-US">
                <a:solidFill>
                  <a:srgbClr val="000000"/>
                </a:solidFill>
              </a:rPr>
              <a:t>Flexibilidad y complejidad del mantenimiento. </a:t>
            </a:r>
          </a:p>
          <a:p>
            <a:pPr algn="just">
              <a:spcBef>
                <a:spcPct val="50000"/>
              </a:spcBef>
              <a:buFont typeface="Times New Roman" panose="02020603050405020304" pitchFamily="18" charset="0"/>
              <a:buAutoNum type="arabicPeriod"/>
            </a:pPr>
            <a:r>
              <a:rPr lang="es-ES" altLang="en-US">
                <a:solidFill>
                  <a:srgbClr val="000000"/>
                </a:solidFill>
              </a:rPr>
              <a:t>Disponibilidad de espacio.</a:t>
            </a:r>
          </a:p>
          <a:p>
            <a:pPr algn="just">
              <a:spcBef>
                <a:spcPct val="50000"/>
              </a:spcBef>
              <a:buFont typeface="Times New Roman" panose="02020603050405020304" pitchFamily="18" charset="0"/>
              <a:buAutoNum type="arabicPeriod"/>
            </a:pPr>
            <a:r>
              <a:rPr lang="es-ES" altLang="en-US">
                <a:solidFill>
                  <a:srgbClr val="000000"/>
                </a:solidFill>
              </a:rPr>
              <a:t>Facilidad de ampliación y reforma.</a:t>
            </a:r>
          </a:p>
          <a:p>
            <a:pPr algn="just">
              <a:spcBef>
                <a:spcPct val="50000"/>
              </a:spcBef>
              <a:buFont typeface="Times New Roman" panose="02020603050405020304" pitchFamily="18" charset="0"/>
              <a:buAutoNum type="arabicPeriod"/>
            </a:pPr>
            <a:r>
              <a:rPr lang="es-ES" altLang="en-US">
                <a:solidFill>
                  <a:srgbClr val="000000"/>
                </a:solidFill>
              </a:rPr>
              <a:t>Estandarización.</a:t>
            </a:r>
          </a:p>
          <a:p>
            <a:pPr algn="just">
              <a:spcBef>
                <a:spcPct val="50000"/>
              </a:spcBef>
              <a:buFont typeface="Times New Roman" panose="02020603050405020304" pitchFamily="18" charset="0"/>
              <a:buAutoNum type="arabicPeriod"/>
            </a:pPr>
            <a:r>
              <a:rPr lang="es-ES" altLang="en-US">
                <a:solidFill>
                  <a:srgbClr val="000000"/>
                </a:solidFill>
              </a:rPr>
              <a:t>Reducción del impacto ambiental.</a:t>
            </a:r>
          </a:p>
          <a:p>
            <a:pPr algn="just">
              <a:spcBef>
                <a:spcPct val="50000"/>
              </a:spcBef>
              <a:buFont typeface="Times New Roman" panose="02020603050405020304" pitchFamily="18" charset="0"/>
              <a:buAutoNum type="arabicPeriod"/>
            </a:pPr>
            <a:r>
              <a:rPr lang="es-ES" altLang="en-US">
                <a:solidFill>
                  <a:srgbClr val="000000"/>
                </a:solidFill>
              </a:rPr>
              <a:t>Mantenimiento reducido </a:t>
            </a:r>
          </a:p>
          <a:p>
            <a:pPr algn="just">
              <a:spcBef>
                <a:spcPct val="50000"/>
              </a:spcBef>
              <a:buFont typeface="Times New Roman" panose="02020603050405020304" pitchFamily="18" charset="0"/>
              <a:buAutoNum type="arabicPeriod"/>
            </a:pPr>
            <a:r>
              <a:rPr lang="es-ES" altLang="en-US">
                <a:solidFill>
                  <a:srgbClr val="000000"/>
                </a:solidFill>
              </a:rPr>
              <a:t>Seguridad y protección frente a agentes externos </a:t>
            </a:r>
          </a:p>
        </p:txBody>
      </p:sp>
      <p:pic>
        <p:nvPicPr>
          <p:cNvPr id="1946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43688"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1116013" y="2492375"/>
            <a:ext cx="7023100" cy="1477963"/>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TIPOS DE SUBESTACIONES</a:t>
            </a:r>
          </a:p>
        </p:txBody>
      </p:sp>
      <p:pic>
        <p:nvPicPr>
          <p:cNvPr id="2150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43688"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LA FUNCIÓN QUE REALIZAN </a:t>
            </a:r>
          </a:p>
        </p:txBody>
      </p:sp>
      <p:sp>
        <p:nvSpPr>
          <p:cNvPr id="23555" name="Rectangle 4"/>
          <p:cNvSpPr>
            <a:spLocks noChangeArrowheads="1"/>
          </p:cNvSpPr>
          <p:nvPr/>
        </p:nvSpPr>
        <p:spPr bwMode="auto">
          <a:xfrm>
            <a:off x="684213" y="981075"/>
            <a:ext cx="7775575"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Subestaciones de transformación: </a:t>
            </a:r>
            <a:r>
              <a:rPr lang="es-ES" altLang="en-US">
                <a:solidFill>
                  <a:srgbClr val="000000"/>
                </a:solidFill>
              </a:rPr>
              <a:t>son las encargadas de transformar la energía eléctrica mediante uno o más transformadores. Estas subestaciones pueden ser elevadoras o reductoras de tensión.</a:t>
            </a:r>
          </a:p>
        </p:txBody>
      </p:sp>
      <p:pic>
        <p:nvPicPr>
          <p:cNvPr id="23556" name="Picture 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2060575"/>
            <a:ext cx="705802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LAS SUBESTACIONES DE TRANSFORMACIÓN ELEVADORAS</a:t>
            </a:r>
          </a:p>
        </p:txBody>
      </p:sp>
      <p:sp>
        <p:nvSpPr>
          <p:cNvPr id="2560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5604" name="Rectangle 4"/>
          <p:cNvSpPr>
            <a:spLocks noChangeArrowheads="1"/>
          </p:cNvSpPr>
          <p:nvPr/>
        </p:nvSpPr>
        <p:spPr bwMode="auto">
          <a:xfrm>
            <a:off x="684213" y="981075"/>
            <a:ext cx="7551737" cy="1616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Courier New" panose="02070309020205020404" pitchFamily="49" charset="0"/>
              <a:buChar char="o"/>
            </a:pPr>
            <a:r>
              <a:rPr lang="es-ES" altLang="en-US">
                <a:solidFill>
                  <a:srgbClr val="000000"/>
                </a:solidFill>
              </a:rPr>
              <a:t>Subestaciones eléctricas elevadoras: Situadas en las centrales generadoras, su función es elevar la tensión de generación 6 a 20 kV a un nivel de tensión apto para transmisión de energía  138, 230 ó 345kV. </a:t>
            </a:r>
          </a:p>
          <a:p>
            <a:pPr algn="just">
              <a:spcBef>
                <a:spcPct val="50000"/>
              </a:spcBef>
              <a:buFont typeface="Courier New" panose="02070309020205020404" pitchFamily="49" charset="0"/>
              <a:buChar char="o"/>
            </a:pPr>
            <a:r>
              <a:rPr lang="es-ES" altLang="en-US">
                <a:solidFill>
                  <a:srgbClr val="000000"/>
                </a:solidFill>
              </a:rPr>
              <a:t>La prioridad principal es la confiabilidad.</a:t>
            </a:r>
          </a:p>
        </p:txBody>
      </p:sp>
      <p:pic>
        <p:nvPicPr>
          <p:cNvPr id="25605" name="1 Imagen">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6138" y="2597150"/>
            <a:ext cx="7218362"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7651" name="Rectangle 4"/>
          <p:cNvSpPr>
            <a:spLocks noChangeArrowheads="1"/>
          </p:cNvSpPr>
          <p:nvPr/>
        </p:nvSpPr>
        <p:spPr bwMode="auto">
          <a:xfrm>
            <a:off x="684213" y="1009650"/>
            <a:ext cx="7559675" cy="1616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
            </a:pPr>
            <a:r>
              <a:rPr lang="es-ES" altLang="en-US" b="1">
                <a:solidFill>
                  <a:srgbClr val="000000"/>
                </a:solidFill>
              </a:rPr>
              <a:t>Subestaciones eléctricas reductoras</a:t>
            </a:r>
            <a:r>
              <a:rPr lang="es-ES" altLang="en-US">
                <a:solidFill>
                  <a:srgbClr val="000000"/>
                </a:solidFill>
              </a:rPr>
              <a:t>, reducen el nivel de tensión de transmisión hasta valores que oscilan entre 13,8, 15, 20, 45 ó 69kV. Entregan la energía a la red de Distribución Primaria y clientes industrial.</a:t>
            </a:r>
          </a:p>
          <a:p>
            <a:pPr algn="just">
              <a:spcBef>
                <a:spcPct val="50000"/>
              </a:spcBef>
              <a:buFont typeface="Wingdings" panose="05000000000000000000" pitchFamily="2" charset="2"/>
              <a:buChar char="§"/>
            </a:pPr>
            <a:r>
              <a:rPr lang="es-ES" altLang="en-US">
                <a:solidFill>
                  <a:srgbClr val="000000"/>
                </a:solidFill>
              </a:rPr>
              <a:t>La prioridad principal es la </a:t>
            </a:r>
            <a:r>
              <a:rPr lang="es-ES" altLang="en-US" b="1">
                <a:solidFill>
                  <a:srgbClr val="000000"/>
                </a:solidFill>
              </a:rPr>
              <a:t>confiabilidad /</a:t>
            </a:r>
            <a:r>
              <a:rPr lang="es-ES" altLang="en-US">
                <a:solidFill>
                  <a:srgbClr val="000000"/>
                </a:solidFill>
              </a:rPr>
              <a:t> </a:t>
            </a:r>
            <a:r>
              <a:rPr lang="es-ES" altLang="en-US" b="1">
                <a:solidFill>
                  <a:srgbClr val="000000"/>
                </a:solidFill>
              </a:rPr>
              <a:t>seguridad</a:t>
            </a:r>
            <a:r>
              <a:rPr lang="es-ES" altLang="en-US">
                <a:solidFill>
                  <a:srgbClr val="000000"/>
                </a:solidFill>
              </a:rPr>
              <a:t>, </a:t>
            </a:r>
          </a:p>
        </p:txBody>
      </p:sp>
      <p:sp>
        <p:nvSpPr>
          <p:cNvPr id="7"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LAS SUBESTACIONES DE TRANSFORMACIÓN REDUCTORAS</a:t>
            </a:r>
          </a:p>
        </p:txBody>
      </p:sp>
      <p:pic>
        <p:nvPicPr>
          <p:cNvPr id="27653" name="Picture 8">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63" y="2571750"/>
            <a:ext cx="7358062" cy="395287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765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9699" name="Rectangle 4"/>
          <p:cNvSpPr>
            <a:spLocks noChangeArrowheads="1"/>
          </p:cNvSpPr>
          <p:nvPr/>
        </p:nvSpPr>
        <p:spPr bwMode="auto">
          <a:xfrm>
            <a:off x="684213" y="981075"/>
            <a:ext cx="7559675" cy="1477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b="1">
                <a:solidFill>
                  <a:srgbClr val="000000"/>
                </a:solidFill>
              </a:rPr>
              <a:t>Subestaciones eléctricas de distribución o centros de transformación </a:t>
            </a:r>
            <a:r>
              <a:rPr lang="es-ES" altLang="en-US">
                <a:solidFill>
                  <a:srgbClr val="000000"/>
                </a:solidFill>
              </a:rPr>
              <a:t>Entregan la energía a la red de Distribución Secundaria,  clientes comerciales, pequeñas industrias y consumo domestico. Reducen los niveles de tensión a Baja Tensión, típicamente 480, 220/110 V. </a:t>
            </a:r>
          </a:p>
        </p:txBody>
      </p:sp>
      <p:sp>
        <p:nvSpPr>
          <p:cNvPr id="7"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LAS SUBESTACIONES DE TRANSFORMACIÓN  DISTRIBUCIÓN</a:t>
            </a:r>
          </a:p>
        </p:txBody>
      </p:sp>
      <p:pic>
        <p:nvPicPr>
          <p:cNvPr id="29701" name="Picture 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571750"/>
            <a:ext cx="7245350"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SUBESTACIONES DE MANIOBRA</a:t>
            </a:r>
          </a:p>
        </p:txBody>
      </p:sp>
      <p:sp>
        <p:nvSpPr>
          <p:cNvPr id="31747" name="Rectangle 4"/>
          <p:cNvSpPr>
            <a:spLocks noChangeArrowheads="1"/>
          </p:cNvSpPr>
          <p:nvPr/>
        </p:nvSpPr>
        <p:spPr bwMode="auto">
          <a:xfrm>
            <a:off x="684213" y="995363"/>
            <a:ext cx="7775575" cy="16319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ü"/>
            </a:pPr>
            <a:r>
              <a:rPr lang="es-ES" altLang="en-US" b="1">
                <a:solidFill>
                  <a:srgbClr val="000000"/>
                </a:solidFill>
              </a:rPr>
              <a:t>Subestaciones de maniobra o interconexión:</a:t>
            </a:r>
            <a:r>
              <a:rPr lang="es-ES" altLang="en-US">
                <a:solidFill>
                  <a:srgbClr val="000000"/>
                </a:solidFill>
              </a:rPr>
              <a:t> Son nodos de entrada y salida;  </a:t>
            </a:r>
            <a:r>
              <a:rPr lang="es-ES" altLang="en-US" b="1">
                <a:solidFill>
                  <a:srgbClr val="000000"/>
                </a:solidFill>
              </a:rPr>
              <a:t>sin elementos de transformación.  </a:t>
            </a:r>
            <a:r>
              <a:rPr lang="es-ES" altLang="en-US">
                <a:solidFill>
                  <a:srgbClr val="000000"/>
                </a:solidFill>
              </a:rPr>
              <a:t>Utilizadas como interconexión de líneas, encargadas de conectar dos o más circuitos y realizar sus maniobras. </a:t>
            </a:r>
          </a:p>
          <a:p>
            <a:pPr algn="just">
              <a:buFont typeface="Wingdings" panose="05000000000000000000" pitchFamily="2" charset="2"/>
              <a:buChar char="ü"/>
            </a:pPr>
            <a:endParaRPr lang="es-ES" altLang="en-US" sz="1000">
              <a:solidFill>
                <a:srgbClr val="000000"/>
              </a:solidFill>
            </a:endParaRPr>
          </a:p>
          <a:p>
            <a:pPr algn="just">
              <a:buFont typeface="Wingdings" panose="05000000000000000000" pitchFamily="2" charset="2"/>
              <a:buChar char="ü"/>
            </a:pPr>
            <a:r>
              <a:rPr lang="es-ES" altLang="en-US">
                <a:solidFill>
                  <a:srgbClr val="000000"/>
                </a:solidFill>
              </a:rPr>
              <a:t>La prioridad principal es la </a:t>
            </a:r>
            <a:r>
              <a:rPr lang="es-ES" altLang="en-US" b="1">
                <a:solidFill>
                  <a:srgbClr val="000000"/>
                </a:solidFill>
              </a:rPr>
              <a:t>flexibilidad</a:t>
            </a:r>
            <a:r>
              <a:rPr lang="es-ES" altLang="en-US">
                <a:solidFill>
                  <a:srgbClr val="000000"/>
                </a:solidFill>
              </a:rPr>
              <a:t> de la subestación</a:t>
            </a:r>
            <a:r>
              <a:rPr lang="es-ES" altLang="en-US">
                <a:solidFill>
                  <a:srgbClr val="000099"/>
                </a:solidFill>
              </a:rPr>
              <a:t>.</a:t>
            </a:r>
            <a:endParaRPr lang="es-ES" altLang="en-US" b="1">
              <a:solidFill>
                <a:srgbClr val="000099"/>
              </a:solidFill>
            </a:endParaRPr>
          </a:p>
        </p:txBody>
      </p:sp>
      <p:pic>
        <p:nvPicPr>
          <p:cNvPr id="31748" name="1 Imagen">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988" y="2635250"/>
            <a:ext cx="7588250"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AISLAMIENTO</a:t>
            </a:r>
          </a:p>
        </p:txBody>
      </p:sp>
      <p:sp>
        <p:nvSpPr>
          <p:cNvPr id="3379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3796" name="Rectangle 4"/>
          <p:cNvSpPr>
            <a:spLocks noChangeArrowheads="1"/>
          </p:cNvSpPr>
          <p:nvPr/>
        </p:nvSpPr>
        <p:spPr bwMode="auto">
          <a:xfrm>
            <a:off x="684213" y="981075"/>
            <a:ext cx="7559675" cy="922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Subestaciones convencionales (AIS): </a:t>
            </a:r>
            <a:r>
              <a:rPr lang="es-ES" altLang="en-US">
                <a:solidFill>
                  <a:srgbClr val="000000"/>
                </a:solidFill>
              </a:rPr>
              <a:t>son Subestaciones donde todos sus  partes activas se encuentran expuestas, el aislamiento es aire. Puede encontrarse  algún elemento aislado en  SF6</a:t>
            </a:r>
            <a:endParaRPr lang="es-ES" altLang="en-US" b="1">
              <a:solidFill>
                <a:srgbClr val="000000"/>
              </a:solidFill>
            </a:endParaRPr>
          </a:p>
        </p:txBody>
      </p:sp>
      <p:pic>
        <p:nvPicPr>
          <p:cNvPr id="33797" name="Picture 13" descr="2"/>
          <p:cNvPicPr>
            <a:picLocks noChangeAspect="1" noChangeArrowheads="1"/>
          </p:cNvPicPr>
          <p:nvPr/>
        </p:nvPicPr>
        <p:blipFill>
          <a:blip r:embed="rId3">
            <a:lum contrast="26000"/>
            <a:extLst>
              <a:ext uri="{28A0092B-C50C-407E-A947-70E740481C1C}">
                <a14:useLocalDpi xmlns:a14="http://schemas.microsoft.com/office/drawing/2010/main" val="0"/>
              </a:ext>
            </a:extLst>
          </a:blip>
          <a:srcRect/>
          <a:stretch>
            <a:fillRect/>
          </a:stretch>
        </p:blipFill>
        <p:spPr bwMode="auto">
          <a:xfrm>
            <a:off x="1547813" y="1903413"/>
            <a:ext cx="6249987" cy="469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AISLAMIENTO</a:t>
            </a:r>
          </a:p>
        </p:txBody>
      </p:sp>
      <p:sp>
        <p:nvSpPr>
          <p:cNvPr id="3584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5844" name="Rectangle 4"/>
          <p:cNvSpPr>
            <a:spLocks noChangeArrowheads="1"/>
          </p:cNvSpPr>
          <p:nvPr/>
        </p:nvSpPr>
        <p:spPr bwMode="auto">
          <a:xfrm>
            <a:off x="684213" y="1139825"/>
            <a:ext cx="7559675"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Subestaciones encapsuladas (GIS): </a:t>
            </a:r>
            <a:r>
              <a:rPr lang="es-ES" altLang="en-US">
                <a:solidFill>
                  <a:srgbClr val="000000"/>
                </a:solidFill>
              </a:rPr>
              <a:t>son Subestaciones aisladas en gas con la aparamenta y los embarrados aislados en gas</a:t>
            </a:r>
            <a:r>
              <a:rPr lang="es-ES" altLang="en-US">
                <a:solidFill>
                  <a:srgbClr val="000099"/>
                </a:solidFill>
              </a:rPr>
              <a:t>.</a:t>
            </a:r>
            <a:endParaRPr lang="es-ES" altLang="en-US" b="1">
              <a:solidFill>
                <a:srgbClr val="000099"/>
              </a:solidFill>
            </a:endParaRPr>
          </a:p>
        </p:txBody>
      </p:sp>
      <p:pic>
        <p:nvPicPr>
          <p:cNvPr id="3584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213" y="2017713"/>
            <a:ext cx="6819900" cy="45799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AISLAMIENTO</a:t>
            </a:r>
          </a:p>
        </p:txBody>
      </p:sp>
      <p:sp>
        <p:nvSpPr>
          <p:cNvPr id="8196" name="Rectangle 4">
            <a:extLst>
              <a:ext uri="{FF2B5EF4-FFF2-40B4-BE49-F238E27FC236}"/>
            </a:extLst>
          </p:cNvPr>
          <p:cNvSpPr>
            <a:spLocks noChangeArrowheads="1"/>
          </p:cNvSpPr>
          <p:nvPr/>
        </p:nvSpPr>
        <p:spPr bwMode="auto">
          <a:xfrm>
            <a:off x="684213" y="1139825"/>
            <a:ext cx="7559675" cy="10620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Wingdings" pitchFamily="2" charset="2"/>
              <a:buChar char="v"/>
              <a:defRPr/>
            </a:pPr>
            <a:r>
              <a:rPr lang="es-ES" b="1" dirty="0">
                <a:solidFill>
                  <a:srgbClr val="000000"/>
                </a:solidFill>
              </a:rPr>
              <a:t>Subestaciones Híbridas: </a:t>
            </a:r>
            <a:r>
              <a:rPr lang="es-ES" dirty="0">
                <a:solidFill>
                  <a:srgbClr val="000000"/>
                </a:solidFill>
              </a:rPr>
              <a:t>Los embarrados en aire pero la aparamenta integrada en compartimentos aislados en gas tipo GIS.</a:t>
            </a:r>
          </a:p>
          <a:p>
            <a:pPr algn="just">
              <a:spcBef>
                <a:spcPct val="50000"/>
              </a:spcBef>
              <a:defRPr/>
            </a:pPr>
            <a:endParaRPr lang="es-ES" b="1" dirty="0">
              <a:solidFill>
                <a:srgbClr val="000000"/>
              </a:solidFill>
            </a:endParaRPr>
          </a:p>
        </p:txBody>
      </p:sp>
      <p:pic>
        <p:nvPicPr>
          <p:cNvPr id="378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757363"/>
            <a:ext cx="6769100" cy="49117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SU UBICACIÓN</a:t>
            </a:r>
          </a:p>
        </p:txBody>
      </p:sp>
      <p:sp>
        <p:nvSpPr>
          <p:cNvPr id="3993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9940" name="Rectangle 4"/>
          <p:cNvSpPr>
            <a:spLocks noChangeArrowheads="1"/>
          </p:cNvSpPr>
          <p:nvPr/>
        </p:nvSpPr>
        <p:spPr bwMode="auto">
          <a:xfrm>
            <a:off x="684213" y="1139825"/>
            <a:ext cx="7559675" cy="1477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Subestación aérea</a:t>
            </a:r>
            <a:r>
              <a:rPr lang="es-ES" altLang="en-US">
                <a:solidFill>
                  <a:srgbClr val="000000"/>
                </a:solidFill>
              </a:rPr>
              <a:t>: Esta conformada por un transformador de distribución (</a:t>
            </a:r>
            <a:r>
              <a:rPr lang="es-ES" altLang="en-US" b="1">
                <a:solidFill>
                  <a:srgbClr val="000000"/>
                </a:solidFill>
              </a:rPr>
              <a:t>no mayor de 150KVA</a:t>
            </a:r>
            <a:r>
              <a:rPr lang="es-ES" altLang="en-US">
                <a:solidFill>
                  <a:srgbClr val="000000"/>
                </a:solidFill>
              </a:rPr>
              <a:t>), protección contra sobretensión (</a:t>
            </a:r>
            <a:r>
              <a:rPr lang="es-ES" altLang="en-US" b="1">
                <a:solidFill>
                  <a:srgbClr val="000000"/>
                </a:solidFill>
              </a:rPr>
              <a:t>Descargadores de sobretensión</a:t>
            </a:r>
            <a:r>
              <a:rPr lang="es-ES" altLang="en-US">
                <a:solidFill>
                  <a:srgbClr val="000000"/>
                </a:solidFill>
              </a:rPr>
              <a:t>), protección contra sobre corriente (</a:t>
            </a:r>
            <a:r>
              <a:rPr lang="es-ES" altLang="en-US" b="1">
                <a:solidFill>
                  <a:srgbClr val="000000"/>
                </a:solidFill>
              </a:rPr>
              <a:t>cortacircuitos</a:t>
            </a:r>
            <a:r>
              <a:rPr lang="es-ES" altLang="en-US">
                <a:solidFill>
                  <a:srgbClr val="000000"/>
                </a:solidFill>
              </a:rPr>
              <a:t>) y algunos accesorios indispensables para su montaje como apoyos, aisladores y herrajes. </a:t>
            </a:r>
          </a:p>
        </p:txBody>
      </p:sp>
      <p:pic>
        <p:nvPicPr>
          <p:cNvPr id="3994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788" y="2681288"/>
            <a:ext cx="5545137" cy="391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SU UBICACIÓN</a:t>
            </a:r>
          </a:p>
        </p:txBody>
      </p:sp>
      <p:sp>
        <p:nvSpPr>
          <p:cNvPr id="4198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1988" name="Rectangle 4"/>
          <p:cNvSpPr>
            <a:spLocks noChangeArrowheads="1"/>
          </p:cNvSpPr>
          <p:nvPr/>
        </p:nvSpPr>
        <p:spPr bwMode="auto">
          <a:xfrm>
            <a:off x="684213" y="1139825"/>
            <a:ext cx="7559675"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Subestación de patio: </a:t>
            </a:r>
            <a:r>
              <a:rPr lang="es-ES" altLang="en-US">
                <a:solidFill>
                  <a:srgbClr val="000000"/>
                </a:solidFill>
              </a:rPr>
              <a:t>son empleadas a la intemperie. Generalmente (AIS), aunque pueden ser GIS y Subestaciones Híbridas</a:t>
            </a:r>
            <a:r>
              <a:rPr lang="es-ES" altLang="en-US">
                <a:solidFill>
                  <a:srgbClr val="000099"/>
                </a:solidFill>
              </a:rPr>
              <a:t>.</a:t>
            </a:r>
          </a:p>
        </p:txBody>
      </p:sp>
      <p:sp>
        <p:nvSpPr>
          <p:cNvPr id="41989" name="AutoShape 2" descr="Resultado de imagen de subestacion de patio"/>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1990" name="AutoShape 4" descr="Resultado de imagen de subestacion de patio"/>
          <p:cNvSpPr>
            <a:spLocks noChangeAspect="1" noChangeArrowheads="1"/>
          </p:cNvSpPr>
          <p:nvPr/>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41991" name="Picture 8">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2492375"/>
            <a:ext cx="6548437"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SU UBICACIÓN</a:t>
            </a:r>
          </a:p>
        </p:txBody>
      </p:sp>
      <p:sp>
        <p:nvSpPr>
          <p:cNvPr id="4403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4036" name="Rectangle 4"/>
          <p:cNvSpPr>
            <a:spLocks noChangeArrowheads="1"/>
          </p:cNvSpPr>
          <p:nvPr/>
        </p:nvSpPr>
        <p:spPr bwMode="auto">
          <a:xfrm>
            <a:off x="684213" y="1139825"/>
            <a:ext cx="7559675"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Subestación de  pedestal o Pad Mounted </a:t>
            </a:r>
            <a:r>
              <a:rPr lang="es-ES" altLang="en-US">
                <a:solidFill>
                  <a:srgbClr val="000000"/>
                </a:solidFill>
              </a:rPr>
              <a:t>está conformada por dos gabinetes, uno en el que se encuentra alojado el transformador el cual lleva sus protecciones internas y otro para la caja de maniobras. </a:t>
            </a:r>
            <a:r>
              <a:rPr lang="es-ES" altLang="en-US" b="1">
                <a:solidFill>
                  <a:srgbClr val="000000"/>
                </a:solidFill>
              </a:rPr>
              <a:t>Puede ser utilizada a la intemperie o al interior de edificios.</a:t>
            </a:r>
          </a:p>
        </p:txBody>
      </p:sp>
      <p:sp>
        <p:nvSpPr>
          <p:cNvPr id="44037" name="AutoShape 2" descr="Resultado de imagen de subestacion de patio"/>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4038" name="AutoShape 4" descr="Resultado de imagen de subestacion de patio"/>
          <p:cNvSpPr>
            <a:spLocks noChangeAspect="1" noChangeArrowheads="1"/>
          </p:cNvSpPr>
          <p:nvPr/>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44039"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8100" y="2339975"/>
            <a:ext cx="5964238"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SU UBICACIÓN</a:t>
            </a:r>
          </a:p>
        </p:txBody>
      </p:sp>
      <p:sp>
        <p:nvSpPr>
          <p:cNvPr id="4608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6084" name="Rectangle 4"/>
          <p:cNvSpPr>
            <a:spLocks noChangeArrowheads="1"/>
          </p:cNvSpPr>
          <p:nvPr/>
        </p:nvSpPr>
        <p:spPr bwMode="auto">
          <a:xfrm>
            <a:off x="684213" y="1139825"/>
            <a:ext cx="7559675"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Subestaciones de interior encapsuladas: </a:t>
            </a:r>
            <a:r>
              <a:rPr lang="es-ES" altLang="en-US">
                <a:solidFill>
                  <a:srgbClr val="000000"/>
                </a:solidFill>
              </a:rPr>
              <a:t>Habitualmente Compuestas por Celdas de Media tensión y un transformador </a:t>
            </a:r>
            <a:r>
              <a:rPr lang="es-ES" altLang="en-US" b="1">
                <a:solidFill>
                  <a:srgbClr val="000000"/>
                </a:solidFill>
              </a:rPr>
              <a:t>seco</a:t>
            </a:r>
            <a:r>
              <a:rPr lang="es-ES" altLang="en-US">
                <a:solidFill>
                  <a:srgbClr val="000000"/>
                </a:solidFill>
              </a:rPr>
              <a:t> dentro de una celda. </a:t>
            </a:r>
          </a:p>
        </p:txBody>
      </p:sp>
      <p:sp>
        <p:nvSpPr>
          <p:cNvPr id="46085" name="AutoShape 2" descr="Resultado de imagen de subestacion de patio"/>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6086" name="AutoShape 4" descr="Resultado de imagen de subestacion de patio"/>
          <p:cNvSpPr>
            <a:spLocks noChangeAspect="1" noChangeArrowheads="1"/>
          </p:cNvSpPr>
          <p:nvPr/>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46087" name="Picture 24" descr="ANd9GcR2CAY_V58EW7HhHw5C_sGnn3ILwv48YIXsAQ61yBBYnicYfmZ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420938"/>
            <a:ext cx="4608512"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2414588"/>
            <a:ext cx="3167063" cy="39322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6089"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66"/>
                </a:solidFill>
                <a:effectLst>
                  <a:outerShdw blurRad="38100" dist="38100" dir="2700000" algn="tl">
                    <a:srgbClr val="000000"/>
                  </a:outerShdw>
                </a:effectLst>
                <a:latin typeface="Tahoma" pitchFamily="34" charset="0"/>
              </a:rPr>
              <a:t>TIPOS DE SUBESTACIONES SEGÚN  SU UBICACIÓN</a:t>
            </a:r>
          </a:p>
        </p:txBody>
      </p:sp>
      <p:sp>
        <p:nvSpPr>
          <p:cNvPr id="4813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8132" name="Rectangle 4"/>
          <p:cNvSpPr>
            <a:spLocks noChangeArrowheads="1"/>
          </p:cNvSpPr>
          <p:nvPr/>
        </p:nvSpPr>
        <p:spPr bwMode="auto">
          <a:xfrm>
            <a:off x="684213" y="1139825"/>
            <a:ext cx="7559675"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Subestaciones subterráneas: </a:t>
            </a:r>
            <a:r>
              <a:rPr lang="es-ES" altLang="en-US">
                <a:solidFill>
                  <a:srgbClr val="000000"/>
                </a:solidFill>
              </a:rPr>
              <a:t>Habitualmente Compuestas por un modulo de hormigón prefabricado, en su interior se alojan las celdas y el transformador </a:t>
            </a:r>
            <a:r>
              <a:rPr lang="es-ES" altLang="en-US" b="1">
                <a:solidFill>
                  <a:srgbClr val="000000"/>
                </a:solidFill>
              </a:rPr>
              <a:t>seco. </a:t>
            </a:r>
            <a:r>
              <a:rPr lang="es-ES" altLang="en-US">
                <a:solidFill>
                  <a:srgbClr val="000000"/>
                </a:solidFill>
              </a:rPr>
              <a:t>Suelen estar ubicadas bajo el nivel de piso en andenes, zonas verdes, minas, etc</a:t>
            </a:r>
          </a:p>
        </p:txBody>
      </p:sp>
      <p:sp>
        <p:nvSpPr>
          <p:cNvPr id="48133" name="AutoShape 2" descr="Resultado de imagen de subestacion de patio"/>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8134" name="AutoShape 4" descr="Resultado de imagen de subestacion de patio"/>
          <p:cNvSpPr>
            <a:spLocks noChangeAspect="1" noChangeArrowheads="1"/>
          </p:cNvSpPr>
          <p:nvPr/>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481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2473325"/>
            <a:ext cx="5616575" cy="40259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813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SU UBICACIÓN</a:t>
            </a:r>
          </a:p>
        </p:txBody>
      </p:sp>
      <p:sp>
        <p:nvSpPr>
          <p:cNvPr id="50180" name="Rectangle 4"/>
          <p:cNvSpPr>
            <a:spLocks noChangeArrowheads="1"/>
          </p:cNvSpPr>
          <p:nvPr/>
        </p:nvSpPr>
        <p:spPr bwMode="auto">
          <a:xfrm>
            <a:off x="684213" y="1139825"/>
            <a:ext cx="7559675"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Subestaciones móviles: </a:t>
            </a:r>
            <a:r>
              <a:rPr lang="es-ES" altLang="en-US">
                <a:solidFill>
                  <a:srgbClr val="000000"/>
                </a:solidFill>
              </a:rPr>
              <a:t>es una subestación eléctrica completa montada en una plataformas. </a:t>
            </a:r>
          </a:p>
        </p:txBody>
      </p:sp>
      <p:pic>
        <p:nvPicPr>
          <p:cNvPr id="5018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1933575"/>
            <a:ext cx="7165975" cy="44513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1331913" y="1049338"/>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SUBESTACIONES SEGÚN NIVEL DE TENSIÓN</a:t>
            </a:r>
          </a:p>
        </p:txBody>
      </p:sp>
      <p:sp>
        <p:nvSpPr>
          <p:cNvPr id="5222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5222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844675"/>
            <a:ext cx="7632700" cy="20764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222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5427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773238"/>
            <a:ext cx="7920037" cy="39576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5" name="Text Box 2">
            <a:extLst>
              <a:ext uri="{FF2B5EF4-FFF2-40B4-BE49-F238E27FC236}"/>
            </a:extLst>
          </p:cNvPr>
          <p:cNvSpPr txBox="1">
            <a:spLocks noChangeArrowheads="1"/>
          </p:cNvSpPr>
          <p:nvPr/>
        </p:nvSpPr>
        <p:spPr bwMode="auto">
          <a:xfrm>
            <a:off x="792163" y="938213"/>
            <a:ext cx="7559675"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gn="ctr">
              <a:defRPr/>
            </a:pPr>
            <a:r>
              <a:rPr lang="es-ES_tradnl" sz="1800" b="1" dirty="0">
                <a:solidFill>
                  <a:srgbClr val="000000"/>
                </a:solidFill>
                <a:effectLst>
                  <a:outerShdw blurRad="38100" dist="38100" dir="2700000" algn="tl">
                    <a:srgbClr val="000000"/>
                  </a:outerShdw>
                </a:effectLst>
                <a:latin typeface="Tahoma" pitchFamily="34" charset="0"/>
              </a:rPr>
              <a:t>TIPOS DE SUBESTACIONES RESUMEN</a:t>
            </a:r>
          </a:p>
        </p:txBody>
      </p:sp>
      <p:pic>
        <p:nvPicPr>
          <p:cNvPr id="5427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004888" y="1752600"/>
            <a:ext cx="7023100" cy="2954338"/>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CONFIGURACIÓN DE LA SUBESTACIÓN. (Arreglo de barras e interruptores)</a:t>
            </a:r>
            <a:r>
              <a:rPr lang="es-ES_tradnl" altLang="en-US" sz="4800" b="1">
                <a:solidFill>
                  <a:srgbClr val="000000"/>
                </a:solidFill>
                <a:latin typeface="Futura Lt BT" pitchFamily="34" charset="0"/>
              </a:rPr>
              <a:t> </a:t>
            </a:r>
          </a:p>
        </p:txBody>
      </p:sp>
    </p:spTree>
  </p:cSld>
  <p:clrMapOvr>
    <a:masterClrMapping/>
  </p:clrMapOvr>
  <p:transition advTm="3696"/>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CONFIGURACIÓN DE  LA  SUBESTACIÓN.</a:t>
            </a:r>
          </a:p>
        </p:txBody>
      </p:sp>
      <p:sp>
        <p:nvSpPr>
          <p:cNvPr id="5837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6628" name="Rectangle 4">
            <a:extLst>
              <a:ext uri="{FF2B5EF4-FFF2-40B4-BE49-F238E27FC236}"/>
            </a:extLst>
          </p:cNvPr>
          <p:cNvSpPr>
            <a:spLocks noChangeArrowheads="1"/>
          </p:cNvSpPr>
          <p:nvPr/>
        </p:nvSpPr>
        <p:spPr bwMode="auto">
          <a:xfrm>
            <a:off x="684213" y="987425"/>
            <a:ext cx="7559675" cy="2724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v"/>
              <a:defRPr/>
            </a:pPr>
            <a:r>
              <a:rPr lang="es-ES" dirty="0">
                <a:solidFill>
                  <a:srgbClr val="000000"/>
                </a:solidFill>
              </a:rPr>
              <a:t>Se entiende por Configuración de la SE, </a:t>
            </a:r>
            <a:r>
              <a:rPr lang="es-ES" b="1" dirty="0">
                <a:solidFill>
                  <a:srgbClr val="000000"/>
                </a:solidFill>
              </a:rPr>
              <a:t>al arreglo de los equipos electromecánicos</a:t>
            </a:r>
            <a:r>
              <a:rPr lang="es-ES" dirty="0">
                <a:solidFill>
                  <a:srgbClr val="000000"/>
                </a:solidFill>
              </a:rPr>
              <a:t> (</a:t>
            </a:r>
            <a:r>
              <a:rPr lang="es-ES" b="1" dirty="0">
                <a:solidFill>
                  <a:srgbClr val="000000"/>
                </a:solidFill>
              </a:rPr>
              <a:t>interruptores y barras fundamentalmente</a:t>
            </a:r>
            <a:r>
              <a:rPr lang="es-ES" dirty="0">
                <a:solidFill>
                  <a:srgbClr val="000000"/>
                </a:solidFill>
              </a:rPr>
              <a:t>), de tal forma que su operación permita dar a la subestación diferentes grados de </a:t>
            </a:r>
            <a:r>
              <a:rPr lang="es-ES" b="1" dirty="0">
                <a:solidFill>
                  <a:srgbClr val="000000"/>
                </a:solidFill>
              </a:rPr>
              <a:t>confiabilidad, seguridad y flexibilidad de manejo.</a:t>
            </a:r>
          </a:p>
          <a:p>
            <a:pPr marL="285750" indent="-285750" algn="just">
              <a:spcBef>
                <a:spcPct val="50000"/>
              </a:spcBef>
              <a:buFont typeface="Wingdings" panose="05000000000000000000" pitchFamily="2" charset="2"/>
              <a:buChar char="v"/>
              <a:defRPr/>
            </a:pPr>
            <a:r>
              <a:rPr lang="es-ES" dirty="0">
                <a:solidFill>
                  <a:srgbClr val="000000"/>
                </a:solidFill>
              </a:rPr>
              <a:t>Básicamente existen dos tendencias en configuraciones de subestaciones: </a:t>
            </a:r>
          </a:p>
          <a:p>
            <a:pPr marL="342900" indent="-342900" algn="just">
              <a:spcBef>
                <a:spcPct val="50000"/>
              </a:spcBef>
              <a:buFont typeface="+mj-lt"/>
              <a:buAutoNum type="arabicPeriod"/>
              <a:defRPr/>
            </a:pPr>
            <a:r>
              <a:rPr lang="es-ES" dirty="0">
                <a:solidFill>
                  <a:srgbClr val="000000"/>
                </a:solidFill>
              </a:rPr>
              <a:t>Europea (Conexión de seccionadores ó de Conexión de barras).</a:t>
            </a:r>
          </a:p>
          <a:p>
            <a:pPr marL="342900" indent="-342900" algn="just">
              <a:spcBef>
                <a:spcPct val="50000"/>
              </a:spcBef>
              <a:buFont typeface="+mj-lt"/>
              <a:buAutoNum type="arabicPeriod"/>
              <a:defRPr/>
            </a:pPr>
            <a:r>
              <a:rPr lang="es-ES" dirty="0">
                <a:solidFill>
                  <a:srgbClr val="000000"/>
                </a:solidFill>
              </a:rPr>
              <a:t>Americana (Conexión de interruptores).</a:t>
            </a:r>
          </a:p>
        </p:txBody>
      </p:sp>
      <p:pic>
        <p:nvPicPr>
          <p:cNvPr id="58373" name="Picture 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3711575"/>
            <a:ext cx="7559675"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TENDENCIA EUROPEA - CONEXIÓN DE BARRAS. </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6041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0420" name="Rectangle 4"/>
          <p:cNvSpPr>
            <a:spLocks noChangeArrowheads="1"/>
          </p:cNvSpPr>
          <p:nvPr/>
        </p:nvSpPr>
        <p:spPr bwMode="auto">
          <a:xfrm>
            <a:off x="684213" y="1139825"/>
            <a:ext cx="7559675" cy="3416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Cada circuito tiene un interruptor, con la posibilidad de conectarse a una o más barras por medio de seccionadores. La configuraciones mas habituales son:</a:t>
            </a:r>
          </a:p>
          <a:p>
            <a:pPr lvl="1" algn="just">
              <a:spcBef>
                <a:spcPct val="50000"/>
              </a:spcBef>
              <a:buFont typeface="Wingdings" panose="05000000000000000000" pitchFamily="2" charset="2"/>
              <a:buChar char="v"/>
            </a:pPr>
            <a:r>
              <a:rPr lang="es-ES" altLang="en-US">
                <a:solidFill>
                  <a:srgbClr val="000000"/>
                </a:solidFill>
              </a:rPr>
              <a:t>Barra sencilla </a:t>
            </a:r>
          </a:p>
          <a:p>
            <a:pPr lvl="1" algn="just">
              <a:spcBef>
                <a:spcPct val="50000"/>
              </a:spcBef>
              <a:buFont typeface="Wingdings" panose="05000000000000000000" pitchFamily="2" charset="2"/>
              <a:buChar char="v"/>
            </a:pPr>
            <a:r>
              <a:rPr lang="es-ES" altLang="en-US">
                <a:solidFill>
                  <a:srgbClr val="000000"/>
                </a:solidFill>
              </a:rPr>
              <a:t>Barra principal y de transferencia.</a:t>
            </a:r>
          </a:p>
          <a:p>
            <a:pPr lvl="1" algn="just">
              <a:spcBef>
                <a:spcPct val="50000"/>
              </a:spcBef>
              <a:buFont typeface="Wingdings" panose="05000000000000000000" pitchFamily="2" charset="2"/>
              <a:buChar char="v"/>
            </a:pPr>
            <a:r>
              <a:rPr lang="es-ES" altLang="en-US">
                <a:solidFill>
                  <a:srgbClr val="000000"/>
                </a:solidFill>
              </a:rPr>
              <a:t>Doble barra.</a:t>
            </a:r>
          </a:p>
          <a:p>
            <a:pPr lvl="1" algn="just">
              <a:spcBef>
                <a:spcPct val="50000"/>
              </a:spcBef>
              <a:buFont typeface="Wingdings" panose="05000000000000000000" pitchFamily="2" charset="2"/>
              <a:buChar char="v"/>
            </a:pPr>
            <a:r>
              <a:rPr lang="es-ES" altLang="en-US">
                <a:solidFill>
                  <a:srgbClr val="000000"/>
                </a:solidFill>
              </a:rPr>
              <a:t>Doble barra mas seccionador de "by pass".</a:t>
            </a:r>
          </a:p>
          <a:p>
            <a:pPr lvl="1" algn="just">
              <a:spcBef>
                <a:spcPct val="50000"/>
              </a:spcBef>
              <a:buFont typeface="Wingdings" panose="05000000000000000000" pitchFamily="2" charset="2"/>
              <a:buChar char="v"/>
            </a:pPr>
            <a:r>
              <a:rPr lang="es-ES" altLang="en-US">
                <a:solidFill>
                  <a:srgbClr val="000000"/>
                </a:solidFill>
              </a:rPr>
              <a:t>Doble barra más seccionador de transferencia</a:t>
            </a:r>
          </a:p>
          <a:p>
            <a:pPr lvl="1" algn="just">
              <a:spcBef>
                <a:spcPct val="50000"/>
              </a:spcBef>
              <a:buFont typeface="Wingdings" panose="05000000000000000000" pitchFamily="2" charset="2"/>
              <a:buChar char="v"/>
            </a:pPr>
            <a:r>
              <a:rPr lang="es-ES" altLang="en-US">
                <a:solidFill>
                  <a:srgbClr val="000000"/>
                </a:solidFill>
              </a:rPr>
              <a:t>Doble barra más barra de transferencia </a:t>
            </a:r>
          </a:p>
        </p:txBody>
      </p:sp>
      <p:pic>
        <p:nvPicPr>
          <p:cNvPr id="6042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873250"/>
            <a:ext cx="4103687"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2468" name="Rectangle 4"/>
          <p:cNvSpPr>
            <a:spLocks noChangeArrowheads="1"/>
          </p:cNvSpPr>
          <p:nvPr/>
        </p:nvSpPr>
        <p:spPr bwMode="auto">
          <a:xfrm>
            <a:off x="684213" y="981075"/>
            <a:ext cx="7559675" cy="922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
            </a:pPr>
            <a:r>
              <a:rPr lang="es-ES" altLang="en-US">
                <a:solidFill>
                  <a:srgbClr val="000000"/>
                </a:solidFill>
              </a:rPr>
              <a:t>Es la configuración más sencilla, por tanto la más económica. En condiciones normales de operación, todas las líneas y transformadores están conectados a un solo juego de barras. </a:t>
            </a:r>
          </a:p>
        </p:txBody>
      </p:sp>
      <p:sp>
        <p:nvSpPr>
          <p:cNvPr id="5"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alpha val="43137"/>
                    </a:srgbClr>
                  </a:outerShdw>
                </a:effectLst>
                <a:latin typeface="Tahoma" pitchFamily="34" charset="0"/>
              </a:rPr>
              <a:t>TENDENCIA EUROPEA - BARRA SENCILLA.</a:t>
            </a:r>
            <a:endParaRPr lang="es-ES_tradnl" sz="1800" b="1" dirty="0">
              <a:solidFill>
                <a:srgbClr val="000000"/>
              </a:solidFill>
              <a:effectLst>
                <a:outerShdw blurRad="38100" dist="38100" dir="2700000" algn="tl">
                  <a:srgbClr val="000000">
                    <a:alpha val="43137"/>
                  </a:srgbClr>
                </a:outerShdw>
              </a:effectLst>
              <a:latin typeface="Tahoma" pitchFamily="34" charset="0"/>
            </a:endParaRPr>
          </a:p>
        </p:txBody>
      </p:sp>
      <p:sp>
        <p:nvSpPr>
          <p:cNvPr id="61446" name="Rectangle 4"/>
          <p:cNvSpPr>
            <a:spLocks noChangeArrowheads="1"/>
          </p:cNvSpPr>
          <p:nvPr/>
        </p:nvSpPr>
        <p:spPr bwMode="auto">
          <a:xfrm>
            <a:off x="4572000" y="1928813"/>
            <a:ext cx="4321175" cy="39703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Wingdings" panose="05000000000000000000" pitchFamily="2" charset="2"/>
              <a:buChar char="§"/>
              <a:defRPr/>
            </a:pPr>
            <a:r>
              <a:rPr lang="es-ES" altLang="en-US" b="1" dirty="0" smtClean="0">
                <a:solidFill>
                  <a:srgbClr val="000000"/>
                </a:solidFill>
              </a:rPr>
              <a:t>Ventajas: </a:t>
            </a:r>
          </a:p>
          <a:p>
            <a:pPr algn="just">
              <a:defRPr/>
            </a:pPr>
            <a:r>
              <a:rPr lang="es-ES" altLang="en-US" dirty="0" smtClean="0">
                <a:solidFill>
                  <a:srgbClr val="000000"/>
                </a:solidFill>
              </a:rPr>
              <a:t>Económica, fácil de proteger, ocupa poco espacio y NO presenta muchas posibilidades de operación incorrecta.</a:t>
            </a:r>
          </a:p>
          <a:p>
            <a:pPr marL="285750" indent="-285750" algn="just">
              <a:buFont typeface="Wingdings" panose="05000000000000000000" pitchFamily="2" charset="2"/>
              <a:buChar char="§"/>
              <a:defRPr/>
            </a:pPr>
            <a:endParaRPr lang="es-ES" altLang="en-US" b="1" dirty="0" smtClean="0">
              <a:solidFill>
                <a:srgbClr val="000000"/>
              </a:solidFill>
            </a:endParaRPr>
          </a:p>
          <a:p>
            <a:pPr marL="285750" indent="-285750" algn="just">
              <a:buFont typeface="Wingdings" panose="05000000000000000000" pitchFamily="2" charset="2"/>
              <a:buChar char="§"/>
              <a:defRPr/>
            </a:pPr>
            <a:r>
              <a:rPr lang="es-ES" altLang="en-US" b="1" dirty="0" smtClean="0">
                <a:solidFill>
                  <a:srgbClr val="000000"/>
                </a:solidFill>
              </a:rPr>
              <a:t>Desventajas: </a:t>
            </a:r>
          </a:p>
          <a:p>
            <a:pPr algn="just">
              <a:defRPr/>
            </a:pPr>
            <a:r>
              <a:rPr lang="es-ES" altLang="en-US" dirty="0" smtClean="0">
                <a:solidFill>
                  <a:srgbClr val="000000"/>
                </a:solidFill>
              </a:rPr>
              <a:t>Poca confiabilidad, seguridad y flexibilidad. No se pueden alimentar las líneas independientemente.</a:t>
            </a:r>
          </a:p>
          <a:p>
            <a:pPr algn="just">
              <a:defRPr/>
            </a:pPr>
            <a:r>
              <a:rPr lang="es-ES" altLang="en-US" i="1" dirty="0" smtClean="0">
                <a:solidFill>
                  <a:srgbClr val="000000"/>
                </a:solidFill>
              </a:rPr>
              <a:t>Mantenimiento en barra  </a:t>
            </a:r>
            <a:r>
              <a:rPr lang="es-ES" altLang="en-US" b="1" dirty="0" smtClean="0">
                <a:solidFill>
                  <a:srgbClr val="000000"/>
                </a:solidFill>
              </a:rPr>
              <a:t>&gt;</a:t>
            </a:r>
            <a:r>
              <a:rPr lang="es-ES" altLang="en-US" dirty="0" smtClean="0">
                <a:solidFill>
                  <a:srgbClr val="000000"/>
                </a:solidFill>
              </a:rPr>
              <a:t> Pérdida total del suministro.</a:t>
            </a:r>
          </a:p>
          <a:p>
            <a:pPr algn="just">
              <a:defRPr/>
            </a:pPr>
            <a:r>
              <a:rPr lang="es-ES" altLang="en-US" i="1" dirty="0" smtClean="0">
                <a:solidFill>
                  <a:srgbClr val="000000"/>
                </a:solidFill>
              </a:rPr>
              <a:t>Interruptor en mantenimiento  </a:t>
            </a:r>
            <a:r>
              <a:rPr lang="es-ES" altLang="en-US" b="1" dirty="0" smtClean="0">
                <a:solidFill>
                  <a:srgbClr val="000000"/>
                </a:solidFill>
              </a:rPr>
              <a:t>&gt;</a:t>
            </a:r>
            <a:r>
              <a:rPr lang="es-ES" altLang="en-US" dirty="0" smtClean="0">
                <a:solidFill>
                  <a:srgbClr val="000000"/>
                </a:solidFill>
              </a:rPr>
              <a:t> Pérdida del suministro asociado.</a:t>
            </a:r>
          </a:p>
          <a:p>
            <a:pPr algn="just">
              <a:defRPr/>
            </a:pPr>
            <a:r>
              <a:rPr lang="es-ES" altLang="en-US" i="1" dirty="0" smtClean="0">
                <a:solidFill>
                  <a:srgbClr val="000000"/>
                </a:solidFill>
              </a:rPr>
              <a:t>Ampliación</a:t>
            </a:r>
            <a:r>
              <a:rPr lang="es-ES" altLang="en-US" dirty="0" smtClean="0">
                <a:solidFill>
                  <a:srgbClr val="000000"/>
                </a:solidFill>
              </a:rPr>
              <a:t> </a:t>
            </a:r>
            <a:r>
              <a:rPr lang="es-ES" altLang="en-US" b="1" dirty="0" smtClean="0">
                <a:solidFill>
                  <a:srgbClr val="000000"/>
                </a:solidFill>
              </a:rPr>
              <a:t>&gt;</a:t>
            </a:r>
            <a:r>
              <a:rPr lang="es-ES" altLang="en-US" dirty="0" smtClean="0">
                <a:solidFill>
                  <a:srgbClr val="000000"/>
                </a:solidFill>
              </a:rPr>
              <a:t> Pérdida total del suministro </a:t>
            </a:r>
          </a:p>
        </p:txBody>
      </p:sp>
      <p:pic>
        <p:nvPicPr>
          <p:cNvPr id="6247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4515" name="Rectangle 4"/>
          <p:cNvSpPr>
            <a:spLocks noChangeArrowheads="1"/>
          </p:cNvSpPr>
          <p:nvPr/>
        </p:nvSpPr>
        <p:spPr bwMode="auto">
          <a:xfrm>
            <a:off x="684213" y="1054100"/>
            <a:ext cx="7704137"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
            </a:pPr>
            <a:r>
              <a:rPr lang="es-ES" altLang="en-US">
                <a:solidFill>
                  <a:srgbClr val="000000"/>
                </a:solidFill>
              </a:rPr>
              <a:t>Es igual a la configuración de barra sencilla,  pero se agrega un seccionamiento longitudinal (interruptor y dos seccionadores). De esta forma se gana algo de confiabilidad y flexibilidad</a:t>
            </a:r>
            <a:r>
              <a:rPr lang="es-ES" altLang="en-US" b="1">
                <a:solidFill>
                  <a:srgbClr val="000000"/>
                </a:solidFill>
              </a:rPr>
              <a:t>.</a:t>
            </a:r>
          </a:p>
        </p:txBody>
      </p:sp>
      <p:sp>
        <p:nvSpPr>
          <p:cNvPr id="5"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TENDENCIA EUROPEA - BARRA SENCILLA PARTIDA </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63493" name="Rectangle 4"/>
          <p:cNvSpPr>
            <a:spLocks noChangeArrowheads="1"/>
          </p:cNvSpPr>
          <p:nvPr/>
        </p:nvSpPr>
        <p:spPr bwMode="auto">
          <a:xfrm>
            <a:off x="4787900" y="2278063"/>
            <a:ext cx="4248150" cy="4524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Wingdings" panose="05000000000000000000" pitchFamily="2" charset="2"/>
              <a:buChar char="§"/>
              <a:defRPr/>
            </a:pPr>
            <a:r>
              <a:rPr lang="es-ES" altLang="en-US" b="1" dirty="0" smtClean="0">
                <a:solidFill>
                  <a:srgbClr val="000000"/>
                </a:solidFill>
              </a:rPr>
              <a:t>Desventaja: </a:t>
            </a:r>
          </a:p>
          <a:p>
            <a:pPr algn="just">
              <a:defRPr/>
            </a:pPr>
            <a:r>
              <a:rPr lang="es-ES" altLang="en-US" dirty="0" smtClean="0">
                <a:solidFill>
                  <a:srgbClr val="000000"/>
                </a:solidFill>
              </a:rPr>
              <a:t>Implica añadir un juego de un interruptor y dos seccionadores, el sistema de protección es más complejo.</a:t>
            </a:r>
          </a:p>
          <a:p>
            <a:pPr algn="just">
              <a:defRPr/>
            </a:pPr>
            <a:endParaRPr lang="es-ES" altLang="en-US" b="1" dirty="0" smtClean="0">
              <a:solidFill>
                <a:srgbClr val="000000"/>
              </a:solidFill>
            </a:endParaRPr>
          </a:p>
          <a:p>
            <a:pPr marL="285750" indent="-285750" algn="just">
              <a:buFont typeface="Wingdings" panose="05000000000000000000" pitchFamily="2" charset="2"/>
              <a:buChar char="§"/>
              <a:defRPr/>
            </a:pPr>
            <a:r>
              <a:rPr lang="es-ES" altLang="en-US" b="1" dirty="0" smtClean="0">
                <a:solidFill>
                  <a:srgbClr val="000000"/>
                </a:solidFill>
              </a:rPr>
              <a:t>Ventajas: </a:t>
            </a:r>
          </a:p>
          <a:p>
            <a:pPr algn="just">
              <a:defRPr/>
            </a:pPr>
            <a:r>
              <a:rPr lang="es-ES" altLang="en-US" dirty="0" smtClean="0">
                <a:solidFill>
                  <a:srgbClr val="000000"/>
                </a:solidFill>
              </a:rPr>
              <a:t>Un poco Mayor confiabilidad y flexibilidad de operación y mantenimiento que el anterior.</a:t>
            </a:r>
          </a:p>
          <a:p>
            <a:pPr algn="just">
              <a:defRPr/>
            </a:pPr>
            <a:r>
              <a:rPr lang="es-ES" altLang="en-US" dirty="0" smtClean="0">
                <a:solidFill>
                  <a:srgbClr val="000000"/>
                </a:solidFill>
              </a:rPr>
              <a:t>Reparto de líneas entre las secciones de la barra.</a:t>
            </a:r>
          </a:p>
          <a:p>
            <a:pPr algn="just">
              <a:defRPr/>
            </a:pPr>
            <a:r>
              <a:rPr lang="es-ES" altLang="en-US" dirty="0" smtClean="0">
                <a:solidFill>
                  <a:srgbClr val="000000"/>
                </a:solidFill>
              </a:rPr>
              <a:t>Ante una Falla o mantenimiento en barra  </a:t>
            </a:r>
            <a:r>
              <a:rPr lang="es-ES" altLang="en-US" b="1" dirty="0" smtClean="0">
                <a:solidFill>
                  <a:srgbClr val="000000"/>
                </a:solidFill>
              </a:rPr>
              <a:t>&gt; </a:t>
            </a:r>
            <a:r>
              <a:rPr lang="es-ES" altLang="en-US" dirty="0" smtClean="0">
                <a:solidFill>
                  <a:srgbClr val="000000"/>
                </a:solidFill>
              </a:rPr>
              <a:t>Pérdida del suministro sólo en la sección afectada.</a:t>
            </a:r>
          </a:p>
          <a:p>
            <a:pPr algn="just">
              <a:defRPr/>
            </a:pPr>
            <a:r>
              <a:rPr lang="es-ES" altLang="en-US" dirty="0" smtClean="0">
                <a:solidFill>
                  <a:srgbClr val="000000"/>
                </a:solidFill>
              </a:rPr>
              <a:t>Posibilidad de dos fuentes de alimentación independientes.</a:t>
            </a:r>
          </a:p>
        </p:txBody>
      </p:sp>
      <p:pic>
        <p:nvPicPr>
          <p:cNvPr id="6451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065338"/>
            <a:ext cx="4392612"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BARRA PRINCIPAL Y BARRA DE TRANSFERENCIA</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6656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6564" name="Rectangle 4"/>
          <p:cNvSpPr>
            <a:spLocks noChangeArrowheads="1"/>
          </p:cNvSpPr>
          <p:nvPr/>
        </p:nvSpPr>
        <p:spPr bwMode="auto">
          <a:xfrm>
            <a:off x="539750" y="981075"/>
            <a:ext cx="7848600"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
            </a:pPr>
            <a:r>
              <a:rPr lang="es-ES" altLang="en-US">
                <a:solidFill>
                  <a:srgbClr val="000000"/>
                </a:solidFill>
              </a:rPr>
              <a:t>Esta es una variante del doble juego de barras; la barra de transferencia, se usa únicamente como auxiliar. Con esta configuración cada campo de conexión se puede conmutar por medio del interruptor a la barra de transferencia</a:t>
            </a:r>
            <a:r>
              <a:rPr lang="es-ES" altLang="en-US">
                <a:solidFill>
                  <a:srgbClr val="000099"/>
                </a:solidFill>
              </a:rPr>
              <a:t>. </a:t>
            </a:r>
          </a:p>
        </p:txBody>
      </p:sp>
      <p:sp>
        <p:nvSpPr>
          <p:cNvPr id="65541" name="Rectangle 4"/>
          <p:cNvSpPr>
            <a:spLocks noChangeArrowheads="1"/>
          </p:cNvSpPr>
          <p:nvPr/>
        </p:nvSpPr>
        <p:spPr bwMode="auto">
          <a:xfrm>
            <a:off x="4787900" y="2060575"/>
            <a:ext cx="4248150" cy="4802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Wingdings" panose="05000000000000000000" pitchFamily="2" charset="2"/>
              <a:buChar char="§"/>
              <a:defRPr/>
            </a:pPr>
            <a:r>
              <a:rPr lang="es-ES" altLang="en-US" b="1" dirty="0" smtClean="0">
                <a:solidFill>
                  <a:srgbClr val="000000"/>
                </a:solidFill>
              </a:rPr>
              <a:t>Desventaja: </a:t>
            </a:r>
          </a:p>
          <a:p>
            <a:pPr algn="just">
              <a:defRPr/>
            </a:pPr>
            <a:r>
              <a:rPr lang="es-ES" altLang="en-US" dirty="0" smtClean="0">
                <a:solidFill>
                  <a:srgbClr val="000000"/>
                </a:solidFill>
              </a:rPr>
              <a:t>Esquema mas caro, con mas elementos y necesita mas espacio.</a:t>
            </a:r>
          </a:p>
          <a:p>
            <a:pPr algn="just">
              <a:defRPr/>
            </a:pPr>
            <a:endParaRPr lang="es-ES" altLang="en-US" b="1" dirty="0" smtClean="0">
              <a:solidFill>
                <a:srgbClr val="000000"/>
              </a:solidFill>
            </a:endParaRPr>
          </a:p>
          <a:p>
            <a:pPr marL="285750" indent="-285750" algn="just">
              <a:buFont typeface="Wingdings" panose="05000000000000000000" pitchFamily="2" charset="2"/>
              <a:buChar char="§"/>
              <a:defRPr/>
            </a:pPr>
            <a:r>
              <a:rPr lang="es-ES" altLang="en-US" b="1" dirty="0" smtClean="0">
                <a:solidFill>
                  <a:srgbClr val="000000"/>
                </a:solidFill>
              </a:rPr>
              <a:t>Ventajas: </a:t>
            </a:r>
            <a:r>
              <a:rPr lang="es-ES" altLang="en-US" dirty="0" smtClean="0">
                <a:solidFill>
                  <a:srgbClr val="000000"/>
                </a:solidFill>
              </a:rPr>
              <a:t>Esquema más flexible que el anterior. </a:t>
            </a:r>
            <a:r>
              <a:rPr lang="es-ES" altLang="en-US" b="1" dirty="0" smtClean="0">
                <a:solidFill>
                  <a:srgbClr val="000000"/>
                </a:solidFill>
              </a:rPr>
              <a:t>Buena</a:t>
            </a:r>
            <a:r>
              <a:rPr lang="es-ES" altLang="en-US" dirty="0" smtClean="0">
                <a:solidFill>
                  <a:srgbClr val="000000"/>
                </a:solidFill>
              </a:rPr>
              <a:t> </a:t>
            </a:r>
            <a:r>
              <a:rPr lang="es-ES" altLang="en-US" b="1" dirty="0" smtClean="0">
                <a:solidFill>
                  <a:srgbClr val="000000"/>
                </a:solidFill>
              </a:rPr>
              <a:t>confiabilidad </a:t>
            </a:r>
            <a:r>
              <a:rPr lang="es-ES" altLang="en-US" dirty="0" smtClean="0">
                <a:solidFill>
                  <a:srgbClr val="000000"/>
                </a:solidFill>
              </a:rPr>
              <a:t>ante falla de interruptor. </a:t>
            </a:r>
          </a:p>
          <a:p>
            <a:pPr algn="just">
              <a:defRPr/>
            </a:pPr>
            <a:r>
              <a:rPr lang="es-ES" altLang="en-US" dirty="0" smtClean="0">
                <a:solidFill>
                  <a:srgbClr val="000000"/>
                </a:solidFill>
              </a:rPr>
              <a:t>Interruptor de línea en mantenimiento o falla </a:t>
            </a:r>
            <a:r>
              <a:rPr lang="es-ES" altLang="en-US" b="1" dirty="0" smtClean="0">
                <a:solidFill>
                  <a:srgbClr val="000000"/>
                </a:solidFill>
              </a:rPr>
              <a:t>&gt;</a:t>
            </a:r>
            <a:r>
              <a:rPr lang="es-ES" altLang="en-US" dirty="0" smtClean="0">
                <a:solidFill>
                  <a:srgbClr val="000000"/>
                </a:solidFill>
              </a:rPr>
              <a:t> Restablecimiento del suministro mediante conexión a barra de transferencia y cierre de interruptor de acoplamiento </a:t>
            </a:r>
          </a:p>
          <a:p>
            <a:pPr algn="just">
              <a:defRPr/>
            </a:pPr>
            <a:endParaRPr lang="es-ES" altLang="en-US" b="1" dirty="0" smtClean="0">
              <a:solidFill>
                <a:srgbClr val="000000"/>
              </a:solidFill>
            </a:endParaRPr>
          </a:p>
          <a:p>
            <a:pPr algn="just">
              <a:defRPr/>
            </a:pPr>
            <a:r>
              <a:rPr lang="es-ES" altLang="en-US" b="1" dirty="0" smtClean="0">
                <a:solidFill>
                  <a:srgbClr val="000000"/>
                </a:solidFill>
              </a:rPr>
              <a:t>Inconvenientes de operación: </a:t>
            </a:r>
          </a:p>
          <a:p>
            <a:pPr algn="just">
              <a:defRPr/>
            </a:pPr>
            <a:r>
              <a:rPr lang="es-ES" altLang="en-US" dirty="0" smtClean="0">
                <a:solidFill>
                  <a:srgbClr val="000000"/>
                </a:solidFill>
              </a:rPr>
              <a:t>Mantenimiento del interruptor de acoplamiento </a:t>
            </a:r>
            <a:r>
              <a:rPr lang="es-ES" altLang="en-US" b="1" dirty="0" smtClean="0">
                <a:solidFill>
                  <a:srgbClr val="000000"/>
                </a:solidFill>
              </a:rPr>
              <a:t>&gt;</a:t>
            </a:r>
            <a:r>
              <a:rPr lang="es-ES" altLang="en-US" dirty="0" smtClean="0">
                <a:solidFill>
                  <a:srgbClr val="000000"/>
                </a:solidFill>
              </a:rPr>
              <a:t> Una Barra  fuera de servicio</a:t>
            </a:r>
          </a:p>
        </p:txBody>
      </p:sp>
      <p:pic>
        <p:nvPicPr>
          <p:cNvPr id="6656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1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198688"/>
            <a:ext cx="424815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5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222500"/>
            <a:ext cx="403225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DOBLE BARRA</a:t>
            </a:r>
          </a:p>
        </p:txBody>
      </p:sp>
      <p:sp>
        <p:nvSpPr>
          <p:cNvPr id="68612" name="Rectangle 4"/>
          <p:cNvSpPr>
            <a:spLocks noChangeArrowheads="1"/>
          </p:cNvSpPr>
          <p:nvPr/>
        </p:nvSpPr>
        <p:spPr bwMode="auto">
          <a:xfrm>
            <a:off x="685800" y="1022350"/>
            <a:ext cx="7559675"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Esta configuración tiene dos juegos de barras idénticas, uno se puede usar como repuesto del otro. Este arreglo se recomienda adoptarlo cuando la continuidad en el suministro de la carga, justifica costos adicionales.</a:t>
            </a:r>
          </a:p>
        </p:txBody>
      </p:sp>
      <p:sp>
        <p:nvSpPr>
          <p:cNvPr id="67589" name="Rectangle 4"/>
          <p:cNvSpPr>
            <a:spLocks noChangeArrowheads="1"/>
          </p:cNvSpPr>
          <p:nvPr/>
        </p:nvSpPr>
        <p:spPr bwMode="auto">
          <a:xfrm>
            <a:off x="4140200" y="1862138"/>
            <a:ext cx="4797425" cy="48006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Arial" panose="020B0604020202020204" pitchFamily="34" charset="0"/>
              <a:buChar char="•"/>
              <a:defRPr/>
            </a:pPr>
            <a:r>
              <a:rPr lang="es-ES" altLang="en-US" b="1" dirty="0" smtClean="0">
                <a:solidFill>
                  <a:srgbClr val="000000"/>
                </a:solidFill>
              </a:rPr>
              <a:t>Ventajas: </a:t>
            </a:r>
          </a:p>
          <a:p>
            <a:pPr algn="just">
              <a:defRPr/>
            </a:pPr>
            <a:r>
              <a:rPr lang="es-ES" altLang="en-US" dirty="0" smtClean="0">
                <a:solidFill>
                  <a:srgbClr val="000000"/>
                </a:solidFill>
              </a:rPr>
              <a:t>Las labores de mantenimiento pueden ser realizadas sin interrupción del servicio, afectando únicamente el tramo asociado</a:t>
            </a:r>
          </a:p>
          <a:p>
            <a:pPr algn="just">
              <a:defRPr/>
            </a:pPr>
            <a:r>
              <a:rPr lang="es-ES" altLang="en-US" dirty="0" smtClean="0">
                <a:solidFill>
                  <a:srgbClr val="000000"/>
                </a:solidFill>
              </a:rPr>
              <a:t>No existe interrupción de servicio; en el caso de que falle uno de los juegos de barras. </a:t>
            </a:r>
          </a:p>
          <a:p>
            <a:pPr algn="just">
              <a:defRPr/>
            </a:pPr>
            <a:r>
              <a:rPr lang="es-ES" altLang="en-US" dirty="0" smtClean="0">
                <a:solidFill>
                  <a:srgbClr val="000000"/>
                </a:solidFill>
              </a:rPr>
              <a:t>Se puede independizar el suministro de cargas, en juego de barras distintos.</a:t>
            </a:r>
          </a:p>
          <a:p>
            <a:pPr algn="just">
              <a:defRPr/>
            </a:pPr>
            <a:r>
              <a:rPr lang="es-ES" altLang="en-US" b="1" dirty="0" smtClean="0">
                <a:solidFill>
                  <a:srgbClr val="000000"/>
                </a:solidFill>
              </a:rPr>
              <a:t>Buena</a:t>
            </a:r>
            <a:r>
              <a:rPr lang="es-ES" altLang="en-US" dirty="0" smtClean="0">
                <a:solidFill>
                  <a:srgbClr val="000000"/>
                </a:solidFill>
              </a:rPr>
              <a:t> </a:t>
            </a:r>
            <a:r>
              <a:rPr lang="es-ES" altLang="en-US" b="1" dirty="0" smtClean="0">
                <a:solidFill>
                  <a:srgbClr val="000000"/>
                </a:solidFill>
              </a:rPr>
              <a:t>confiabilidad </a:t>
            </a:r>
            <a:r>
              <a:rPr lang="es-ES" altLang="en-US" dirty="0" smtClean="0">
                <a:solidFill>
                  <a:srgbClr val="000000"/>
                </a:solidFill>
              </a:rPr>
              <a:t>por falla en barras y </a:t>
            </a:r>
            <a:r>
              <a:rPr lang="es-ES" altLang="en-US" b="1" dirty="0" smtClean="0">
                <a:solidFill>
                  <a:srgbClr val="000000"/>
                </a:solidFill>
              </a:rPr>
              <a:t>flexibilidad </a:t>
            </a:r>
            <a:r>
              <a:rPr lang="es-ES" altLang="en-US" dirty="0" smtClean="0">
                <a:solidFill>
                  <a:srgbClr val="000000"/>
                </a:solidFill>
              </a:rPr>
              <a:t>de operación . </a:t>
            </a:r>
          </a:p>
          <a:p>
            <a:pPr algn="just">
              <a:defRPr/>
            </a:pPr>
            <a:endParaRPr lang="es-ES" altLang="en-US" b="1" dirty="0" smtClean="0">
              <a:solidFill>
                <a:srgbClr val="000000"/>
              </a:solidFill>
            </a:endParaRPr>
          </a:p>
          <a:p>
            <a:pPr marL="285750" indent="-285750" algn="just">
              <a:buFont typeface="Arial" panose="020B0604020202020204" pitchFamily="34" charset="0"/>
              <a:buChar char="•"/>
              <a:defRPr/>
            </a:pPr>
            <a:r>
              <a:rPr lang="es-ES" altLang="en-US" b="1" dirty="0" smtClean="0">
                <a:solidFill>
                  <a:srgbClr val="000000"/>
                </a:solidFill>
              </a:rPr>
              <a:t>Desventajas</a:t>
            </a:r>
            <a:r>
              <a:rPr lang="es-ES" altLang="en-US" dirty="0" smtClean="0">
                <a:solidFill>
                  <a:srgbClr val="000000"/>
                </a:solidFill>
              </a:rPr>
              <a:t>: </a:t>
            </a:r>
          </a:p>
          <a:p>
            <a:pPr algn="just">
              <a:defRPr/>
            </a:pPr>
            <a:r>
              <a:rPr lang="es-ES" altLang="en-US" dirty="0" smtClean="0">
                <a:solidFill>
                  <a:srgbClr val="000000"/>
                </a:solidFill>
              </a:rPr>
              <a:t>La realización del mantenimiento en un interruptor, requiere la salida del tramo correspondiente. </a:t>
            </a:r>
          </a:p>
          <a:p>
            <a:pPr algn="just">
              <a:defRPr/>
            </a:pPr>
            <a:r>
              <a:rPr lang="es-ES" altLang="en-US" dirty="0" smtClean="0">
                <a:solidFill>
                  <a:srgbClr val="000000"/>
                </a:solidFill>
              </a:rPr>
              <a:t>Requiere de gran espacio físico para su construcción. </a:t>
            </a:r>
          </a:p>
        </p:txBody>
      </p:sp>
      <p:pic>
        <p:nvPicPr>
          <p:cNvPr id="68614"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178050"/>
            <a:ext cx="3887787"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DOBLE BARRA MAS SECCIONADOR DE "BY PASS".</a:t>
            </a:r>
          </a:p>
        </p:txBody>
      </p:sp>
      <p:sp>
        <p:nvSpPr>
          <p:cNvPr id="7066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0661" name="Rectangle 4"/>
          <p:cNvSpPr>
            <a:spLocks noChangeArrowheads="1"/>
          </p:cNvSpPr>
          <p:nvPr/>
        </p:nvSpPr>
        <p:spPr bwMode="auto">
          <a:xfrm>
            <a:off x="719138" y="987425"/>
            <a:ext cx="7559675" cy="922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Esta configuración se incorpora un seccionador para hacer un by pass al interruptor. En caso de mantenimiento de un interruptor, el interruptor de acoplamiento puede utilizarse para proteger la posición.</a:t>
            </a:r>
          </a:p>
        </p:txBody>
      </p:sp>
      <p:sp>
        <p:nvSpPr>
          <p:cNvPr id="69638" name="Rectangle 4"/>
          <p:cNvSpPr>
            <a:spLocks noChangeArrowheads="1"/>
          </p:cNvSpPr>
          <p:nvPr/>
        </p:nvSpPr>
        <p:spPr bwMode="auto">
          <a:xfrm>
            <a:off x="4356100" y="1806575"/>
            <a:ext cx="4787900" cy="50784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Arial" panose="020B0604020202020204" pitchFamily="34" charset="0"/>
              <a:buChar char="•"/>
              <a:defRPr/>
            </a:pPr>
            <a:r>
              <a:rPr lang="es-ES" altLang="en-US" b="1" dirty="0" smtClean="0">
                <a:solidFill>
                  <a:srgbClr val="000000"/>
                </a:solidFill>
              </a:rPr>
              <a:t>Ventajas: </a:t>
            </a:r>
          </a:p>
          <a:p>
            <a:pPr algn="just">
              <a:defRPr/>
            </a:pPr>
            <a:r>
              <a:rPr lang="es-ES" altLang="en-US" b="1" dirty="0" smtClean="0">
                <a:solidFill>
                  <a:srgbClr val="000000"/>
                </a:solidFill>
              </a:rPr>
              <a:t>Buena flexibilidad: </a:t>
            </a:r>
            <a:r>
              <a:rPr lang="es-ES" altLang="en-US" dirty="0" smtClean="0">
                <a:solidFill>
                  <a:srgbClr val="000000"/>
                </a:solidFill>
              </a:rPr>
              <a:t>El mantenimiento en un interruptor, NO requiere la salida del tramo correspondiente. </a:t>
            </a:r>
          </a:p>
          <a:p>
            <a:pPr algn="just">
              <a:defRPr/>
            </a:pPr>
            <a:r>
              <a:rPr lang="es-ES" altLang="en-US" dirty="0" smtClean="0">
                <a:solidFill>
                  <a:srgbClr val="000000"/>
                </a:solidFill>
              </a:rPr>
              <a:t>Se puede independizar el suministro de cargas, en juego de barras distintos.</a:t>
            </a:r>
          </a:p>
          <a:p>
            <a:pPr algn="just">
              <a:defRPr/>
            </a:pPr>
            <a:r>
              <a:rPr lang="es-ES" altLang="en-US" b="1" dirty="0" smtClean="0">
                <a:solidFill>
                  <a:srgbClr val="000000"/>
                </a:solidFill>
              </a:rPr>
              <a:t>Confiablidad </a:t>
            </a:r>
            <a:r>
              <a:rPr lang="es-ES" altLang="en-US" dirty="0" smtClean="0">
                <a:solidFill>
                  <a:srgbClr val="000000"/>
                </a:solidFill>
              </a:rPr>
              <a:t>en el caso de fallo de un juegos de barras; No existe interrupción de servicio. </a:t>
            </a:r>
          </a:p>
          <a:p>
            <a:pPr algn="just">
              <a:defRPr/>
            </a:pPr>
            <a:endParaRPr lang="es-ES" altLang="en-US" dirty="0" smtClean="0">
              <a:solidFill>
                <a:srgbClr val="000000"/>
              </a:solidFill>
            </a:endParaRPr>
          </a:p>
          <a:p>
            <a:pPr marL="285750" indent="-285750" algn="just">
              <a:buFont typeface="Arial" panose="020B0604020202020204" pitchFamily="34" charset="0"/>
              <a:buChar char="•"/>
              <a:defRPr/>
            </a:pPr>
            <a:r>
              <a:rPr lang="es-ES" altLang="en-US" b="1" dirty="0" smtClean="0">
                <a:solidFill>
                  <a:srgbClr val="000000"/>
                </a:solidFill>
              </a:rPr>
              <a:t>Desventajas</a:t>
            </a:r>
            <a:r>
              <a:rPr lang="es-ES" altLang="en-US" dirty="0" smtClean="0">
                <a:solidFill>
                  <a:srgbClr val="000000"/>
                </a:solidFill>
              </a:rPr>
              <a:t>: </a:t>
            </a:r>
          </a:p>
          <a:p>
            <a:pPr algn="just">
              <a:defRPr/>
            </a:pPr>
            <a:r>
              <a:rPr lang="es-ES" altLang="en-US" dirty="0" smtClean="0">
                <a:solidFill>
                  <a:srgbClr val="000000"/>
                </a:solidFill>
              </a:rPr>
              <a:t>NO brinda simultáneamente flexibilidad y confiabilidad. (No puede simultáneamente trabajar como doble barra y Barra de transferencia).</a:t>
            </a:r>
          </a:p>
          <a:p>
            <a:pPr algn="just">
              <a:defRPr/>
            </a:pPr>
            <a:r>
              <a:rPr lang="es-ES" altLang="en-US" dirty="0" smtClean="0">
                <a:solidFill>
                  <a:srgbClr val="000000"/>
                </a:solidFill>
              </a:rPr>
              <a:t>Complicado sistema de operación y control.</a:t>
            </a:r>
          </a:p>
          <a:p>
            <a:pPr algn="just">
              <a:defRPr/>
            </a:pPr>
            <a:r>
              <a:rPr lang="es-ES" altLang="en-US" dirty="0" smtClean="0">
                <a:solidFill>
                  <a:srgbClr val="000000"/>
                </a:solidFill>
              </a:rPr>
              <a:t>Requiere de gran espacio físico para su construcción. </a:t>
            </a:r>
          </a:p>
        </p:txBody>
      </p:sp>
      <p:pic>
        <p:nvPicPr>
          <p:cNvPr id="7066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DOBLE BARRA MÁS SECCIONADOR DE TRANSFERENCIA</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72707" name="Rectangle 4"/>
          <p:cNvSpPr>
            <a:spLocks noChangeArrowheads="1"/>
          </p:cNvSpPr>
          <p:nvPr/>
        </p:nvSpPr>
        <p:spPr bwMode="auto">
          <a:xfrm>
            <a:off x="684213" y="981075"/>
            <a:ext cx="7559675" cy="922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Tiene las mismas características de la doble barra con seccionador de “by-pass” aun cuando se pierde la flexibilidad de poder realizar la transferencia a través de cualquiera de las dos barras. </a:t>
            </a:r>
            <a:endParaRPr lang="es-ES" altLang="en-US" b="1">
              <a:solidFill>
                <a:srgbClr val="000000"/>
              </a:solidFill>
            </a:endParaRPr>
          </a:p>
        </p:txBody>
      </p:sp>
      <p:sp>
        <p:nvSpPr>
          <p:cNvPr id="71684" name="Rectangle 4"/>
          <p:cNvSpPr>
            <a:spLocks noChangeArrowheads="1"/>
          </p:cNvSpPr>
          <p:nvPr/>
        </p:nvSpPr>
        <p:spPr bwMode="auto">
          <a:xfrm>
            <a:off x="4787900" y="1909763"/>
            <a:ext cx="4356100" cy="4524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Arial" panose="020B0604020202020204" pitchFamily="34" charset="0"/>
              <a:buChar char="•"/>
              <a:defRPr/>
            </a:pPr>
            <a:r>
              <a:rPr lang="es-ES" altLang="en-US" b="1" dirty="0" smtClean="0">
                <a:solidFill>
                  <a:srgbClr val="000000"/>
                </a:solidFill>
              </a:rPr>
              <a:t>Ventajas: </a:t>
            </a:r>
          </a:p>
          <a:p>
            <a:pPr algn="just">
              <a:defRPr/>
            </a:pPr>
            <a:r>
              <a:rPr lang="es-ES" altLang="en-US" dirty="0" smtClean="0">
                <a:solidFill>
                  <a:srgbClr val="000000"/>
                </a:solidFill>
              </a:rPr>
              <a:t>Las labores de mantenimiento de interruptor,  pueden ser realizadas sin interrupción del servicio, sin afectar el tramo asociado.</a:t>
            </a:r>
          </a:p>
          <a:p>
            <a:pPr algn="just">
              <a:defRPr/>
            </a:pPr>
            <a:r>
              <a:rPr lang="es-ES" altLang="en-US" b="1" dirty="0" smtClean="0">
                <a:solidFill>
                  <a:srgbClr val="000000"/>
                </a:solidFill>
              </a:rPr>
              <a:t>Confiablidad </a:t>
            </a:r>
            <a:r>
              <a:rPr lang="es-ES" altLang="en-US" dirty="0" smtClean="0">
                <a:solidFill>
                  <a:srgbClr val="000000"/>
                </a:solidFill>
              </a:rPr>
              <a:t>en el caso de fallo de un juegos de barras; No existe interrupción de servicio. </a:t>
            </a:r>
          </a:p>
          <a:p>
            <a:pPr algn="just">
              <a:defRPr/>
            </a:pPr>
            <a:endParaRPr lang="es-ES" altLang="en-US" b="1" dirty="0" smtClean="0">
              <a:solidFill>
                <a:srgbClr val="000000"/>
              </a:solidFill>
            </a:endParaRPr>
          </a:p>
          <a:p>
            <a:pPr marL="285750" indent="-285750" algn="just">
              <a:buFont typeface="Arial" panose="020B0604020202020204" pitchFamily="34" charset="0"/>
              <a:buChar char="•"/>
              <a:defRPr/>
            </a:pPr>
            <a:r>
              <a:rPr lang="es-ES" altLang="en-US" b="1" dirty="0" smtClean="0">
                <a:solidFill>
                  <a:srgbClr val="000000"/>
                </a:solidFill>
              </a:rPr>
              <a:t>Desventajas</a:t>
            </a:r>
            <a:r>
              <a:rPr lang="es-ES" altLang="en-US" dirty="0" smtClean="0">
                <a:solidFill>
                  <a:srgbClr val="000000"/>
                </a:solidFill>
              </a:rPr>
              <a:t>: </a:t>
            </a:r>
          </a:p>
          <a:p>
            <a:pPr algn="just">
              <a:defRPr/>
            </a:pPr>
            <a:r>
              <a:rPr lang="es-ES" altLang="en-US" b="1" dirty="0" smtClean="0">
                <a:solidFill>
                  <a:srgbClr val="000000"/>
                </a:solidFill>
              </a:rPr>
              <a:t>Relativa flexibilidad. </a:t>
            </a:r>
            <a:r>
              <a:rPr lang="es-ES" altLang="en-US" dirty="0" smtClean="0">
                <a:solidFill>
                  <a:srgbClr val="000000"/>
                </a:solidFill>
              </a:rPr>
              <a:t>Con este esquema</a:t>
            </a:r>
            <a:r>
              <a:rPr lang="es-ES" altLang="en-US" b="1" dirty="0" smtClean="0">
                <a:solidFill>
                  <a:srgbClr val="000000"/>
                </a:solidFill>
              </a:rPr>
              <a:t>, </a:t>
            </a:r>
            <a:r>
              <a:rPr lang="es-ES" altLang="en-US" dirty="0" smtClean="0">
                <a:solidFill>
                  <a:srgbClr val="000000"/>
                </a:solidFill>
              </a:rPr>
              <a:t>solamente la barra 2 puede utilizarse como transferencia.</a:t>
            </a:r>
          </a:p>
          <a:p>
            <a:pPr algn="just">
              <a:defRPr/>
            </a:pPr>
            <a:endParaRPr lang="es-ES" altLang="en-US" dirty="0" smtClean="0">
              <a:solidFill>
                <a:srgbClr val="000000"/>
              </a:solidFill>
            </a:endParaRPr>
          </a:p>
          <a:p>
            <a:pPr algn="just">
              <a:defRPr/>
            </a:pPr>
            <a:r>
              <a:rPr lang="es-ES" altLang="en-US" dirty="0" smtClean="0">
                <a:solidFill>
                  <a:srgbClr val="000000"/>
                </a:solidFill>
              </a:rPr>
              <a:t>Requiere de gran espacio físico para su construcción. </a:t>
            </a:r>
          </a:p>
        </p:txBody>
      </p:sp>
      <p:pic>
        <p:nvPicPr>
          <p:cNvPr id="7270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1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876425"/>
            <a:ext cx="4325938"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4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060575"/>
            <a:ext cx="4248150" cy="468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DOBLE BARRA MÁS BARRA DE TRANSFERENCIA </a:t>
            </a:r>
          </a:p>
        </p:txBody>
      </p:sp>
      <p:sp>
        <p:nvSpPr>
          <p:cNvPr id="7475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4757" name="Rectangle 4"/>
          <p:cNvSpPr>
            <a:spLocks noChangeArrowheads="1"/>
          </p:cNvSpPr>
          <p:nvPr/>
        </p:nvSpPr>
        <p:spPr bwMode="auto">
          <a:xfrm>
            <a:off x="684213" y="998538"/>
            <a:ext cx="7559675"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Ofrece las mismas ventajas que el arreglo anterior, con la diferencia de que se requieren pocas maniobras para hacer uso del interruptor de transferencia</a:t>
            </a:r>
            <a:r>
              <a:rPr lang="es-ES" altLang="en-US">
                <a:solidFill>
                  <a:srgbClr val="000099"/>
                </a:solidFill>
              </a:rPr>
              <a:t>. </a:t>
            </a:r>
            <a:endParaRPr lang="es-ES" altLang="en-US" b="1">
              <a:solidFill>
                <a:srgbClr val="000099"/>
              </a:solidFill>
            </a:endParaRPr>
          </a:p>
        </p:txBody>
      </p:sp>
      <p:sp>
        <p:nvSpPr>
          <p:cNvPr id="73734" name="Rectangle 4"/>
          <p:cNvSpPr>
            <a:spLocks noChangeArrowheads="1"/>
          </p:cNvSpPr>
          <p:nvPr/>
        </p:nvSpPr>
        <p:spPr bwMode="auto">
          <a:xfrm>
            <a:off x="4932363" y="1557338"/>
            <a:ext cx="4211637" cy="53546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Arial" panose="020B0604020202020204" pitchFamily="34" charset="0"/>
              <a:buChar char="•"/>
              <a:defRPr/>
            </a:pPr>
            <a:r>
              <a:rPr lang="es-ES" altLang="en-US" b="1" dirty="0" smtClean="0">
                <a:solidFill>
                  <a:srgbClr val="000000"/>
                </a:solidFill>
              </a:rPr>
              <a:t>Ventajas: </a:t>
            </a:r>
          </a:p>
          <a:p>
            <a:pPr algn="just">
              <a:defRPr/>
            </a:pPr>
            <a:r>
              <a:rPr lang="es-ES" altLang="en-US" dirty="0" smtClean="0">
                <a:solidFill>
                  <a:srgbClr val="000000"/>
                </a:solidFill>
              </a:rPr>
              <a:t>La subestación es </a:t>
            </a:r>
            <a:r>
              <a:rPr lang="es-ES" altLang="en-US" b="1" dirty="0" smtClean="0">
                <a:solidFill>
                  <a:srgbClr val="000000"/>
                </a:solidFill>
              </a:rPr>
              <a:t>muy Confiable </a:t>
            </a:r>
            <a:r>
              <a:rPr lang="es-ES" altLang="en-US" dirty="0" smtClean="0">
                <a:solidFill>
                  <a:srgbClr val="000000"/>
                </a:solidFill>
              </a:rPr>
              <a:t>puede ser operada como dos subestaciones independientes de barra principal y barra de transferencia.</a:t>
            </a:r>
          </a:p>
          <a:p>
            <a:pPr algn="just">
              <a:defRPr/>
            </a:pPr>
            <a:r>
              <a:rPr lang="es-ES" altLang="en-US" dirty="0" smtClean="0">
                <a:solidFill>
                  <a:srgbClr val="000000"/>
                </a:solidFill>
              </a:rPr>
              <a:t>La realización del mantenimiento en un interruptor, NO requiere la salida del tramo correspondiente. </a:t>
            </a:r>
          </a:p>
          <a:p>
            <a:pPr algn="just">
              <a:defRPr/>
            </a:pPr>
            <a:r>
              <a:rPr lang="es-ES" altLang="en-US" dirty="0" smtClean="0">
                <a:solidFill>
                  <a:srgbClr val="000000"/>
                </a:solidFill>
              </a:rPr>
              <a:t>No existe interrupción de servicio; en el caso de que falle uno de los juegos de barras. </a:t>
            </a:r>
          </a:p>
          <a:p>
            <a:pPr algn="just">
              <a:defRPr/>
            </a:pPr>
            <a:r>
              <a:rPr lang="es-ES" altLang="en-US" dirty="0" smtClean="0">
                <a:solidFill>
                  <a:srgbClr val="000000"/>
                </a:solidFill>
              </a:rPr>
              <a:t>Se puede independizar el suministro de cargas, en juego de barras distintos</a:t>
            </a:r>
          </a:p>
          <a:p>
            <a:pPr algn="just">
              <a:defRPr/>
            </a:pPr>
            <a:r>
              <a:rPr lang="es-ES" altLang="en-US" b="1" dirty="0" smtClean="0">
                <a:solidFill>
                  <a:srgbClr val="000000"/>
                </a:solidFill>
              </a:rPr>
              <a:t>Buena flexibilidad en operación. </a:t>
            </a:r>
          </a:p>
          <a:p>
            <a:pPr algn="just">
              <a:defRPr/>
            </a:pPr>
            <a:endParaRPr lang="es-ES" altLang="en-US" b="1" dirty="0" smtClean="0">
              <a:solidFill>
                <a:srgbClr val="000000"/>
              </a:solidFill>
            </a:endParaRPr>
          </a:p>
          <a:p>
            <a:pPr>
              <a:defRPr/>
            </a:pPr>
            <a:r>
              <a:rPr lang="es-ES" altLang="en-US" b="1" dirty="0" smtClean="0">
                <a:solidFill>
                  <a:srgbClr val="000000"/>
                </a:solidFill>
              </a:rPr>
              <a:t>Desventajas</a:t>
            </a:r>
            <a:r>
              <a:rPr lang="es-ES" altLang="en-US" dirty="0" smtClean="0">
                <a:solidFill>
                  <a:srgbClr val="000000"/>
                </a:solidFill>
              </a:rPr>
              <a:t>: </a:t>
            </a:r>
          </a:p>
          <a:p>
            <a:pPr algn="just">
              <a:defRPr/>
            </a:pPr>
            <a:r>
              <a:rPr lang="es-ES" altLang="en-US" dirty="0" smtClean="0">
                <a:solidFill>
                  <a:srgbClr val="000000"/>
                </a:solidFill>
              </a:rPr>
              <a:t>Requiere de gran espacio físico para su construcción. </a:t>
            </a:r>
          </a:p>
          <a:p>
            <a:pPr algn="just">
              <a:defRPr/>
            </a:pPr>
            <a:r>
              <a:rPr lang="es-ES" altLang="en-US" dirty="0" smtClean="0">
                <a:solidFill>
                  <a:srgbClr val="000000"/>
                </a:solidFill>
              </a:rPr>
              <a:t>Elevado costo</a:t>
            </a:r>
          </a:p>
        </p:txBody>
      </p:sp>
      <p:pic>
        <p:nvPicPr>
          <p:cNvPr id="7475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ChangeArrowheads="1"/>
          </p:cNvSpPr>
          <p:nvPr/>
        </p:nvSpPr>
        <p:spPr bwMode="auto">
          <a:xfrm>
            <a:off x="684213" y="1139825"/>
            <a:ext cx="7559675" cy="1892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Los circuitos se conectan a las barras o entre ellas, por medio de interruptores: </a:t>
            </a:r>
          </a:p>
          <a:p>
            <a:pPr lvl="1" algn="just">
              <a:spcBef>
                <a:spcPct val="50000"/>
              </a:spcBef>
              <a:buFont typeface="Wingdings" panose="05000000000000000000" pitchFamily="2" charset="2"/>
              <a:buChar char="v"/>
            </a:pPr>
            <a:r>
              <a:rPr lang="es-ES" altLang="en-US">
                <a:solidFill>
                  <a:srgbClr val="000000"/>
                </a:solidFill>
              </a:rPr>
              <a:t>Interruptor y medio.</a:t>
            </a:r>
          </a:p>
          <a:p>
            <a:pPr lvl="1" algn="just">
              <a:spcBef>
                <a:spcPct val="50000"/>
              </a:spcBef>
              <a:buFont typeface="Wingdings" panose="05000000000000000000" pitchFamily="2" charset="2"/>
              <a:buChar char="v"/>
            </a:pPr>
            <a:r>
              <a:rPr lang="es-ES" altLang="en-US">
                <a:solidFill>
                  <a:srgbClr val="000000"/>
                </a:solidFill>
              </a:rPr>
              <a:t>Anillo.</a:t>
            </a:r>
          </a:p>
          <a:p>
            <a:pPr lvl="1" algn="just">
              <a:spcBef>
                <a:spcPct val="50000"/>
              </a:spcBef>
              <a:buFont typeface="Wingdings" panose="05000000000000000000" pitchFamily="2" charset="2"/>
              <a:buChar char="v"/>
            </a:pPr>
            <a:r>
              <a:rPr lang="es-ES" altLang="en-US">
                <a:solidFill>
                  <a:srgbClr val="000000"/>
                </a:solidFill>
              </a:rPr>
              <a:t>Doble interruptor </a:t>
            </a:r>
            <a:endParaRPr lang="es-ES" altLang="en-US" b="1">
              <a:solidFill>
                <a:srgbClr val="000000"/>
              </a:solidFill>
            </a:endParaRPr>
          </a:p>
        </p:txBody>
      </p:sp>
      <p:sp>
        <p:nvSpPr>
          <p:cNvPr id="5"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66"/>
                </a:solidFill>
                <a:effectLst>
                  <a:outerShdw blurRad="38100" dist="38100" dir="2700000" algn="tl">
                    <a:srgbClr val="000000"/>
                  </a:outerShdw>
                </a:effectLst>
                <a:latin typeface="Tahoma" pitchFamily="34" charset="0"/>
              </a:rPr>
              <a:t>TENDENCIA AMERICANA - CONEXIÓN DE INTERRUPTORES. </a:t>
            </a:r>
            <a:endParaRPr lang="es-ES_tradnl" sz="1800" b="1" dirty="0">
              <a:solidFill>
                <a:srgbClr val="000066"/>
              </a:solidFill>
              <a:effectLst>
                <a:outerShdw blurRad="38100" dist="38100" dir="2700000" algn="tl">
                  <a:srgbClr val="000000"/>
                </a:outerShdw>
              </a:effectLst>
              <a:latin typeface="Tahoma" pitchFamily="34" charset="0"/>
            </a:endParaRPr>
          </a:p>
        </p:txBody>
      </p:sp>
      <p:pic>
        <p:nvPicPr>
          <p:cNvPr id="76804" name="Picture 9">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3184525"/>
            <a:ext cx="77755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INTERRUPTOR Y MEDIO.</a:t>
            </a:r>
          </a:p>
        </p:txBody>
      </p:sp>
      <p:sp>
        <p:nvSpPr>
          <p:cNvPr id="7885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8852" name="Rectangle 4"/>
          <p:cNvSpPr>
            <a:spLocks noChangeArrowheads="1"/>
          </p:cNvSpPr>
          <p:nvPr/>
        </p:nvSpPr>
        <p:spPr bwMode="auto">
          <a:xfrm>
            <a:off x="685800" y="992188"/>
            <a:ext cx="7989888"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Constituido por dos barras principales interconectadas a través de dos (2) tramos de interruptor y medio a los cuales las salidas están conectadas. Este arreglo se utiliza en subestaciones de 138, 230 y 345[kV],</a:t>
            </a:r>
          </a:p>
        </p:txBody>
      </p:sp>
      <p:sp>
        <p:nvSpPr>
          <p:cNvPr id="77829" name="2 Rectángulo"/>
          <p:cNvSpPr>
            <a:spLocks noChangeArrowheads="1"/>
          </p:cNvSpPr>
          <p:nvPr/>
        </p:nvSpPr>
        <p:spPr bwMode="auto">
          <a:xfrm>
            <a:off x="5219700" y="1844675"/>
            <a:ext cx="3446463"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Arial" panose="020B0604020202020204" pitchFamily="34" charset="0"/>
              <a:buChar char="•"/>
              <a:defRPr/>
            </a:pPr>
            <a:r>
              <a:rPr lang="es-ES" altLang="en-US" b="1" dirty="0" smtClean="0">
                <a:solidFill>
                  <a:srgbClr val="000000"/>
                </a:solidFill>
              </a:rPr>
              <a:t>Ventajas</a:t>
            </a:r>
            <a:r>
              <a:rPr lang="es-ES" altLang="en-US" dirty="0" smtClean="0">
                <a:solidFill>
                  <a:srgbClr val="000000"/>
                </a:solidFill>
              </a:rPr>
              <a:t>: </a:t>
            </a:r>
          </a:p>
          <a:p>
            <a:pPr algn="just">
              <a:defRPr/>
            </a:pPr>
            <a:r>
              <a:rPr lang="es-ES" altLang="en-US" dirty="0" smtClean="0">
                <a:solidFill>
                  <a:srgbClr val="000000"/>
                </a:solidFill>
              </a:rPr>
              <a:t>El mantenimiento de un disyuntor se puede realizar sin sacar de servicio el tramo correspondiente. </a:t>
            </a:r>
          </a:p>
          <a:p>
            <a:pPr algn="just">
              <a:defRPr/>
            </a:pPr>
            <a:r>
              <a:rPr lang="es-ES" altLang="en-US" b="1" dirty="0" smtClean="0">
                <a:solidFill>
                  <a:srgbClr val="000000"/>
                </a:solidFill>
              </a:rPr>
              <a:t>Alta  confiabilidad </a:t>
            </a:r>
            <a:r>
              <a:rPr lang="es-ES" altLang="en-US" dirty="0" smtClean="0">
                <a:solidFill>
                  <a:srgbClr val="000000"/>
                </a:solidFill>
              </a:rPr>
              <a:t>y </a:t>
            </a:r>
            <a:r>
              <a:rPr lang="es-ES" altLang="en-US" b="1" dirty="0" smtClean="0">
                <a:solidFill>
                  <a:srgbClr val="000000"/>
                </a:solidFill>
              </a:rPr>
              <a:t>gran flexibilidad </a:t>
            </a:r>
            <a:r>
              <a:rPr lang="es-ES" altLang="en-US" dirty="0" smtClean="0">
                <a:solidFill>
                  <a:srgbClr val="000000"/>
                </a:solidFill>
              </a:rPr>
              <a:t>para las operaciones de mantenimiento sin tener que interrumpir el servicio.</a:t>
            </a:r>
          </a:p>
          <a:p>
            <a:pPr algn="just">
              <a:defRPr/>
            </a:pPr>
            <a:endParaRPr lang="es-ES" altLang="en-US" b="1" dirty="0" smtClean="0">
              <a:solidFill>
                <a:srgbClr val="000000"/>
              </a:solidFill>
            </a:endParaRPr>
          </a:p>
          <a:p>
            <a:pPr marL="285750" indent="-285750" algn="just">
              <a:buFont typeface="Arial" panose="020B0604020202020204" pitchFamily="34" charset="0"/>
              <a:buChar char="•"/>
              <a:defRPr/>
            </a:pPr>
            <a:r>
              <a:rPr lang="es-ES" altLang="en-US" b="1" dirty="0" smtClean="0">
                <a:solidFill>
                  <a:srgbClr val="000000"/>
                </a:solidFill>
              </a:rPr>
              <a:t>Desventajas: </a:t>
            </a:r>
          </a:p>
          <a:p>
            <a:pPr algn="just">
              <a:defRPr/>
            </a:pPr>
            <a:r>
              <a:rPr lang="es-ES" altLang="en-US" dirty="0" smtClean="0">
                <a:solidFill>
                  <a:srgbClr val="000000"/>
                </a:solidFill>
              </a:rPr>
              <a:t>Requiere gran espacio físico para su construcción. </a:t>
            </a:r>
          </a:p>
          <a:p>
            <a:pPr algn="just">
              <a:defRPr/>
            </a:pPr>
            <a:r>
              <a:rPr lang="es-ES" altLang="en-US" dirty="0" smtClean="0">
                <a:solidFill>
                  <a:srgbClr val="000000"/>
                </a:solidFill>
              </a:rPr>
              <a:t>Elevado costo</a:t>
            </a:r>
            <a:r>
              <a:rPr lang="es-ES" altLang="en-US" dirty="0" smtClean="0">
                <a:solidFill>
                  <a:srgbClr val="000099"/>
                </a:solidFill>
              </a:rPr>
              <a:t>.</a:t>
            </a:r>
          </a:p>
        </p:txBody>
      </p:sp>
      <p:pic>
        <p:nvPicPr>
          <p:cNvPr id="78854"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7838" y="1817688"/>
            <a:ext cx="4741862" cy="478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ANILLO</a:t>
            </a:r>
          </a:p>
        </p:txBody>
      </p:sp>
      <p:sp>
        <p:nvSpPr>
          <p:cNvPr id="8089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0900" name="Rectangle 4"/>
          <p:cNvSpPr>
            <a:spLocks noChangeArrowheads="1"/>
          </p:cNvSpPr>
          <p:nvPr/>
        </p:nvSpPr>
        <p:spPr bwMode="auto">
          <a:xfrm>
            <a:off x="684213" y="981075"/>
            <a:ext cx="7559675" cy="2170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La barra colectora es un anillo conformado por interruptores. Este arreglo se utiliza en subestaciones de distribución 69, 34,5; 23 y 13,8 kV </a:t>
            </a:r>
          </a:p>
          <a:p>
            <a:pPr algn="just">
              <a:spcBef>
                <a:spcPct val="50000"/>
              </a:spcBef>
              <a:buFont typeface="Arial" panose="020B0604020202020204" pitchFamily="34" charset="0"/>
              <a:buChar char="•"/>
            </a:pPr>
            <a:r>
              <a:rPr lang="es-ES" altLang="en-US" b="1">
                <a:solidFill>
                  <a:srgbClr val="000000"/>
                </a:solidFill>
              </a:rPr>
              <a:t>Operación: </a:t>
            </a:r>
            <a:r>
              <a:rPr lang="es-ES" altLang="en-US">
                <a:solidFill>
                  <a:srgbClr val="000000"/>
                </a:solidFill>
              </a:rPr>
              <a:t>Para aislar un circuito se requiere la apertura de los dos interruptores. En períodos prolongados, se debe abrir el seccionador de la línea para cerrar los interruptores asociados a dicho circuito y así dar continuidad al anillo.</a:t>
            </a:r>
          </a:p>
        </p:txBody>
      </p:sp>
      <p:sp>
        <p:nvSpPr>
          <p:cNvPr id="79877" name="Rectangle 4"/>
          <p:cNvSpPr>
            <a:spLocks noChangeArrowheads="1"/>
          </p:cNvSpPr>
          <p:nvPr/>
        </p:nvSpPr>
        <p:spPr bwMode="auto">
          <a:xfrm>
            <a:off x="4500563" y="2836863"/>
            <a:ext cx="4248150" cy="36941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Arial" panose="020B0604020202020204" pitchFamily="34" charset="0"/>
              <a:buChar char="•"/>
              <a:defRPr/>
            </a:pPr>
            <a:r>
              <a:rPr lang="es-ES" altLang="en-US" b="1" dirty="0" smtClean="0">
                <a:solidFill>
                  <a:srgbClr val="000000"/>
                </a:solidFill>
              </a:rPr>
              <a:t>Ventajas: </a:t>
            </a:r>
          </a:p>
          <a:p>
            <a:pPr algn="just">
              <a:defRPr/>
            </a:pPr>
            <a:r>
              <a:rPr lang="es-ES" altLang="en-US" dirty="0" smtClean="0">
                <a:solidFill>
                  <a:srgbClr val="000000"/>
                </a:solidFill>
              </a:rPr>
              <a:t>Es económica, </a:t>
            </a:r>
            <a:r>
              <a:rPr lang="es-ES" altLang="en-US" b="1" dirty="0" smtClean="0">
                <a:solidFill>
                  <a:srgbClr val="000000"/>
                </a:solidFill>
              </a:rPr>
              <a:t>segura y confiable</a:t>
            </a:r>
            <a:r>
              <a:rPr lang="es-ES" altLang="en-US" dirty="0" smtClean="0">
                <a:solidFill>
                  <a:srgbClr val="000000"/>
                </a:solidFill>
              </a:rPr>
              <a:t>.</a:t>
            </a:r>
          </a:p>
          <a:p>
            <a:pPr algn="just">
              <a:defRPr/>
            </a:pPr>
            <a:r>
              <a:rPr lang="es-ES" altLang="en-US" dirty="0" smtClean="0">
                <a:solidFill>
                  <a:srgbClr val="000000"/>
                </a:solidFill>
              </a:rPr>
              <a:t>Ofrece la posibilidad de dar mantenimiento a los interruptores sin que se pierda el suministro de energía</a:t>
            </a:r>
          </a:p>
          <a:p>
            <a:pPr algn="just">
              <a:defRPr/>
            </a:pPr>
            <a:endParaRPr lang="es-ES" altLang="en-US" b="1" dirty="0" smtClean="0">
              <a:solidFill>
                <a:srgbClr val="000000"/>
              </a:solidFill>
            </a:endParaRPr>
          </a:p>
          <a:p>
            <a:pPr marL="285750" indent="-285750" algn="just">
              <a:buFont typeface="Arial" panose="020B0604020202020204" pitchFamily="34" charset="0"/>
              <a:buChar char="•"/>
              <a:defRPr/>
            </a:pPr>
            <a:r>
              <a:rPr lang="es-ES" altLang="en-US" b="1" dirty="0" smtClean="0">
                <a:solidFill>
                  <a:srgbClr val="000000"/>
                </a:solidFill>
              </a:rPr>
              <a:t>Desventaja: </a:t>
            </a:r>
            <a:r>
              <a:rPr lang="es-ES" altLang="en-US" dirty="0" smtClean="0">
                <a:solidFill>
                  <a:srgbClr val="000000"/>
                </a:solidFill>
              </a:rPr>
              <a:t>Mientras se hace mantenimiento, el anillo puede quedar dividido y presentar falta de servicio para alguna de las partes, o perderse la seguridad en el sistema.</a:t>
            </a:r>
          </a:p>
          <a:p>
            <a:pPr algn="just">
              <a:defRPr/>
            </a:pPr>
            <a:r>
              <a:rPr lang="es-ES" altLang="en-US" dirty="0" smtClean="0">
                <a:solidFill>
                  <a:srgbClr val="000000"/>
                </a:solidFill>
              </a:rPr>
              <a:t>Poca  flexibilidad en operación, similar a SE de barra sencilla</a:t>
            </a:r>
          </a:p>
        </p:txBody>
      </p:sp>
      <p:pic>
        <p:nvPicPr>
          <p:cNvPr id="809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924175"/>
            <a:ext cx="3960812"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949450"/>
            <a:ext cx="5105400"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DOBLE INTERRUPTOR </a:t>
            </a:r>
          </a:p>
        </p:txBody>
      </p:sp>
      <p:sp>
        <p:nvSpPr>
          <p:cNvPr id="82948"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2949" name="Rectangle 4"/>
          <p:cNvSpPr>
            <a:spLocks noChangeArrowheads="1"/>
          </p:cNvSpPr>
          <p:nvPr/>
        </p:nvSpPr>
        <p:spPr bwMode="auto">
          <a:xfrm>
            <a:off x="684213" y="981075"/>
            <a:ext cx="7848600" cy="922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Es la mejor opción en cuanto a confiabilidad se refiere, no obstante, es un arreglo más costoso. Para lograr la mayor seguridad debe operar con todos los interruptores cerrados y las dos barras energizadas.</a:t>
            </a:r>
            <a:endParaRPr lang="es-ES" altLang="en-US" b="1">
              <a:solidFill>
                <a:srgbClr val="000000"/>
              </a:solidFill>
            </a:endParaRPr>
          </a:p>
        </p:txBody>
      </p:sp>
      <p:sp>
        <p:nvSpPr>
          <p:cNvPr id="81926" name="4 Rectángulo"/>
          <p:cNvSpPr>
            <a:spLocks noChangeArrowheads="1"/>
          </p:cNvSpPr>
          <p:nvPr/>
        </p:nvSpPr>
        <p:spPr bwMode="auto">
          <a:xfrm>
            <a:off x="5219700" y="1903413"/>
            <a:ext cx="36734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buFont typeface="Arial" panose="020B0604020202020204" pitchFamily="34" charset="0"/>
              <a:buChar char="•"/>
              <a:defRPr/>
            </a:pPr>
            <a:r>
              <a:rPr lang="es-ES" altLang="en-US" b="1" dirty="0" smtClean="0">
                <a:solidFill>
                  <a:srgbClr val="000000"/>
                </a:solidFill>
              </a:rPr>
              <a:t>Ventajas</a:t>
            </a:r>
            <a:r>
              <a:rPr lang="es-ES" altLang="en-US" dirty="0" smtClean="0">
                <a:solidFill>
                  <a:srgbClr val="000000"/>
                </a:solidFill>
              </a:rPr>
              <a:t>: </a:t>
            </a:r>
          </a:p>
          <a:p>
            <a:pPr algn="just">
              <a:defRPr/>
            </a:pPr>
            <a:r>
              <a:rPr lang="es-ES" altLang="en-US" dirty="0" smtClean="0">
                <a:solidFill>
                  <a:srgbClr val="000000"/>
                </a:solidFill>
              </a:rPr>
              <a:t>Con un interruptor fuera de servicio, se ocasiona la pérdida de únicamente el elemento disparado.</a:t>
            </a:r>
          </a:p>
          <a:p>
            <a:pPr algn="just">
              <a:defRPr/>
            </a:pPr>
            <a:r>
              <a:rPr lang="es-ES" altLang="en-US" dirty="0" smtClean="0">
                <a:solidFill>
                  <a:srgbClr val="000000"/>
                </a:solidFill>
              </a:rPr>
              <a:t>Las subestaciones con éste arreglo pueden ser operadas como dos subestaciones independientes de barra simple. </a:t>
            </a:r>
          </a:p>
          <a:p>
            <a:pPr algn="just">
              <a:defRPr/>
            </a:pPr>
            <a:r>
              <a:rPr lang="es-ES" altLang="en-US" dirty="0" smtClean="0">
                <a:solidFill>
                  <a:srgbClr val="000000"/>
                </a:solidFill>
              </a:rPr>
              <a:t>Gran libertad de operación, para trabajos de revisión y mantenimiento. </a:t>
            </a:r>
            <a:r>
              <a:rPr lang="es-ES" altLang="en-US" b="1" dirty="0" smtClean="0">
                <a:solidFill>
                  <a:srgbClr val="000000"/>
                </a:solidFill>
              </a:rPr>
              <a:t>Muy buena confiabilidad y Seguridad</a:t>
            </a:r>
          </a:p>
          <a:p>
            <a:pPr algn="just">
              <a:defRPr/>
            </a:pPr>
            <a:endParaRPr lang="es-ES" altLang="en-US" dirty="0" smtClean="0">
              <a:solidFill>
                <a:srgbClr val="000000"/>
              </a:solidFill>
            </a:endParaRPr>
          </a:p>
          <a:p>
            <a:pPr marL="285750" indent="-285750" algn="just">
              <a:buFont typeface="Arial" panose="020B0604020202020204" pitchFamily="34" charset="0"/>
              <a:buChar char="•"/>
              <a:defRPr/>
            </a:pPr>
            <a:r>
              <a:rPr lang="es-ES" altLang="en-US" b="1" dirty="0" smtClean="0">
                <a:solidFill>
                  <a:srgbClr val="000000"/>
                </a:solidFill>
              </a:rPr>
              <a:t>Desventajas: </a:t>
            </a:r>
            <a:r>
              <a:rPr lang="es-ES" altLang="en-US" dirty="0" smtClean="0">
                <a:solidFill>
                  <a:srgbClr val="000000"/>
                </a:solidFill>
              </a:rPr>
              <a:t>Muy costosa.</a:t>
            </a:r>
          </a:p>
          <a:p>
            <a:pPr algn="just">
              <a:defRPr/>
            </a:pPr>
            <a:endParaRPr lang="es-ES" altLang="en-US" dirty="0" smtClean="0">
              <a:solidFill>
                <a:srgbClr val="000000"/>
              </a:solidFill>
            </a:endParaRPr>
          </a:p>
        </p:txBody>
      </p:sp>
      <p:pic>
        <p:nvPicPr>
          <p:cNvPr id="8295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CONSIDERACIONES DE SELECCIÓN DE LA CONFIGURACIÓN </a:t>
            </a:r>
          </a:p>
        </p:txBody>
      </p:sp>
      <p:sp>
        <p:nvSpPr>
          <p:cNvPr id="8499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4996" name="Rectangle 4"/>
          <p:cNvSpPr>
            <a:spLocks noChangeArrowheads="1"/>
          </p:cNvSpPr>
          <p:nvPr/>
        </p:nvSpPr>
        <p:spPr bwMode="auto">
          <a:xfrm>
            <a:off x="684213" y="1139825"/>
            <a:ext cx="7561262" cy="3278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Times New Roman" panose="02020603050405020304" pitchFamily="18" charset="0"/>
              <a:buAutoNum type="arabicPeriod"/>
            </a:pPr>
            <a:r>
              <a:rPr lang="es-ES" altLang="en-US">
                <a:solidFill>
                  <a:srgbClr val="000000"/>
                </a:solidFill>
              </a:rPr>
              <a:t>Criterios de flexibilidad, confiabilidad y seguridad. </a:t>
            </a:r>
          </a:p>
          <a:p>
            <a:pPr algn="just">
              <a:spcBef>
                <a:spcPct val="50000"/>
              </a:spcBef>
              <a:buFont typeface="Times New Roman" panose="02020603050405020304" pitchFamily="18" charset="0"/>
              <a:buAutoNum type="arabicPeriod"/>
            </a:pPr>
            <a:r>
              <a:rPr lang="es-ES" altLang="en-US">
                <a:solidFill>
                  <a:srgbClr val="000000"/>
                </a:solidFill>
              </a:rPr>
              <a:t>Tipo de subestación (generación, transformación o maniobra).</a:t>
            </a:r>
          </a:p>
          <a:p>
            <a:pPr algn="just">
              <a:spcBef>
                <a:spcPct val="50000"/>
              </a:spcBef>
              <a:buFont typeface="Times New Roman" panose="02020603050405020304" pitchFamily="18" charset="0"/>
              <a:buAutoNum type="arabicPeriod"/>
            </a:pPr>
            <a:r>
              <a:rPr lang="es-ES" altLang="en-US">
                <a:solidFill>
                  <a:srgbClr val="000000"/>
                </a:solidFill>
              </a:rPr>
              <a:t>Características de la configuración de barras e interruptores.</a:t>
            </a:r>
          </a:p>
          <a:p>
            <a:pPr algn="just">
              <a:spcBef>
                <a:spcPct val="50000"/>
              </a:spcBef>
              <a:buFont typeface="Times New Roman" panose="02020603050405020304" pitchFamily="18" charset="0"/>
              <a:buAutoNum type="arabicPeriod"/>
            </a:pPr>
            <a:r>
              <a:rPr lang="es-ES" altLang="en-US">
                <a:solidFill>
                  <a:srgbClr val="000000"/>
                </a:solidFill>
              </a:rPr>
              <a:t>Facilidad en el mantenimiento.</a:t>
            </a:r>
          </a:p>
          <a:p>
            <a:pPr algn="just">
              <a:spcBef>
                <a:spcPct val="50000"/>
              </a:spcBef>
              <a:buFont typeface="Times New Roman" panose="02020603050405020304" pitchFamily="18" charset="0"/>
              <a:buAutoNum type="arabicPeriod"/>
            </a:pPr>
            <a:r>
              <a:rPr lang="es-ES" altLang="en-US">
                <a:solidFill>
                  <a:srgbClr val="000000"/>
                </a:solidFill>
              </a:rPr>
              <a:t>Facilidades de ampliación.</a:t>
            </a:r>
          </a:p>
          <a:p>
            <a:pPr algn="just">
              <a:spcBef>
                <a:spcPct val="50000"/>
              </a:spcBef>
              <a:buFont typeface="Times New Roman" panose="02020603050405020304" pitchFamily="18" charset="0"/>
              <a:buAutoNum type="arabicPeriod"/>
            </a:pPr>
            <a:r>
              <a:rPr lang="es-ES" altLang="en-US">
                <a:solidFill>
                  <a:srgbClr val="000000"/>
                </a:solidFill>
              </a:rPr>
              <a:t>Simplicidad en el control y protección.</a:t>
            </a:r>
          </a:p>
          <a:p>
            <a:pPr algn="just">
              <a:spcBef>
                <a:spcPct val="50000"/>
              </a:spcBef>
              <a:buFont typeface="Times New Roman" panose="02020603050405020304" pitchFamily="18" charset="0"/>
              <a:buAutoNum type="arabicPeriod"/>
            </a:pPr>
            <a:r>
              <a:rPr lang="es-ES" altLang="en-US">
                <a:solidFill>
                  <a:srgbClr val="000000"/>
                </a:solidFill>
              </a:rPr>
              <a:t>Área disponible.</a:t>
            </a:r>
          </a:p>
          <a:p>
            <a:pPr algn="just">
              <a:spcBef>
                <a:spcPct val="50000"/>
              </a:spcBef>
              <a:buFont typeface="Times New Roman" panose="02020603050405020304" pitchFamily="18" charset="0"/>
              <a:buAutoNum type="arabicPeriod"/>
            </a:pPr>
            <a:r>
              <a:rPr lang="es-ES" altLang="en-US">
                <a:solidFill>
                  <a:srgbClr val="000000"/>
                </a:solidFill>
              </a:rPr>
              <a:t>Costos </a:t>
            </a:r>
          </a:p>
        </p:txBody>
      </p:sp>
      <p:pic>
        <p:nvPicPr>
          <p:cNvPr id="8499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468313" y="620713"/>
            <a:ext cx="8064500"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CRITERIOS DE FLEXIBILIDAD, CONFIABILIDAD Y SEGURIDAD .</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87043" name="Rectangle 4"/>
          <p:cNvSpPr>
            <a:spLocks noChangeArrowheads="1"/>
          </p:cNvSpPr>
          <p:nvPr/>
        </p:nvSpPr>
        <p:spPr bwMode="auto">
          <a:xfrm>
            <a:off x="684213" y="1139825"/>
            <a:ext cx="7559675" cy="4524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Flexibilidad: </a:t>
            </a:r>
            <a:r>
              <a:rPr lang="es-ES" altLang="en-US">
                <a:solidFill>
                  <a:srgbClr val="000000"/>
                </a:solidFill>
              </a:rPr>
              <a:t>Es  la propiedad que permite a la subestación </a:t>
            </a:r>
            <a:r>
              <a:rPr lang="es-ES" altLang="en-US" b="1">
                <a:solidFill>
                  <a:srgbClr val="000000"/>
                </a:solidFill>
              </a:rPr>
              <a:t>adecuarse a la variabilidad de un sistema de potencia </a:t>
            </a:r>
            <a:r>
              <a:rPr lang="es-ES" altLang="en-US">
                <a:solidFill>
                  <a:srgbClr val="000000"/>
                </a:solidFill>
              </a:rPr>
              <a:t>por mantenimientos o condiciones operativas</a:t>
            </a:r>
            <a:r>
              <a:rPr lang="es-ES" altLang="en-US" b="1">
                <a:solidFill>
                  <a:srgbClr val="000000"/>
                </a:solidFill>
              </a:rPr>
              <a:t>. </a:t>
            </a:r>
          </a:p>
          <a:p>
            <a:pPr algn="just">
              <a:spcBef>
                <a:spcPct val="50000"/>
              </a:spcBef>
              <a:buFont typeface="Wingdings" panose="05000000000000000000" pitchFamily="2" charset="2"/>
              <a:buChar char="v"/>
            </a:pPr>
            <a:endParaRPr lang="es-ES" altLang="en-US" b="1">
              <a:solidFill>
                <a:srgbClr val="000000"/>
              </a:solidFill>
            </a:endParaRPr>
          </a:p>
          <a:p>
            <a:pPr algn="just">
              <a:spcBef>
                <a:spcPct val="50000"/>
              </a:spcBef>
              <a:buFont typeface="Wingdings" panose="05000000000000000000" pitchFamily="2" charset="2"/>
              <a:buChar char="v"/>
            </a:pPr>
            <a:r>
              <a:rPr lang="es-ES" altLang="en-US" b="1">
                <a:solidFill>
                  <a:srgbClr val="000000"/>
                </a:solidFill>
              </a:rPr>
              <a:t>Confiabilidad: </a:t>
            </a:r>
            <a:r>
              <a:rPr lang="es-ES" altLang="en-US">
                <a:solidFill>
                  <a:srgbClr val="000000"/>
                </a:solidFill>
              </a:rPr>
              <a:t>Es la probabilidad de una subestación para suministrar energía </a:t>
            </a:r>
            <a:r>
              <a:rPr lang="es-ES" altLang="en-US" b="1">
                <a:solidFill>
                  <a:srgbClr val="000000"/>
                </a:solidFill>
              </a:rPr>
              <a:t>durante un período de tiempo dado</a:t>
            </a:r>
            <a:r>
              <a:rPr lang="es-ES" altLang="en-US">
                <a:solidFill>
                  <a:srgbClr val="000000"/>
                </a:solidFill>
              </a:rPr>
              <a:t>, bajo la condición de que al menos un componente de la subestación (interruptores y barras ) esté fuera de servicio.</a:t>
            </a:r>
          </a:p>
          <a:p>
            <a:pPr algn="just">
              <a:spcBef>
                <a:spcPct val="50000"/>
              </a:spcBef>
              <a:buFont typeface="Wingdings" panose="05000000000000000000" pitchFamily="2" charset="2"/>
              <a:buChar char="v"/>
            </a:pPr>
            <a:endParaRPr lang="es-ES" altLang="en-US" b="1">
              <a:solidFill>
                <a:srgbClr val="000000"/>
              </a:solidFill>
            </a:endParaRPr>
          </a:p>
          <a:p>
            <a:pPr algn="just">
              <a:spcBef>
                <a:spcPct val="50000"/>
              </a:spcBef>
              <a:buFont typeface="Wingdings" panose="05000000000000000000" pitchFamily="2" charset="2"/>
              <a:buChar char="v"/>
            </a:pPr>
            <a:r>
              <a:rPr lang="es-ES" altLang="en-US" b="1">
                <a:solidFill>
                  <a:srgbClr val="000000"/>
                </a:solidFill>
              </a:rPr>
              <a:t>Seguridad: </a:t>
            </a:r>
            <a:r>
              <a:rPr lang="es-ES" altLang="en-US">
                <a:solidFill>
                  <a:srgbClr val="000000"/>
                </a:solidFill>
              </a:rPr>
              <a:t>Es la propiedad de una instalación de </a:t>
            </a:r>
            <a:r>
              <a:rPr lang="es-ES" altLang="en-US" b="1">
                <a:solidFill>
                  <a:srgbClr val="000000"/>
                </a:solidFill>
              </a:rPr>
              <a:t>dar continuidad de servicio sin interrupción alguna</a:t>
            </a:r>
            <a:r>
              <a:rPr lang="es-ES" altLang="en-US">
                <a:solidFill>
                  <a:srgbClr val="000000"/>
                </a:solidFill>
              </a:rPr>
              <a:t> durante falla de los equipos de potencia (interruptores y barras). Idealmente un sistema es seguro cuando todos </a:t>
            </a:r>
            <a:r>
              <a:rPr lang="es-ES" altLang="en-US" b="1">
                <a:solidFill>
                  <a:srgbClr val="000000"/>
                </a:solidFill>
              </a:rPr>
              <a:t>sus elementos están duplicados</a:t>
            </a:r>
            <a:r>
              <a:rPr lang="es-ES" altLang="en-US">
                <a:solidFill>
                  <a:srgbClr val="000000"/>
                </a:solidFill>
              </a:rPr>
              <a:t> y la pérdida de uno de ellos no afecta a los otros</a:t>
            </a:r>
            <a:r>
              <a:rPr lang="es-ES" altLang="en-US">
                <a:solidFill>
                  <a:srgbClr val="000099"/>
                </a:solidFill>
              </a:rPr>
              <a:t>.</a:t>
            </a:r>
          </a:p>
        </p:txBody>
      </p:sp>
      <p:pic>
        <p:nvPicPr>
          <p:cNvPr id="87044"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1 Flecha derecha">
            <a:hlinkClick r:id="rId4" action="ppaction://hlinksldjump"/>
          </p:cNvPr>
          <p:cNvSpPr>
            <a:spLocks noChangeArrowheads="1"/>
          </p:cNvSpPr>
          <p:nvPr/>
        </p:nvSpPr>
        <p:spPr bwMode="auto">
          <a:xfrm>
            <a:off x="3624263" y="2060575"/>
            <a:ext cx="793750" cy="504825"/>
          </a:xfrm>
          <a:prstGeom prst="rightArrow">
            <a:avLst>
              <a:gd name="adj1" fmla="val 50000"/>
              <a:gd name="adj2" fmla="val 49994"/>
            </a:avLst>
          </a:prstGeom>
          <a:solidFill>
            <a:srgbClr val="CCFFFF"/>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7046" name="2 Flecha derecha">
            <a:hlinkClick r:id="rId5" action="ppaction://hlinksldjump"/>
          </p:cNvPr>
          <p:cNvSpPr>
            <a:spLocks noChangeArrowheads="1"/>
          </p:cNvSpPr>
          <p:nvPr/>
        </p:nvSpPr>
        <p:spPr bwMode="auto">
          <a:xfrm>
            <a:off x="3708400" y="3789363"/>
            <a:ext cx="792163" cy="431800"/>
          </a:xfrm>
          <a:prstGeom prst="rightArrow">
            <a:avLst>
              <a:gd name="adj1" fmla="val 50000"/>
              <a:gd name="adj2" fmla="val 50000"/>
            </a:avLst>
          </a:prstGeom>
          <a:solidFill>
            <a:srgbClr val="CCFFFF"/>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7047" name="3 Flecha derecha">
            <a:hlinkClick r:id="rId6" action="ppaction://hlinksldjump"/>
          </p:cNvPr>
          <p:cNvSpPr>
            <a:spLocks noChangeArrowheads="1"/>
          </p:cNvSpPr>
          <p:nvPr/>
        </p:nvSpPr>
        <p:spPr bwMode="auto">
          <a:xfrm>
            <a:off x="3711575" y="5664200"/>
            <a:ext cx="931863" cy="576263"/>
          </a:xfrm>
          <a:prstGeom prst="rightArrow">
            <a:avLst>
              <a:gd name="adj1" fmla="val 50000"/>
              <a:gd name="adj2" fmla="val 49987"/>
            </a:avLst>
          </a:prstGeom>
          <a:solidFill>
            <a:srgbClr val="CCFFFF"/>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 DE SUBESTACIÓN </a:t>
            </a:r>
          </a:p>
        </p:txBody>
      </p:sp>
      <p:sp>
        <p:nvSpPr>
          <p:cNvPr id="89091" name="Rectangle 4"/>
          <p:cNvSpPr>
            <a:spLocks noChangeArrowheads="1"/>
          </p:cNvSpPr>
          <p:nvPr/>
        </p:nvSpPr>
        <p:spPr bwMode="auto">
          <a:xfrm>
            <a:off x="684213" y="1139825"/>
            <a:ext cx="7559675" cy="42465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s-ES" altLang="en-US" sz="2000" b="1">
                <a:solidFill>
                  <a:srgbClr val="000000"/>
                </a:solidFill>
              </a:rPr>
              <a:t>Generación</a:t>
            </a:r>
            <a:r>
              <a:rPr lang="es-ES" altLang="en-US" sz="2000">
                <a:solidFill>
                  <a:srgbClr val="000000"/>
                </a:solidFill>
              </a:rPr>
              <a:t>: Requiere principalmente </a:t>
            </a:r>
            <a:r>
              <a:rPr lang="es-ES" altLang="en-US" sz="2000" b="1">
                <a:solidFill>
                  <a:srgbClr val="000000"/>
                </a:solidFill>
              </a:rPr>
              <a:t>confiabilidad, </a:t>
            </a:r>
            <a:r>
              <a:rPr lang="es-ES" altLang="en-US" sz="2000">
                <a:solidFill>
                  <a:srgbClr val="000000"/>
                </a:solidFill>
              </a:rPr>
              <a:t> la seguridad y la flexibilidad son un requerimiento adicional, y  dependen de la importancia y ubicación de la subestación en el sistema. </a:t>
            </a:r>
          </a:p>
          <a:p>
            <a:pPr algn="just">
              <a:spcBef>
                <a:spcPts val="600"/>
              </a:spcBef>
              <a:buFont typeface="Wingdings" panose="05000000000000000000" pitchFamily="2" charset="2"/>
              <a:buChar char="v"/>
            </a:pPr>
            <a:endParaRPr lang="es-ES" altLang="en-US" sz="2000">
              <a:solidFill>
                <a:srgbClr val="000000"/>
              </a:solidFill>
            </a:endParaRPr>
          </a:p>
          <a:p>
            <a:pPr algn="just">
              <a:lnSpc>
                <a:spcPct val="150000"/>
              </a:lnSpc>
              <a:spcBef>
                <a:spcPts val="600"/>
              </a:spcBef>
              <a:buFont typeface="Wingdings" panose="05000000000000000000" pitchFamily="2" charset="2"/>
              <a:buChar char="v"/>
            </a:pPr>
            <a:r>
              <a:rPr lang="es-ES" altLang="en-US" sz="2000" b="1">
                <a:solidFill>
                  <a:srgbClr val="000000"/>
                </a:solidFill>
              </a:rPr>
              <a:t>Maniobra o interconexión : </a:t>
            </a:r>
            <a:r>
              <a:rPr lang="es-ES" altLang="en-US" sz="2000">
                <a:solidFill>
                  <a:srgbClr val="000000"/>
                </a:solidFill>
              </a:rPr>
              <a:t>Requiere principalmente </a:t>
            </a:r>
            <a:r>
              <a:rPr lang="es-ES" altLang="en-US" sz="2000" b="1">
                <a:solidFill>
                  <a:srgbClr val="000000"/>
                </a:solidFill>
              </a:rPr>
              <a:t>flexibilidad</a:t>
            </a:r>
            <a:r>
              <a:rPr lang="es-ES" altLang="en-US" sz="2000">
                <a:solidFill>
                  <a:srgbClr val="000000"/>
                </a:solidFill>
              </a:rPr>
              <a:t> </a:t>
            </a:r>
          </a:p>
          <a:p>
            <a:pPr algn="just">
              <a:lnSpc>
                <a:spcPct val="150000"/>
              </a:lnSpc>
              <a:spcBef>
                <a:spcPts val="600"/>
              </a:spcBef>
              <a:buFont typeface="Wingdings" panose="05000000000000000000" pitchFamily="2" charset="2"/>
              <a:buChar char="v"/>
            </a:pPr>
            <a:endParaRPr lang="es-ES" altLang="en-US" sz="2000">
              <a:solidFill>
                <a:srgbClr val="000000"/>
              </a:solidFill>
            </a:endParaRPr>
          </a:p>
          <a:p>
            <a:pPr algn="just">
              <a:spcBef>
                <a:spcPts val="600"/>
              </a:spcBef>
              <a:buFont typeface="Wingdings" panose="05000000000000000000" pitchFamily="2" charset="2"/>
              <a:buChar char="v"/>
            </a:pPr>
            <a:r>
              <a:rPr lang="es-ES" altLang="en-US" sz="2000" b="1">
                <a:solidFill>
                  <a:srgbClr val="000000"/>
                </a:solidFill>
              </a:rPr>
              <a:t>Transformación: </a:t>
            </a:r>
            <a:r>
              <a:rPr lang="es-ES" altLang="en-US" sz="2000">
                <a:solidFill>
                  <a:srgbClr val="000000"/>
                </a:solidFill>
              </a:rPr>
              <a:t>Requiere principalmente </a:t>
            </a:r>
            <a:r>
              <a:rPr lang="es-ES" altLang="en-US" sz="2000" b="1">
                <a:solidFill>
                  <a:srgbClr val="000000"/>
                </a:solidFill>
              </a:rPr>
              <a:t>confiabilidad,</a:t>
            </a:r>
            <a:r>
              <a:rPr lang="es-ES" altLang="en-US" sz="2000">
                <a:solidFill>
                  <a:srgbClr val="000000"/>
                </a:solidFill>
              </a:rPr>
              <a:t> la seguridad puede ser de importancia dependiendo de la situación estratégica</a:t>
            </a:r>
            <a:r>
              <a:rPr lang="es-ES" altLang="en-US">
                <a:solidFill>
                  <a:srgbClr val="000000"/>
                </a:solidFill>
              </a:rPr>
              <a:t>.</a:t>
            </a:r>
          </a:p>
        </p:txBody>
      </p:sp>
      <p:pic>
        <p:nvPicPr>
          <p:cNvPr id="89092"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CARACTERÍSTICAS DE LA CONFIGURACIÓN  DE BARRAS</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9113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aphicFrame>
        <p:nvGraphicFramePr>
          <p:cNvPr id="2" name="1 Tabla">
            <a:extLst>
              <a:ext uri="{FF2B5EF4-FFF2-40B4-BE49-F238E27FC236}"/>
            </a:extLst>
          </p:cNvPr>
          <p:cNvGraphicFramePr>
            <a:graphicFrameLocks noGrp="1"/>
          </p:cNvGraphicFramePr>
          <p:nvPr/>
        </p:nvGraphicFramePr>
        <p:xfrm>
          <a:off x="611188" y="1125538"/>
          <a:ext cx="8135937" cy="5497512"/>
        </p:xfrm>
        <a:graphic>
          <a:graphicData uri="http://schemas.openxmlformats.org/drawingml/2006/table">
            <a:tbl>
              <a:tblPr firstRow="1" bandRow="1">
                <a:tableStyleId>{9DCAF9ED-07DC-4A11-8D7F-57B35C25682E}</a:tableStyleId>
              </a:tblPr>
              <a:tblGrid>
                <a:gridCol w="3337820">
                  <a:extLst>
                    <a:ext uri="{9D8B030D-6E8A-4147-A177-3AD203B41FA5}"/>
                  </a:extLst>
                </a:gridCol>
                <a:gridCol w="4798117">
                  <a:extLst>
                    <a:ext uri="{9D8B030D-6E8A-4147-A177-3AD203B41FA5}"/>
                  </a:extLst>
                </a:gridCol>
              </a:tblGrid>
              <a:tr h="1017930">
                <a:tc>
                  <a:txBody>
                    <a:bodyPr/>
                    <a:lstStyle/>
                    <a:p>
                      <a:pPr algn="ctr"/>
                      <a:r>
                        <a:rPr lang="es-ES" sz="1800" dirty="0"/>
                        <a:t>Configuración de Barras e Interruptores. </a:t>
                      </a:r>
                    </a:p>
                  </a:txBody>
                  <a:tcPr marL="91436" marR="91436" marT="45687" marB="45687"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dirty="0"/>
                        <a:t>Ventajas que brinda a la subestación.</a:t>
                      </a:r>
                    </a:p>
                    <a:p>
                      <a:pPr algn="ctr"/>
                      <a:endParaRPr lang="es-ES" sz="1800" dirty="0"/>
                    </a:p>
                  </a:txBody>
                  <a:tcPr marL="91436" marR="91436" marT="45687" marB="45687"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188464">
                <a:tc>
                  <a:txBody>
                    <a:bodyPr/>
                    <a:lstStyle/>
                    <a:p>
                      <a:r>
                        <a:rPr lang="es-ES" sz="1800" kern="1200" dirty="0">
                          <a:solidFill>
                            <a:srgbClr val="000099"/>
                          </a:solidFill>
                          <a:latin typeface="+mn-lt"/>
                          <a:ea typeface="+mn-ea"/>
                          <a:cs typeface="+mn-cs"/>
                        </a:rPr>
                        <a:t>Subestaciones</a:t>
                      </a:r>
                      <a:r>
                        <a:rPr lang="es-ES" sz="1800" kern="1200" baseline="0" dirty="0">
                          <a:solidFill>
                            <a:srgbClr val="000099"/>
                          </a:solidFill>
                          <a:latin typeface="+mn-lt"/>
                          <a:ea typeface="+mn-ea"/>
                          <a:cs typeface="+mn-cs"/>
                        </a:rPr>
                        <a:t> con </a:t>
                      </a:r>
                      <a:r>
                        <a:rPr lang="es-ES" sz="1800" kern="1200" dirty="0">
                          <a:solidFill>
                            <a:srgbClr val="000099"/>
                          </a:solidFill>
                          <a:latin typeface="+mn-lt"/>
                          <a:ea typeface="+mn-ea"/>
                          <a:cs typeface="+mn-cs"/>
                        </a:rPr>
                        <a:t> </a:t>
                      </a:r>
                      <a:r>
                        <a:rPr lang="es-ES" sz="1800" b="1" kern="1200" dirty="0">
                          <a:solidFill>
                            <a:srgbClr val="000099"/>
                          </a:solidFill>
                          <a:latin typeface="+mn-lt"/>
                          <a:ea typeface="+mn-ea"/>
                          <a:cs typeface="+mn-cs"/>
                        </a:rPr>
                        <a:t>barra sencilla</a:t>
                      </a:r>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kern="1200" dirty="0">
                          <a:solidFill>
                            <a:srgbClr val="000099"/>
                          </a:solidFill>
                          <a:latin typeface="+mn-lt"/>
                          <a:ea typeface="+mn-ea"/>
                          <a:cs typeface="+mn-cs"/>
                        </a:rPr>
                        <a:t>Es una configuración </a:t>
                      </a:r>
                      <a:r>
                        <a:rPr lang="es-ES" sz="1800" b="1" kern="1200" dirty="0">
                          <a:solidFill>
                            <a:srgbClr val="FF0000"/>
                          </a:solidFill>
                          <a:latin typeface="+mn-lt"/>
                          <a:ea typeface="+mn-ea"/>
                          <a:cs typeface="+mn-cs"/>
                        </a:rPr>
                        <a:t>sin confiabilidad</a:t>
                      </a:r>
                      <a:r>
                        <a:rPr lang="es-ES" sz="1800" kern="1200" dirty="0">
                          <a:solidFill>
                            <a:srgbClr val="000099"/>
                          </a:solidFill>
                          <a:latin typeface="+mn-lt"/>
                          <a:ea typeface="+mn-ea"/>
                          <a:cs typeface="+mn-cs"/>
                        </a:rPr>
                        <a:t>, </a:t>
                      </a:r>
                      <a:r>
                        <a:rPr lang="es-ES" sz="1800" b="1" kern="1200" dirty="0">
                          <a:solidFill>
                            <a:srgbClr val="FF0000"/>
                          </a:solidFill>
                          <a:latin typeface="+mn-lt"/>
                          <a:ea typeface="+mn-ea"/>
                          <a:cs typeface="+mn-cs"/>
                        </a:rPr>
                        <a:t>seguridad o flexibilidad</a:t>
                      </a:r>
                      <a:r>
                        <a:rPr lang="es-ES" sz="1800" kern="1200" dirty="0">
                          <a:solidFill>
                            <a:srgbClr val="000099"/>
                          </a:solidFill>
                          <a:latin typeface="+mn-lt"/>
                          <a:ea typeface="+mn-ea"/>
                          <a:cs typeface="+mn-cs"/>
                        </a:rPr>
                        <a:t>, recomendada</a:t>
                      </a:r>
                      <a:r>
                        <a:rPr lang="es-ES" sz="1800" kern="1200" baseline="0" dirty="0">
                          <a:solidFill>
                            <a:srgbClr val="000099"/>
                          </a:solidFill>
                          <a:latin typeface="+mn-lt"/>
                          <a:ea typeface="+mn-ea"/>
                          <a:cs typeface="+mn-cs"/>
                        </a:rPr>
                        <a:t> </a:t>
                      </a:r>
                      <a:r>
                        <a:rPr lang="es-ES" sz="1800" kern="1200" dirty="0">
                          <a:solidFill>
                            <a:srgbClr val="000099"/>
                          </a:solidFill>
                          <a:latin typeface="+mn-lt"/>
                          <a:ea typeface="+mn-ea"/>
                          <a:cs typeface="+mn-cs"/>
                        </a:rPr>
                        <a:t> solo en  subestaciones pequeñas o de menor importancia en el sistema.</a:t>
                      </a:r>
                      <a:endParaRPr lang="es-ES" sz="1800" dirty="0"/>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9141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rgbClr val="000099"/>
                          </a:solidFill>
                          <a:latin typeface="+mn-lt"/>
                          <a:ea typeface="+mn-ea"/>
                          <a:cs typeface="+mn-cs"/>
                        </a:rPr>
                        <a:t>Subestaciones</a:t>
                      </a:r>
                      <a:r>
                        <a:rPr lang="es-ES" sz="1800" kern="1200" baseline="0" dirty="0">
                          <a:solidFill>
                            <a:srgbClr val="000099"/>
                          </a:solidFill>
                          <a:latin typeface="+mn-lt"/>
                          <a:ea typeface="+mn-ea"/>
                          <a:cs typeface="+mn-cs"/>
                        </a:rPr>
                        <a:t> con </a:t>
                      </a:r>
                      <a:r>
                        <a:rPr lang="es-ES" sz="1800" kern="1200" dirty="0">
                          <a:solidFill>
                            <a:srgbClr val="000099"/>
                          </a:solidFill>
                          <a:latin typeface="+mn-lt"/>
                          <a:ea typeface="+mn-ea"/>
                          <a:cs typeface="+mn-cs"/>
                        </a:rPr>
                        <a:t> </a:t>
                      </a:r>
                      <a:r>
                        <a:rPr lang="es-ES" sz="1800" b="1" kern="1200" dirty="0">
                          <a:solidFill>
                            <a:srgbClr val="000099"/>
                          </a:solidFill>
                          <a:latin typeface="+mn-lt"/>
                          <a:ea typeface="+mn-ea"/>
                          <a:cs typeface="+mn-cs"/>
                        </a:rPr>
                        <a:t>barra sencilla y seccionador de barra</a:t>
                      </a:r>
                      <a:endParaRPr lang="es-ES" sz="1800" dirty="0"/>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dirty="0">
                          <a:solidFill>
                            <a:srgbClr val="000099"/>
                          </a:solidFill>
                        </a:rPr>
                        <a:t>Se gana </a:t>
                      </a:r>
                      <a:r>
                        <a:rPr lang="es-ES" sz="1800" b="1" dirty="0">
                          <a:solidFill>
                            <a:srgbClr val="FF0000"/>
                          </a:solidFill>
                        </a:rPr>
                        <a:t>alguna</a:t>
                      </a:r>
                      <a:r>
                        <a:rPr lang="es-ES" sz="1800" dirty="0">
                          <a:solidFill>
                            <a:srgbClr val="000099"/>
                          </a:solidFill>
                        </a:rPr>
                        <a:t> </a:t>
                      </a:r>
                      <a:r>
                        <a:rPr lang="es-ES" sz="1800" b="1" dirty="0">
                          <a:solidFill>
                            <a:srgbClr val="FF0000"/>
                          </a:solidFill>
                        </a:rPr>
                        <a:t> confiabilidad y flexibilidad </a:t>
                      </a:r>
                      <a:r>
                        <a:rPr lang="es-ES" sz="1800" dirty="0">
                          <a:solidFill>
                            <a:srgbClr val="000099"/>
                          </a:solidFill>
                        </a:rPr>
                        <a:t>de operación y mantenimiento. Posibilidad de dos fuentes de alimentación</a:t>
                      </a:r>
                      <a:endParaRPr lang="es-ES" sz="1800" dirty="0"/>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7370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rgbClr val="000099"/>
                          </a:solidFill>
                          <a:latin typeface="+mn-lt"/>
                          <a:ea typeface="+mn-ea"/>
                          <a:cs typeface="+mn-cs"/>
                        </a:rPr>
                        <a:t>Subestaciones con </a:t>
                      </a:r>
                      <a:r>
                        <a:rPr lang="es-ES" sz="1800" b="1" kern="1200" dirty="0">
                          <a:solidFill>
                            <a:srgbClr val="000099"/>
                          </a:solidFill>
                          <a:latin typeface="+mn-lt"/>
                          <a:ea typeface="+mn-ea"/>
                          <a:cs typeface="+mn-cs"/>
                        </a:rPr>
                        <a:t>barra principal y barra de transferencia</a:t>
                      </a:r>
                      <a:endParaRPr lang="es-ES" sz="1800" b="1" dirty="0"/>
                    </a:p>
                    <a:p>
                      <a:endParaRPr lang="es-ES" sz="1800" dirty="0"/>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kern="1200" dirty="0">
                          <a:solidFill>
                            <a:srgbClr val="000099"/>
                          </a:solidFill>
                          <a:latin typeface="+mn-lt"/>
                          <a:ea typeface="+mn-ea"/>
                          <a:cs typeface="+mn-cs"/>
                        </a:rPr>
                        <a:t>Brindan </a:t>
                      </a:r>
                      <a:r>
                        <a:rPr lang="es-ES" sz="1800" b="1" kern="1200" dirty="0">
                          <a:solidFill>
                            <a:srgbClr val="FF0000"/>
                          </a:solidFill>
                          <a:latin typeface="+mn-lt"/>
                          <a:ea typeface="+mn-ea"/>
                          <a:cs typeface="+mn-cs"/>
                        </a:rPr>
                        <a:t>confiabilidad</a:t>
                      </a:r>
                      <a:r>
                        <a:rPr lang="es-ES" sz="1800" kern="1200" dirty="0">
                          <a:solidFill>
                            <a:srgbClr val="000099"/>
                          </a:solidFill>
                          <a:latin typeface="+mn-lt"/>
                          <a:ea typeface="+mn-ea"/>
                          <a:cs typeface="+mn-cs"/>
                        </a:rPr>
                        <a:t> </a:t>
                      </a:r>
                      <a:r>
                        <a:rPr lang="es-ES" sz="1800" b="1" kern="1200" dirty="0">
                          <a:solidFill>
                            <a:srgbClr val="FF0000"/>
                          </a:solidFill>
                          <a:latin typeface="+mn-lt"/>
                          <a:ea typeface="+mn-ea"/>
                          <a:cs typeface="+mn-cs"/>
                        </a:rPr>
                        <a:t>por falla en interruptores</a:t>
                      </a:r>
                      <a:r>
                        <a:rPr lang="es-ES" sz="1800" kern="1200" dirty="0">
                          <a:solidFill>
                            <a:srgbClr val="000099"/>
                          </a:solidFill>
                          <a:latin typeface="+mn-lt"/>
                          <a:ea typeface="+mn-ea"/>
                          <a:cs typeface="+mn-cs"/>
                        </a:rPr>
                        <a:t>, suelen utilizarse en SE criticas con flujos de carga elevados y cortos  tiempos de eliminación de  fallas</a:t>
                      </a:r>
                      <a:r>
                        <a:rPr lang="es-ES" sz="1800" kern="1200" baseline="0" dirty="0">
                          <a:solidFill>
                            <a:srgbClr val="000099"/>
                          </a:solidFill>
                          <a:latin typeface="+mn-lt"/>
                          <a:ea typeface="+mn-ea"/>
                          <a:cs typeface="+mn-cs"/>
                        </a:rPr>
                        <a:t>. </a:t>
                      </a:r>
                      <a:r>
                        <a:rPr lang="es-ES" sz="1800" kern="1200" dirty="0">
                          <a:solidFill>
                            <a:srgbClr val="000099"/>
                          </a:solidFill>
                          <a:latin typeface="+mn-lt"/>
                          <a:ea typeface="+mn-ea"/>
                          <a:cs typeface="+mn-cs"/>
                        </a:rPr>
                        <a:t>(cerca</a:t>
                      </a:r>
                      <a:r>
                        <a:rPr lang="es-ES" sz="1800" kern="1200" baseline="0" dirty="0">
                          <a:solidFill>
                            <a:srgbClr val="000099"/>
                          </a:solidFill>
                          <a:latin typeface="+mn-lt"/>
                          <a:ea typeface="+mn-ea"/>
                          <a:cs typeface="+mn-cs"/>
                        </a:rPr>
                        <a:t> de </a:t>
                      </a:r>
                      <a:r>
                        <a:rPr lang="es-ES" sz="1800" kern="1200" dirty="0">
                          <a:solidFill>
                            <a:srgbClr val="000099"/>
                          </a:solidFill>
                          <a:latin typeface="+mn-lt"/>
                          <a:ea typeface="+mn-ea"/>
                          <a:cs typeface="+mn-cs"/>
                        </a:rPr>
                        <a:t>plantas de Generación)</a:t>
                      </a:r>
                    </a:p>
                    <a:p>
                      <a:endParaRPr lang="es-ES" sz="1800" dirty="0"/>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639919">
                <a:tc>
                  <a:txBody>
                    <a:bodyPr/>
                    <a:lstStyle/>
                    <a:p>
                      <a:r>
                        <a:rPr lang="es-ES" sz="1800" kern="1200" dirty="0">
                          <a:solidFill>
                            <a:srgbClr val="000099"/>
                          </a:solidFill>
                          <a:latin typeface="+mn-lt"/>
                          <a:ea typeface="+mn-ea"/>
                          <a:cs typeface="+mn-cs"/>
                        </a:rPr>
                        <a:t>Subestaciones con </a:t>
                      </a:r>
                      <a:r>
                        <a:rPr lang="es-ES" sz="1800" b="1" kern="1200" dirty="0">
                          <a:solidFill>
                            <a:srgbClr val="000099"/>
                          </a:solidFill>
                          <a:latin typeface="+mn-lt"/>
                          <a:ea typeface="+mn-ea"/>
                          <a:cs typeface="+mn-cs"/>
                        </a:rPr>
                        <a:t>doble barra</a:t>
                      </a:r>
                    </a:p>
                    <a:p>
                      <a:r>
                        <a:rPr lang="es-ES" sz="1800" b="1" kern="1200" dirty="0">
                          <a:solidFill>
                            <a:srgbClr val="000099"/>
                          </a:solidFill>
                          <a:latin typeface="+mn-lt"/>
                          <a:ea typeface="+mn-ea"/>
                          <a:cs typeface="+mn-cs"/>
                        </a:rPr>
                        <a:t>seccionamiento de barras</a:t>
                      </a:r>
                      <a:endParaRPr lang="es-ES" sz="1800" b="1" dirty="0"/>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rgbClr val="000099"/>
                          </a:solidFill>
                          <a:latin typeface="+mn-lt"/>
                          <a:ea typeface="+mn-ea"/>
                          <a:cs typeface="+mn-cs"/>
                        </a:rPr>
                        <a:t>Brindan </a:t>
                      </a:r>
                      <a:r>
                        <a:rPr lang="es-ES" sz="1800" b="1" kern="1200" dirty="0">
                          <a:solidFill>
                            <a:srgbClr val="FF0000"/>
                          </a:solidFill>
                          <a:latin typeface="+mn-lt"/>
                          <a:ea typeface="+mn-ea"/>
                          <a:cs typeface="+mn-cs"/>
                        </a:rPr>
                        <a:t>flexibilidad para la operación </a:t>
                      </a:r>
                      <a:r>
                        <a:rPr lang="es-ES" sz="1800" kern="1200" dirty="0">
                          <a:solidFill>
                            <a:srgbClr val="000099"/>
                          </a:solidFill>
                          <a:latin typeface="+mn-lt"/>
                          <a:ea typeface="+mn-ea"/>
                          <a:cs typeface="+mn-cs"/>
                        </a:rPr>
                        <a:t>del sistema y </a:t>
                      </a:r>
                      <a:r>
                        <a:rPr lang="es-ES" sz="1800" b="1" kern="1200" dirty="0">
                          <a:solidFill>
                            <a:srgbClr val="FF0000"/>
                          </a:solidFill>
                          <a:latin typeface="+mn-lt"/>
                          <a:ea typeface="+mn-ea"/>
                          <a:cs typeface="+mn-cs"/>
                        </a:rPr>
                        <a:t>confiabilidad por falla en barras</a:t>
                      </a:r>
                      <a:r>
                        <a:rPr lang="es-ES" sz="1800" kern="1200" dirty="0">
                          <a:solidFill>
                            <a:srgbClr val="000099"/>
                          </a:solidFill>
                          <a:latin typeface="+mn-lt"/>
                          <a:ea typeface="+mn-ea"/>
                          <a:cs typeface="+mn-cs"/>
                        </a:rPr>
                        <a:t>. </a:t>
                      </a:r>
                    </a:p>
                  </a:txBody>
                  <a:tcPr marL="91436" marR="91436" marT="45687" marB="45687">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bl>
          </a:graphicData>
        </a:graphic>
      </p:graphicFrame>
      <p:pic>
        <p:nvPicPr>
          <p:cNvPr id="91160"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CARACTERÍSTICAS DE LA CONFIGURACIÓN  DE BARRAS</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9318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aphicFrame>
        <p:nvGraphicFramePr>
          <p:cNvPr id="2" name="1 Tabla">
            <a:extLst>
              <a:ext uri="{FF2B5EF4-FFF2-40B4-BE49-F238E27FC236}"/>
            </a:extLst>
          </p:cNvPr>
          <p:cNvGraphicFramePr>
            <a:graphicFrameLocks noGrp="1"/>
          </p:cNvGraphicFramePr>
          <p:nvPr/>
        </p:nvGraphicFramePr>
        <p:xfrm>
          <a:off x="395288" y="1125538"/>
          <a:ext cx="8424862" cy="5407025"/>
        </p:xfrm>
        <a:graphic>
          <a:graphicData uri="http://schemas.openxmlformats.org/drawingml/2006/table">
            <a:tbl>
              <a:tblPr firstRow="1" bandRow="1">
                <a:tableStyleId>{9DCAF9ED-07DC-4A11-8D7F-57B35C25682E}</a:tableStyleId>
              </a:tblPr>
              <a:tblGrid>
                <a:gridCol w="3248139">
                  <a:extLst>
                    <a:ext uri="{9D8B030D-6E8A-4147-A177-3AD203B41FA5}"/>
                  </a:extLst>
                </a:gridCol>
                <a:gridCol w="5176723">
                  <a:extLst>
                    <a:ext uri="{9D8B030D-6E8A-4147-A177-3AD203B41FA5}"/>
                  </a:extLst>
                </a:gridCol>
              </a:tblGrid>
              <a:tr h="1018069">
                <a:tc>
                  <a:txBody>
                    <a:bodyPr/>
                    <a:lstStyle/>
                    <a:p>
                      <a:pPr algn="ctr"/>
                      <a:r>
                        <a:rPr lang="es-ES" sz="1800" dirty="0"/>
                        <a:t>Configuración de Barras e Interruptores. </a:t>
                      </a:r>
                    </a:p>
                  </a:txBody>
                  <a:tcPr marL="91439" marR="91439" marT="45693" marB="45693"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dirty="0"/>
                        <a:t>Ventajas que brinda a la subestación.</a:t>
                      </a:r>
                    </a:p>
                    <a:p>
                      <a:pPr algn="ctr"/>
                      <a:endParaRPr lang="es-ES" sz="1800" dirty="0"/>
                    </a:p>
                  </a:txBody>
                  <a:tcPr marL="91439" marR="91439" marT="45693" marB="45693"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4629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dirty="0">
                          <a:solidFill>
                            <a:srgbClr val="000099"/>
                          </a:solidFill>
                        </a:rPr>
                        <a:t>Subestaciones con  </a:t>
                      </a:r>
                      <a:r>
                        <a:rPr lang="es-ES" sz="1800" b="1" dirty="0">
                          <a:solidFill>
                            <a:srgbClr val="000099"/>
                          </a:solidFill>
                        </a:rPr>
                        <a:t>doble barra más seccionador de "</a:t>
                      </a:r>
                      <a:r>
                        <a:rPr lang="es-ES" sz="1800" b="1" dirty="0" err="1">
                          <a:solidFill>
                            <a:srgbClr val="000099"/>
                          </a:solidFill>
                        </a:rPr>
                        <a:t>by</a:t>
                      </a:r>
                      <a:r>
                        <a:rPr lang="es-ES" sz="1800" b="1" dirty="0">
                          <a:solidFill>
                            <a:srgbClr val="000099"/>
                          </a:solidFill>
                        </a:rPr>
                        <a:t> </a:t>
                      </a:r>
                      <a:r>
                        <a:rPr lang="es-ES" sz="1800" b="1" dirty="0" err="1">
                          <a:solidFill>
                            <a:srgbClr val="000099"/>
                          </a:solidFill>
                        </a:rPr>
                        <a:t>pass</a:t>
                      </a:r>
                      <a:r>
                        <a:rPr lang="es-ES" sz="1800" dirty="0">
                          <a:solidFill>
                            <a:srgbClr val="000099"/>
                          </a:solidFill>
                        </a:rPr>
                        <a:t>"</a:t>
                      </a:r>
                      <a:endParaRPr lang="es-ES" sz="1800" dirty="0"/>
                    </a:p>
                  </a:txBody>
                  <a:tcPr marL="91439" marR="91439" marT="45693" marB="45693">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dirty="0">
                          <a:solidFill>
                            <a:srgbClr val="FF0000"/>
                          </a:solidFill>
                        </a:rPr>
                        <a:t>Relativa</a:t>
                      </a:r>
                      <a:r>
                        <a:rPr lang="es-ES" sz="1800" dirty="0">
                          <a:solidFill>
                            <a:srgbClr val="000099"/>
                          </a:solidFill>
                        </a:rPr>
                        <a:t> </a:t>
                      </a:r>
                      <a:r>
                        <a:rPr lang="es-ES" sz="1800" b="1" dirty="0">
                          <a:solidFill>
                            <a:srgbClr val="FF0000"/>
                          </a:solidFill>
                        </a:rPr>
                        <a:t>flexibilidad</a:t>
                      </a:r>
                      <a:r>
                        <a:rPr lang="es-ES" sz="1800" dirty="0">
                          <a:solidFill>
                            <a:srgbClr val="000099"/>
                          </a:solidFill>
                        </a:rPr>
                        <a:t> en operación</a:t>
                      </a:r>
                      <a:r>
                        <a:rPr lang="es-ES" sz="1800" baseline="0" dirty="0">
                          <a:solidFill>
                            <a:srgbClr val="000099"/>
                          </a:solidFill>
                        </a:rPr>
                        <a:t> </a:t>
                      </a:r>
                      <a:r>
                        <a:rPr lang="es-ES" sz="1800" dirty="0">
                          <a:solidFill>
                            <a:srgbClr val="000099"/>
                          </a:solidFill>
                        </a:rPr>
                        <a:t> pero  </a:t>
                      </a:r>
                      <a:r>
                        <a:rPr lang="es-ES" sz="1800" b="1" dirty="0">
                          <a:solidFill>
                            <a:srgbClr val="FF0000"/>
                          </a:solidFill>
                        </a:rPr>
                        <a:t>NO brinda simultáneamente flexibilidad y confiabilidad.</a:t>
                      </a:r>
                    </a:p>
                    <a:p>
                      <a:pPr marL="0" marR="0" indent="0" algn="l" defTabSz="914400" rtl="0" eaLnBrk="1" fontAlgn="auto" latinLnBrk="0" hangingPunct="1">
                        <a:lnSpc>
                          <a:spcPct val="100000"/>
                        </a:lnSpc>
                        <a:spcBef>
                          <a:spcPts val="0"/>
                        </a:spcBef>
                        <a:spcAft>
                          <a:spcPts val="0"/>
                        </a:spcAft>
                        <a:buClrTx/>
                        <a:buSzTx/>
                        <a:buFontTx/>
                        <a:buNone/>
                        <a:tabLst/>
                        <a:defRPr/>
                      </a:pPr>
                      <a:r>
                        <a:rPr lang="es-ES" sz="1800" dirty="0">
                          <a:solidFill>
                            <a:srgbClr val="000099"/>
                          </a:solidFill>
                        </a:rPr>
                        <a:t>puede ser utilizado en subestaciones de maniobra con generación o transformación. Complicada en  operación y control. </a:t>
                      </a:r>
                      <a:r>
                        <a:rPr lang="es-ES" sz="1800" b="1" dirty="0">
                          <a:solidFill>
                            <a:srgbClr val="000099"/>
                          </a:solidFill>
                        </a:rPr>
                        <a:t>Se puede expandir fácilmente.</a:t>
                      </a:r>
                      <a:endParaRPr lang="es-ES" sz="1800" b="1" dirty="0"/>
                    </a:p>
                  </a:txBody>
                  <a:tcPr marL="91439" marR="91439" marT="45693" marB="45693">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1886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rgbClr val="000099"/>
                          </a:solidFill>
                          <a:latin typeface="+mn-lt"/>
                          <a:ea typeface="+mn-ea"/>
                          <a:cs typeface="+mn-cs"/>
                        </a:rPr>
                        <a:t>Subestaciones con  </a:t>
                      </a:r>
                      <a:r>
                        <a:rPr lang="es-ES" sz="1800" b="1" kern="1200" dirty="0">
                          <a:solidFill>
                            <a:srgbClr val="000099"/>
                          </a:solidFill>
                          <a:latin typeface="+mn-lt"/>
                          <a:ea typeface="+mn-ea"/>
                          <a:cs typeface="+mn-cs"/>
                        </a:rPr>
                        <a:t>doble barra más seccionador de transferencia</a:t>
                      </a:r>
                    </a:p>
                  </a:txBody>
                  <a:tcPr marL="91439" marR="91439" marT="45693" marB="45693">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kern="1200" dirty="0">
                          <a:solidFill>
                            <a:srgbClr val="000099"/>
                          </a:solidFill>
                          <a:latin typeface="+mn-lt"/>
                          <a:ea typeface="+mn-ea"/>
                          <a:cs typeface="+mn-cs"/>
                        </a:rPr>
                        <a:t>Es una configuración similar a la anterior pero un poco más simple en su operación y control</a:t>
                      </a:r>
                      <a:r>
                        <a:rPr lang="es-ES" sz="1800" b="1" kern="1200" dirty="0">
                          <a:solidFill>
                            <a:srgbClr val="000099"/>
                          </a:solidFill>
                          <a:latin typeface="+mn-lt"/>
                          <a:ea typeface="+mn-ea"/>
                          <a:cs typeface="+mn-cs"/>
                        </a:rPr>
                        <a:t>. Se puede expandir fácilmente.</a:t>
                      </a:r>
                    </a:p>
                    <a:p>
                      <a:endParaRPr lang="es-ES" sz="1800" kern="1200" dirty="0">
                        <a:solidFill>
                          <a:srgbClr val="000099"/>
                        </a:solidFill>
                        <a:latin typeface="+mn-lt"/>
                        <a:ea typeface="+mn-ea"/>
                        <a:cs typeface="+mn-cs"/>
                      </a:endParaRPr>
                    </a:p>
                  </a:txBody>
                  <a:tcPr marL="91439" marR="91439" marT="45693" marB="45693">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7373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kern="1200" dirty="0">
                          <a:solidFill>
                            <a:srgbClr val="000099"/>
                          </a:solidFill>
                          <a:latin typeface="+mn-lt"/>
                          <a:ea typeface="+mn-ea"/>
                          <a:cs typeface="+mn-cs"/>
                        </a:rPr>
                        <a:t>Subestaciones con </a:t>
                      </a:r>
                      <a:r>
                        <a:rPr lang="es-ES" sz="1800" b="1" kern="1200" dirty="0">
                          <a:solidFill>
                            <a:srgbClr val="000099"/>
                          </a:solidFill>
                          <a:latin typeface="+mn-lt"/>
                          <a:ea typeface="+mn-ea"/>
                          <a:cs typeface="+mn-cs"/>
                        </a:rPr>
                        <a:t>doble barra más barra de transferencia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800" b="1" kern="1200" dirty="0">
                        <a:solidFill>
                          <a:srgbClr val="000099"/>
                        </a:solidFill>
                        <a:latin typeface="+mn-lt"/>
                        <a:ea typeface="+mn-ea"/>
                        <a:cs typeface="+mn-cs"/>
                      </a:endParaRPr>
                    </a:p>
                  </a:txBody>
                  <a:tcPr marL="91439" marR="91439" marT="45693" marB="45693">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dirty="0">
                          <a:solidFill>
                            <a:srgbClr val="000099"/>
                          </a:solidFill>
                        </a:rPr>
                        <a:t>Es la </a:t>
                      </a:r>
                      <a:r>
                        <a:rPr lang="es-ES" sz="1800" b="1" dirty="0">
                          <a:solidFill>
                            <a:srgbClr val="FF0000"/>
                          </a:solidFill>
                        </a:rPr>
                        <a:t>mejor opción en cuanto a confiabilidad </a:t>
                      </a:r>
                      <a:r>
                        <a:rPr lang="es-ES" sz="1800" dirty="0">
                          <a:solidFill>
                            <a:srgbClr val="000099"/>
                          </a:solidFill>
                        </a:rPr>
                        <a:t>se refiere, es </a:t>
                      </a:r>
                      <a:r>
                        <a:rPr lang="es-ES" sz="1800" b="1" dirty="0">
                          <a:solidFill>
                            <a:srgbClr val="FF0000"/>
                          </a:solidFill>
                        </a:rPr>
                        <a:t>muy flexible </a:t>
                      </a:r>
                      <a:r>
                        <a:rPr lang="es-ES" sz="1800" dirty="0">
                          <a:solidFill>
                            <a:srgbClr val="000099"/>
                          </a:solidFill>
                        </a:rPr>
                        <a:t>puede ser operada como dos subestaciones independientes de barra principal y barra de transferencia.  No obstante, es un arreglo más costoso. </a:t>
                      </a:r>
                      <a:r>
                        <a:rPr lang="es-ES" sz="1800" b="1" dirty="0">
                          <a:solidFill>
                            <a:srgbClr val="000099"/>
                          </a:solidFill>
                        </a:rPr>
                        <a:t>Recomendado o en subestaciones de maniobra </a:t>
                      </a:r>
                      <a:endParaRPr lang="es-ES" sz="1800" b="1" kern="1200" dirty="0">
                        <a:solidFill>
                          <a:srgbClr val="000099"/>
                        </a:solidFill>
                        <a:latin typeface="+mn-lt"/>
                        <a:ea typeface="+mn-ea"/>
                        <a:cs typeface="+mn-cs"/>
                      </a:endParaRPr>
                    </a:p>
                  </a:txBody>
                  <a:tcPr marL="91439" marR="91439" marT="45693" marB="45693">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bl>
          </a:graphicData>
        </a:graphic>
      </p:graphicFrame>
      <p:pic>
        <p:nvPicPr>
          <p:cNvPr id="9320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CARACTERÍSTICAS DE LA CONFIGURACIÓN  DE BARRAS</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9523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aphicFrame>
        <p:nvGraphicFramePr>
          <p:cNvPr id="2" name="1 Tabla">
            <a:extLst>
              <a:ext uri="{FF2B5EF4-FFF2-40B4-BE49-F238E27FC236}"/>
            </a:extLst>
          </p:cNvPr>
          <p:cNvGraphicFramePr>
            <a:graphicFrameLocks noGrp="1"/>
          </p:cNvGraphicFramePr>
          <p:nvPr/>
        </p:nvGraphicFramePr>
        <p:xfrm>
          <a:off x="395288" y="1125538"/>
          <a:ext cx="8424862" cy="4584700"/>
        </p:xfrm>
        <a:graphic>
          <a:graphicData uri="http://schemas.openxmlformats.org/drawingml/2006/table">
            <a:tbl>
              <a:tblPr firstRow="1" bandRow="1">
                <a:tableStyleId>{9DCAF9ED-07DC-4A11-8D7F-57B35C25682E}</a:tableStyleId>
              </a:tblPr>
              <a:tblGrid>
                <a:gridCol w="3312339">
                  <a:extLst>
                    <a:ext uri="{9D8B030D-6E8A-4147-A177-3AD203B41FA5}"/>
                  </a:extLst>
                </a:gridCol>
                <a:gridCol w="5112523">
                  <a:extLst>
                    <a:ext uri="{9D8B030D-6E8A-4147-A177-3AD203B41FA5}"/>
                  </a:extLst>
                </a:gridCol>
              </a:tblGrid>
              <a:tr h="1018572">
                <a:tc>
                  <a:txBody>
                    <a:bodyPr/>
                    <a:lstStyle/>
                    <a:p>
                      <a:pPr algn="ctr"/>
                      <a:r>
                        <a:rPr lang="es-ES" sz="1800" dirty="0"/>
                        <a:t>Configuración de Barras e Interruptores. </a:t>
                      </a:r>
                    </a:p>
                  </a:txBody>
                  <a:tcPr marL="91439" marR="91439" marT="45715" marB="45715"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dirty="0"/>
                        <a:t>Ventajas que brinda a la subestación.</a:t>
                      </a:r>
                    </a:p>
                    <a:p>
                      <a:pPr algn="ctr"/>
                      <a:endParaRPr lang="es-ES" sz="1800" dirty="0"/>
                    </a:p>
                  </a:txBody>
                  <a:tcPr marL="91439" marR="91439" marT="45715" marB="45715"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463029">
                <a:tc>
                  <a:txBody>
                    <a:bodyPr/>
                    <a:lstStyle/>
                    <a:p>
                      <a:r>
                        <a:rPr lang="es-ES" sz="1800" kern="1200" dirty="0">
                          <a:solidFill>
                            <a:srgbClr val="000099"/>
                          </a:solidFill>
                          <a:latin typeface="+mn-lt"/>
                          <a:ea typeface="+mn-ea"/>
                          <a:cs typeface="+mn-cs"/>
                        </a:rPr>
                        <a:t>Subestaciones </a:t>
                      </a:r>
                      <a:r>
                        <a:rPr lang="es-ES" sz="1800" b="1" kern="1200" dirty="0">
                          <a:solidFill>
                            <a:srgbClr val="000099"/>
                          </a:solidFill>
                          <a:latin typeface="+mn-lt"/>
                          <a:ea typeface="+mn-ea"/>
                          <a:cs typeface="+mn-cs"/>
                        </a:rPr>
                        <a:t>con  interruptor y medio</a:t>
                      </a:r>
                      <a:endParaRPr lang="es-ES" sz="1800" b="1" dirty="0"/>
                    </a:p>
                  </a:txBody>
                  <a:tcPr marL="91439" marR="91439" marT="45715" marB="45715">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b="1" kern="1200" dirty="0">
                          <a:solidFill>
                            <a:srgbClr val="FF0000"/>
                          </a:solidFill>
                          <a:latin typeface="+mn-lt"/>
                          <a:ea typeface="+mn-ea"/>
                          <a:cs typeface="+mn-cs"/>
                        </a:rPr>
                        <a:t>Alta </a:t>
                      </a:r>
                      <a:r>
                        <a:rPr lang="es-ES" sz="1800" kern="1200" dirty="0">
                          <a:solidFill>
                            <a:srgbClr val="000099"/>
                          </a:solidFill>
                          <a:latin typeface="+mn-lt"/>
                          <a:ea typeface="+mn-ea"/>
                          <a:cs typeface="+mn-cs"/>
                        </a:rPr>
                        <a:t> </a:t>
                      </a:r>
                      <a:r>
                        <a:rPr lang="es-ES" sz="1800" b="1" kern="1200" dirty="0">
                          <a:solidFill>
                            <a:srgbClr val="FF0000"/>
                          </a:solidFill>
                          <a:latin typeface="+mn-lt"/>
                          <a:ea typeface="+mn-ea"/>
                          <a:cs typeface="+mn-cs"/>
                        </a:rPr>
                        <a:t>confiabilidad y Gran</a:t>
                      </a:r>
                      <a:r>
                        <a:rPr lang="es-ES" sz="1800" b="1" kern="1200" baseline="0" dirty="0">
                          <a:solidFill>
                            <a:srgbClr val="FF0000"/>
                          </a:solidFill>
                          <a:latin typeface="+mn-lt"/>
                          <a:ea typeface="+mn-ea"/>
                          <a:cs typeface="+mn-cs"/>
                        </a:rPr>
                        <a:t> flexibilidad </a:t>
                      </a:r>
                      <a:r>
                        <a:rPr lang="es-ES" sz="1800" kern="1200" dirty="0">
                          <a:solidFill>
                            <a:srgbClr val="000099"/>
                          </a:solidFill>
                          <a:latin typeface="+mn-lt"/>
                          <a:ea typeface="+mn-ea"/>
                          <a:cs typeface="+mn-cs"/>
                        </a:rPr>
                        <a:t>de operación y ventajas para las operaciones de mantenimiento sin tener que interrumpir el servicio.  </a:t>
                      </a:r>
                      <a:r>
                        <a:rPr lang="es-ES" sz="1800" b="1" kern="1200" dirty="0">
                          <a:solidFill>
                            <a:srgbClr val="000099"/>
                          </a:solidFill>
                          <a:latin typeface="+mn-lt"/>
                          <a:ea typeface="+mn-ea"/>
                          <a:cs typeface="+mn-cs"/>
                        </a:rPr>
                        <a:t>Muy utilizado subestaciones de maniobra  y transformación</a:t>
                      </a:r>
                      <a:r>
                        <a:rPr lang="es-ES" sz="1800" b="1" kern="1200" baseline="0" dirty="0">
                          <a:solidFill>
                            <a:srgbClr val="000099"/>
                          </a:solidFill>
                          <a:latin typeface="+mn-lt"/>
                          <a:ea typeface="+mn-ea"/>
                          <a:cs typeface="+mn-cs"/>
                        </a:rPr>
                        <a:t> de transmisión.</a:t>
                      </a:r>
                      <a:endParaRPr lang="es-ES" sz="1800" b="1" kern="1200" dirty="0">
                        <a:solidFill>
                          <a:srgbClr val="000099"/>
                        </a:solidFill>
                        <a:latin typeface="+mn-lt"/>
                        <a:ea typeface="+mn-ea"/>
                        <a:cs typeface="+mn-cs"/>
                      </a:endParaRPr>
                    </a:p>
                  </a:txBody>
                  <a:tcPr marL="91439" marR="91439" marT="45715" marB="45715">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1188709">
                <a:tc>
                  <a:txBody>
                    <a:bodyPr/>
                    <a:lstStyle/>
                    <a:p>
                      <a:r>
                        <a:rPr lang="es-ES" sz="1800" kern="1200" dirty="0">
                          <a:solidFill>
                            <a:srgbClr val="000099"/>
                          </a:solidFill>
                          <a:latin typeface="+mn-lt"/>
                          <a:ea typeface="+mn-ea"/>
                          <a:cs typeface="+mn-cs"/>
                        </a:rPr>
                        <a:t>Subestaciones </a:t>
                      </a:r>
                      <a:r>
                        <a:rPr lang="es-ES" sz="1800" b="1" kern="1200" dirty="0">
                          <a:solidFill>
                            <a:srgbClr val="000099"/>
                          </a:solidFill>
                          <a:latin typeface="+mn-lt"/>
                          <a:ea typeface="+mn-ea"/>
                          <a:cs typeface="+mn-cs"/>
                        </a:rPr>
                        <a:t>con  anillo cruzado</a:t>
                      </a:r>
                      <a:endParaRPr lang="es-ES" sz="1800" b="1" dirty="0"/>
                    </a:p>
                  </a:txBody>
                  <a:tcPr marL="91439" marR="91439" marT="45715" marB="45715">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kern="1200" dirty="0">
                          <a:solidFill>
                            <a:srgbClr val="000099"/>
                          </a:solidFill>
                          <a:latin typeface="+mn-lt"/>
                          <a:ea typeface="+mn-ea"/>
                          <a:cs typeface="+mn-cs"/>
                        </a:rPr>
                        <a:t>Es una configuración más </a:t>
                      </a:r>
                      <a:r>
                        <a:rPr lang="es-ES" sz="1800" b="1" kern="1200" dirty="0">
                          <a:solidFill>
                            <a:srgbClr val="FF0000"/>
                          </a:solidFill>
                          <a:latin typeface="+mn-lt"/>
                          <a:ea typeface="+mn-ea"/>
                          <a:cs typeface="+mn-cs"/>
                        </a:rPr>
                        <a:t> económica, segura y confiable </a:t>
                      </a:r>
                      <a:r>
                        <a:rPr lang="es-ES" sz="1800" kern="1200" dirty="0">
                          <a:solidFill>
                            <a:srgbClr val="000099"/>
                          </a:solidFill>
                          <a:latin typeface="+mn-lt"/>
                          <a:ea typeface="+mn-ea"/>
                          <a:cs typeface="+mn-cs"/>
                        </a:rPr>
                        <a:t>que el interruptor y medio pero más complicada en su control y operación</a:t>
                      </a:r>
                      <a:r>
                        <a:rPr lang="es-ES" sz="1800" b="1" kern="1200" dirty="0">
                          <a:solidFill>
                            <a:srgbClr val="000099"/>
                          </a:solidFill>
                          <a:latin typeface="+mn-lt"/>
                          <a:ea typeface="+mn-ea"/>
                          <a:cs typeface="+mn-cs"/>
                        </a:rPr>
                        <a:t>. Utilizado en  subestaciones de distribución</a:t>
                      </a:r>
                    </a:p>
                  </a:txBody>
                  <a:tcPr marL="91439" marR="91439" marT="45715" marB="45715">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r h="914390">
                <a:tc>
                  <a:txBody>
                    <a:bodyPr/>
                    <a:lstStyle/>
                    <a:p>
                      <a:r>
                        <a:rPr lang="es-ES" sz="1800" kern="1200" dirty="0">
                          <a:solidFill>
                            <a:srgbClr val="000099"/>
                          </a:solidFill>
                          <a:latin typeface="+mn-lt"/>
                          <a:ea typeface="+mn-ea"/>
                          <a:cs typeface="+mn-cs"/>
                        </a:rPr>
                        <a:t>Subestaciones </a:t>
                      </a:r>
                      <a:r>
                        <a:rPr lang="es-ES" sz="1800" b="1" kern="1200" dirty="0">
                          <a:solidFill>
                            <a:srgbClr val="000099"/>
                          </a:solidFill>
                          <a:latin typeface="+mn-lt"/>
                          <a:ea typeface="+mn-ea"/>
                          <a:cs typeface="+mn-cs"/>
                        </a:rPr>
                        <a:t>con doble conexión de interruptores.</a:t>
                      </a:r>
                    </a:p>
                  </a:txBody>
                  <a:tcPr marL="91439" marR="91439" marT="45715" marB="45715">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s-ES" sz="1800" kern="1200" dirty="0">
                          <a:solidFill>
                            <a:srgbClr val="000099"/>
                          </a:solidFill>
                          <a:latin typeface="+mn-lt"/>
                          <a:ea typeface="+mn-ea"/>
                          <a:cs typeface="+mn-cs"/>
                        </a:rPr>
                        <a:t>Brindan </a:t>
                      </a:r>
                      <a:r>
                        <a:rPr lang="es-ES" sz="1800" b="1" kern="1200" dirty="0">
                          <a:solidFill>
                            <a:srgbClr val="FF0000"/>
                          </a:solidFill>
                          <a:latin typeface="+mn-lt"/>
                          <a:ea typeface="+mn-ea"/>
                          <a:cs typeface="+mn-cs"/>
                        </a:rPr>
                        <a:t>muy</a:t>
                      </a:r>
                      <a:r>
                        <a:rPr lang="es-ES" sz="1800" kern="1200" dirty="0">
                          <a:solidFill>
                            <a:srgbClr val="000099"/>
                          </a:solidFill>
                          <a:latin typeface="+mn-lt"/>
                          <a:ea typeface="+mn-ea"/>
                          <a:cs typeface="+mn-cs"/>
                        </a:rPr>
                        <a:t> </a:t>
                      </a:r>
                      <a:r>
                        <a:rPr lang="es-ES" sz="1800" b="1" kern="1200" dirty="0">
                          <a:solidFill>
                            <a:srgbClr val="FF0000"/>
                          </a:solidFill>
                          <a:latin typeface="+mn-lt"/>
                          <a:ea typeface="+mn-ea"/>
                          <a:cs typeface="+mn-cs"/>
                        </a:rPr>
                        <a:t>buena confiabilidad y seguridad. </a:t>
                      </a:r>
                      <a:r>
                        <a:rPr lang="es-ES" sz="1800" kern="1200" dirty="0">
                          <a:solidFill>
                            <a:srgbClr val="000099"/>
                          </a:solidFill>
                          <a:latin typeface="+mn-lt"/>
                          <a:ea typeface="+mn-ea"/>
                          <a:cs typeface="+mn-cs"/>
                        </a:rPr>
                        <a:t>Pero son muy costosas. Utilizado en  subestaciones de distribución.</a:t>
                      </a:r>
                    </a:p>
                  </a:txBody>
                  <a:tcPr marL="91439" marR="91439" marT="45715" marB="45715">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extLst>
              </a:tr>
            </a:tbl>
          </a:graphicData>
        </a:graphic>
      </p:graphicFrame>
      <p:pic>
        <p:nvPicPr>
          <p:cNvPr id="9525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839788" y="865188"/>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FACILIDADES DE MANTENIMIENTO DE CADA CONFIGURACIÓN</a:t>
            </a:r>
          </a:p>
        </p:txBody>
      </p:sp>
      <p:sp>
        <p:nvSpPr>
          <p:cNvPr id="9728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9728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433513"/>
            <a:ext cx="7505700" cy="399097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9728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769938" y="1343025"/>
            <a:ext cx="7561262" cy="366713"/>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FACILIDADES DE MANTENIMIENTO DE CADA CONFIGURACIÓN</a:t>
            </a:r>
          </a:p>
        </p:txBody>
      </p:sp>
      <p:sp>
        <p:nvSpPr>
          <p:cNvPr id="9933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993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338" y="2276475"/>
            <a:ext cx="7553325" cy="3586163"/>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9933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763588" y="12684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FACILIDADES DE MANTENIMIENTO DE CADA CONFIGURACIÓN</a:t>
            </a:r>
          </a:p>
        </p:txBody>
      </p:sp>
      <p:sp>
        <p:nvSpPr>
          <p:cNvPr id="10137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1013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2622550"/>
            <a:ext cx="7505700" cy="3325813"/>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138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811213" y="1557338"/>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FACILIDADES DE MANTENIMIENTO DE CADA CONFIGURACIÓN</a:t>
            </a:r>
          </a:p>
        </p:txBody>
      </p:sp>
      <p:sp>
        <p:nvSpPr>
          <p:cNvPr id="10342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10342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420938"/>
            <a:ext cx="7467600" cy="307657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342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11188" y="549275"/>
            <a:ext cx="7561262" cy="460375"/>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b="1" dirty="0">
                <a:solidFill>
                  <a:srgbClr val="000000"/>
                </a:solidFill>
                <a:effectLst>
                  <a:outerShdw blurRad="38100" dist="38100" dir="2700000" algn="tl">
                    <a:srgbClr val="000000"/>
                  </a:outerShdw>
                </a:effectLst>
                <a:latin typeface="Tahoma" pitchFamily="34" charset="0"/>
              </a:rPr>
              <a:t>SIMPLICIDAD EN EL CONTROL Y PROTECCIÓN</a:t>
            </a:r>
            <a:endParaRPr lang="es-ES_tradnl" b="1" dirty="0">
              <a:solidFill>
                <a:srgbClr val="000000"/>
              </a:solidFill>
              <a:effectLst>
                <a:outerShdw blurRad="38100" dist="38100" dir="2700000" algn="tl">
                  <a:srgbClr val="000000"/>
                </a:outerShdw>
              </a:effectLst>
              <a:latin typeface="Tahoma" pitchFamily="34" charset="0"/>
            </a:endParaRPr>
          </a:p>
        </p:txBody>
      </p:sp>
      <p:sp>
        <p:nvSpPr>
          <p:cNvPr id="10547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05476" name="Rectangle 4"/>
          <p:cNvSpPr>
            <a:spLocks noChangeArrowheads="1"/>
          </p:cNvSpPr>
          <p:nvPr/>
        </p:nvSpPr>
        <p:spPr bwMode="auto">
          <a:xfrm>
            <a:off x="598488" y="1168400"/>
            <a:ext cx="8059737" cy="5448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sz="2400">
                <a:solidFill>
                  <a:srgbClr val="000000"/>
                </a:solidFill>
              </a:rPr>
              <a:t>Es evidente que mientras más Interruptores y seccionadores, más  complicados serán los esquemas de control y protección de la subestación.</a:t>
            </a:r>
          </a:p>
          <a:p>
            <a:pPr lvl="1" algn="just">
              <a:spcBef>
                <a:spcPct val="50000"/>
              </a:spcBef>
              <a:buFont typeface="Wingdings" panose="05000000000000000000" pitchFamily="2" charset="2"/>
              <a:buChar char="v"/>
            </a:pPr>
            <a:r>
              <a:rPr lang="es-ES" altLang="en-US" sz="2400" b="1">
                <a:solidFill>
                  <a:srgbClr val="000000"/>
                </a:solidFill>
              </a:rPr>
              <a:t>Cuando se quiere simplicidad</a:t>
            </a:r>
            <a:r>
              <a:rPr lang="es-ES" altLang="en-US" sz="2400">
                <a:solidFill>
                  <a:srgbClr val="000000"/>
                </a:solidFill>
              </a:rPr>
              <a:t>, Se debe optar por una configuración con el menor número de interruptores y seccionadores</a:t>
            </a:r>
          </a:p>
          <a:p>
            <a:pPr lvl="1" algn="just">
              <a:spcBef>
                <a:spcPct val="50000"/>
              </a:spcBef>
              <a:buFont typeface="Wingdings" panose="05000000000000000000" pitchFamily="2" charset="2"/>
              <a:buChar char="v"/>
            </a:pPr>
            <a:r>
              <a:rPr lang="es-ES" altLang="en-US" sz="2400" b="1">
                <a:solidFill>
                  <a:srgbClr val="000000"/>
                </a:solidFill>
              </a:rPr>
              <a:t>Configuraciones del tipo conexión de seccionadores </a:t>
            </a:r>
            <a:r>
              <a:rPr lang="es-ES" altLang="en-US" sz="2400">
                <a:solidFill>
                  <a:srgbClr val="000000"/>
                </a:solidFill>
              </a:rPr>
              <a:t>son complejas en su sistema de enclavamientos.</a:t>
            </a:r>
          </a:p>
          <a:p>
            <a:pPr lvl="1" algn="just">
              <a:spcBef>
                <a:spcPct val="50000"/>
              </a:spcBef>
              <a:buFont typeface="Wingdings" panose="05000000000000000000" pitchFamily="2" charset="2"/>
              <a:buChar char="v"/>
            </a:pPr>
            <a:r>
              <a:rPr lang="es-ES" altLang="en-US" sz="2400" b="1">
                <a:solidFill>
                  <a:srgbClr val="000000"/>
                </a:solidFill>
              </a:rPr>
              <a:t>Configuraciones del tipo conexión de interruptores </a:t>
            </a:r>
            <a:r>
              <a:rPr lang="es-ES" altLang="en-US" sz="2400">
                <a:solidFill>
                  <a:srgbClr val="000000"/>
                </a:solidFill>
              </a:rPr>
              <a:t>son complejas en su sistema de protección (re cierre, sincronismo, falla interruptor, etc.)</a:t>
            </a:r>
          </a:p>
        </p:txBody>
      </p:sp>
      <p:pic>
        <p:nvPicPr>
          <p:cNvPr id="10547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2625" y="330200"/>
            <a:ext cx="7561263" cy="461963"/>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b="1" dirty="0">
                <a:solidFill>
                  <a:srgbClr val="000000"/>
                </a:solidFill>
                <a:effectLst>
                  <a:outerShdw blurRad="38100" dist="38100" dir="2700000" algn="tl">
                    <a:srgbClr val="000000"/>
                  </a:outerShdw>
                </a:effectLst>
                <a:latin typeface="Tahoma" pitchFamily="34" charset="0"/>
              </a:rPr>
              <a:t>ÁREA DISPONIBLE</a:t>
            </a:r>
          </a:p>
        </p:txBody>
      </p:sp>
      <p:sp>
        <p:nvSpPr>
          <p:cNvPr id="10752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06500" name="Rectangle 4"/>
          <p:cNvSpPr>
            <a:spLocks noChangeArrowheads="1"/>
          </p:cNvSpPr>
          <p:nvPr/>
        </p:nvSpPr>
        <p:spPr bwMode="auto">
          <a:xfrm>
            <a:off x="682625" y="836613"/>
            <a:ext cx="7559675" cy="60023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lnSpc>
                <a:spcPts val="2400"/>
              </a:lnSpc>
              <a:spcBef>
                <a:spcPct val="50000"/>
              </a:spcBef>
              <a:buFont typeface="Wingdings" panose="05000000000000000000" pitchFamily="2" charset="2"/>
              <a:buChar char="q"/>
              <a:defRPr/>
            </a:pPr>
            <a:r>
              <a:rPr lang="es-ES" altLang="en-US" sz="2400" dirty="0" smtClean="0">
                <a:solidFill>
                  <a:srgbClr val="000000"/>
                </a:solidFill>
              </a:rPr>
              <a:t>El área física disponible de la subestación, determinada la configuración que se utilice. </a:t>
            </a:r>
          </a:p>
          <a:p>
            <a:pPr marL="285750" indent="-285750" algn="just">
              <a:lnSpc>
                <a:spcPts val="2400"/>
              </a:lnSpc>
              <a:spcBef>
                <a:spcPct val="50000"/>
              </a:spcBef>
              <a:buFont typeface="Wingdings" panose="05000000000000000000" pitchFamily="2" charset="2"/>
              <a:buChar char="q"/>
              <a:defRPr/>
            </a:pPr>
            <a:endParaRPr lang="es-ES" altLang="en-US" sz="2400" dirty="0" smtClean="0">
              <a:solidFill>
                <a:srgbClr val="000000"/>
              </a:solidFill>
            </a:endParaRPr>
          </a:p>
          <a:p>
            <a:pPr marL="285750" indent="-285750" algn="just">
              <a:lnSpc>
                <a:spcPts val="2400"/>
              </a:lnSpc>
              <a:spcBef>
                <a:spcPct val="50000"/>
              </a:spcBef>
              <a:buFont typeface="Wingdings" panose="05000000000000000000" pitchFamily="2" charset="2"/>
              <a:buChar char="q"/>
              <a:defRPr/>
            </a:pPr>
            <a:r>
              <a:rPr lang="es-ES" altLang="en-US" sz="2400" dirty="0" smtClean="0">
                <a:solidFill>
                  <a:srgbClr val="000000"/>
                </a:solidFill>
              </a:rPr>
              <a:t>En el caso de subestaciones  </a:t>
            </a:r>
            <a:r>
              <a:rPr lang="es-ES" altLang="en-US" sz="2400" b="1" dirty="0" smtClean="0">
                <a:solidFill>
                  <a:srgbClr val="000000"/>
                </a:solidFill>
              </a:rPr>
              <a:t>(AIS), </a:t>
            </a:r>
            <a:r>
              <a:rPr lang="es-ES" altLang="en-US" sz="2400" dirty="0" smtClean="0">
                <a:solidFill>
                  <a:srgbClr val="000000"/>
                </a:solidFill>
              </a:rPr>
              <a:t>algunas configuraciones de barras ocupan mucho espacio, por ejemplo: </a:t>
            </a:r>
          </a:p>
          <a:p>
            <a:pPr lvl="1" algn="just">
              <a:lnSpc>
                <a:spcPts val="2400"/>
              </a:lnSpc>
              <a:spcBef>
                <a:spcPct val="50000"/>
              </a:spcBef>
              <a:buFont typeface="Wingdings" panose="05000000000000000000" pitchFamily="2" charset="2"/>
              <a:buChar char="v"/>
              <a:defRPr/>
            </a:pPr>
            <a:r>
              <a:rPr lang="es-ES" altLang="en-US" sz="2400" dirty="0" smtClean="0">
                <a:solidFill>
                  <a:srgbClr val="000000"/>
                </a:solidFill>
              </a:rPr>
              <a:t>Doble barra más barra de transferencia.</a:t>
            </a:r>
          </a:p>
          <a:p>
            <a:pPr lvl="1" algn="just">
              <a:lnSpc>
                <a:spcPts val="2400"/>
              </a:lnSpc>
              <a:spcBef>
                <a:spcPct val="50000"/>
              </a:spcBef>
              <a:buFont typeface="Wingdings" panose="05000000000000000000" pitchFamily="2" charset="2"/>
              <a:buChar char="v"/>
              <a:defRPr/>
            </a:pPr>
            <a:r>
              <a:rPr lang="es-ES" altLang="en-US" sz="2400" dirty="0" smtClean="0">
                <a:solidFill>
                  <a:srgbClr val="000000"/>
                </a:solidFill>
              </a:rPr>
              <a:t>Doble barra; doble barra mas seccionador de "</a:t>
            </a:r>
            <a:r>
              <a:rPr lang="es-ES" altLang="en-US" sz="2400" dirty="0" err="1" smtClean="0">
                <a:solidFill>
                  <a:srgbClr val="000000"/>
                </a:solidFill>
              </a:rPr>
              <a:t>by</a:t>
            </a:r>
            <a:r>
              <a:rPr lang="es-ES" altLang="en-US" sz="2400" dirty="0" smtClean="0">
                <a:solidFill>
                  <a:srgbClr val="000000"/>
                </a:solidFill>
              </a:rPr>
              <a:t> </a:t>
            </a:r>
            <a:r>
              <a:rPr lang="es-ES" altLang="en-US" sz="2400" dirty="0" err="1" smtClean="0">
                <a:solidFill>
                  <a:srgbClr val="000000"/>
                </a:solidFill>
              </a:rPr>
              <a:t>pass</a:t>
            </a:r>
            <a:r>
              <a:rPr lang="es-ES" altLang="en-US" sz="2400" dirty="0" smtClean="0">
                <a:solidFill>
                  <a:srgbClr val="000000"/>
                </a:solidFill>
              </a:rPr>
              <a:t>" y doble barra más seccionador de transferencia.</a:t>
            </a:r>
          </a:p>
          <a:p>
            <a:pPr lvl="1" algn="just">
              <a:lnSpc>
                <a:spcPts val="2400"/>
              </a:lnSpc>
              <a:spcBef>
                <a:spcPct val="50000"/>
              </a:spcBef>
              <a:buFont typeface="Wingdings" panose="05000000000000000000" pitchFamily="2" charset="2"/>
              <a:buChar char="v"/>
              <a:defRPr/>
            </a:pPr>
            <a:r>
              <a:rPr lang="es-ES" altLang="en-US" sz="2400" dirty="0" smtClean="0">
                <a:solidFill>
                  <a:srgbClr val="000000"/>
                </a:solidFill>
              </a:rPr>
              <a:t>Interruptor y medio.</a:t>
            </a:r>
          </a:p>
          <a:p>
            <a:pPr lvl="1" algn="just">
              <a:lnSpc>
                <a:spcPts val="2400"/>
              </a:lnSpc>
              <a:spcBef>
                <a:spcPct val="50000"/>
              </a:spcBef>
              <a:buFont typeface="Wingdings" panose="05000000000000000000" pitchFamily="2" charset="2"/>
              <a:buChar char="v"/>
              <a:defRPr/>
            </a:pPr>
            <a:endParaRPr lang="es-ES" altLang="en-US" sz="2400" dirty="0" smtClean="0">
              <a:solidFill>
                <a:srgbClr val="000000"/>
              </a:solidFill>
            </a:endParaRPr>
          </a:p>
          <a:p>
            <a:pPr algn="just">
              <a:lnSpc>
                <a:spcPts val="2400"/>
              </a:lnSpc>
              <a:spcBef>
                <a:spcPct val="50000"/>
              </a:spcBef>
              <a:defRPr/>
            </a:pPr>
            <a:r>
              <a:rPr lang="es-ES" altLang="en-US" sz="2400" dirty="0" smtClean="0">
                <a:solidFill>
                  <a:srgbClr val="000000"/>
                </a:solidFill>
              </a:rPr>
              <a:t>En áreas muy limitadas, Pero que técnicamente requieran las configuraciones anteriores, se puede utilizar subestaciones tipo encapsulada </a:t>
            </a:r>
            <a:r>
              <a:rPr lang="es-ES" altLang="en-US" sz="2400" b="1" dirty="0" smtClean="0">
                <a:solidFill>
                  <a:srgbClr val="000000"/>
                </a:solidFill>
              </a:rPr>
              <a:t>(GIS). </a:t>
            </a:r>
          </a:p>
        </p:txBody>
      </p:sp>
      <p:pic>
        <p:nvPicPr>
          <p:cNvPr id="10752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1055688"/>
            <a:ext cx="7561262" cy="460375"/>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b="1" dirty="0">
                <a:effectLst>
                  <a:outerShdw blurRad="38100" dist="38100" dir="2700000" algn="tl">
                    <a:srgbClr val="000000"/>
                  </a:outerShdw>
                </a:effectLst>
                <a:latin typeface="Tahoma" pitchFamily="34" charset="0"/>
              </a:rPr>
              <a:t>COSTOS </a:t>
            </a:r>
          </a:p>
        </p:txBody>
      </p:sp>
      <p:sp>
        <p:nvSpPr>
          <p:cNvPr id="10957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09572" name="Rectangle 4"/>
          <p:cNvSpPr>
            <a:spLocks noChangeArrowheads="1"/>
          </p:cNvSpPr>
          <p:nvPr/>
        </p:nvSpPr>
        <p:spPr bwMode="auto">
          <a:xfrm>
            <a:off x="696913" y="1844675"/>
            <a:ext cx="7918450" cy="36004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742950" indent="-28575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sz="2400">
                <a:solidFill>
                  <a:srgbClr val="000000"/>
                </a:solidFill>
              </a:rPr>
              <a:t>El costo de una subestación aumenta a medida que se hace más compleja la configuración. </a:t>
            </a:r>
          </a:p>
          <a:p>
            <a:pPr algn="just">
              <a:spcBef>
                <a:spcPct val="50000"/>
              </a:spcBef>
              <a:buFont typeface="Wingdings" panose="05000000000000000000" pitchFamily="2" charset="2"/>
              <a:buChar char="q"/>
            </a:pPr>
            <a:endParaRPr lang="es-ES" altLang="en-US" sz="2400">
              <a:solidFill>
                <a:srgbClr val="000000"/>
              </a:solidFill>
            </a:endParaRPr>
          </a:p>
          <a:p>
            <a:pPr algn="just">
              <a:spcBef>
                <a:spcPct val="50000"/>
              </a:spcBef>
              <a:buFont typeface="Wingdings" panose="05000000000000000000" pitchFamily="2" charset="2"/>
              <a:buChar char="q"/>
            </a:pPr>
            <a:r>
              <a:rPr lang="es-ES" altLang="en-US" sz="2400">
                <a:solidFill>
                  <a:srgbClr val="000000"/>
                </a:solidFill>
              </a:rPr>
              <a:t>Las configuraciones mas costosas son:</a:t>
            </a:r>
          </a:p>
          <a:p>
            <a:pPr lvl="2" algn="just">
              <a:spcBef>
                <a:spcPct val="50000"/>
              </a:spcBef>
              <a:buFont typeface="Wingdings" panose="05000000000000000000" pitchFamily="2" charset="2"/>
              <a:buChar char="v"/>
            </a:pPr>
            <a:r>
              <a:rPr lang="es-ES" altLang="en-US" sz="2400">
                <a:solidFill>
                  <a:srgbClr val="000000"/>
                </a:solidFill>
              </a:rPr>
              <a:t>Doble barra más barra de transferencia.</a:t>
            </a:r>
          </a:p>
          <a:p>
            <a:pPr lvl="2" algn="just">
              <a:spcBef>
                <a:spcPct val="50000"/>
              </a:spcBef>
              <a:buFont typeface="Wingdings" panose="05000000000000000000" pitchFamily="2" charset="2"/>
              <a:buChar char="v"/>
            </a:pPr>
            <a:r>
              <a:rPr lang="es-ES" altLang="en-US" sz="2400">
                <a:solidFill>
                  <a:srgbClr val="000000"/>
                </a:solidFill>
              </a:rPr>
              <a:t>Interruptor y medio </a:t>
            </a:r>
          </a:p>
          <a:p>
            <a:pPr lvl="2" algn="just">
              <a:spcBef>
                <a:spcPct val="50000"/>
              </a:spcBef>
              <a:buFont typeface="Wingdings" panose="05000000000000000000" pitchFamily="2" charset="2"/>
              <a:buChar char="v"/>
            </a:pPr>
            <a:r>
              <a:rPr lang="es-ES" altLang="en-US" sz="2400">
                <a:solidFill>
                  <a:srgbClr val="000000"/>
                </a:solidFill>
              </a:rPr>
              <a:t>Doble interruptor.</a:t>
            </a:r>
          </a:p>
        </p:txBody>
      </p:sp>
      <p:pic>
        <p:nvPicPr>
          <p:cNvPr id="10957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ChangeArrowheads="1"/>
          </p:cNvSpPr>
          <p:nvPr/>
        </p:nvSpPr>
        <p:spPr bwMode="auto">
          <a:xfrm>
            <a:off x="1004888" y="1752600"/>
            <a:ext cx="7023100" cy="2216150"/>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ELEMENTOS QUE COMPONEN UNA SUBESTACIÓN</a:t>
            </a:r>
          </a:p>
        </p:txBody>
      </p:sp>
      <p:pic>
        <p:nvPicPr>
          <p:cNvPr id="11161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468313" y="620713"/>
            <a:ext cx="8459787" cy="46196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b="1" dirty="0">
                <a:solidFill>
                  <a:srgbClr val="000000"/>
                </a:solidFill>
                <a:effectLst>
                  <a:outerShdw blurRad="38100" dist="38100" dir="2700000" algn="tl">
                    <a:srgbClr val="000000"/>
                  </a:outerShdw>
                </a:effectLst>
                <a:latin typeface="Tahoma" pitchFamily="34" charset="0"/>
              </a:rPr>
              <a:t>PRINCIPALES COMPONENTES DE UNA SUBESTACIÓN </a:t>
            </a:r>
          </a:p>
        </p:txBody>
      </p:sp>
      <p:sp>
        <p:nvSpPr>
          <p:cNvPr id="11366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13668" name="Rectangle 4"/>
          <p:cNvSpPr>
            <a:spLocks noChangeArrowheads="1"/>
          </p:cNvSpPr>
          <p:nvPr/>
        </p:nvSpPr>
        <p:spPr bwMode="auto">
          <a:xfrm>
            <a:off x="684213" y="1139825"/>
            <a:ext cx="7559675" cy="56324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lnSpc>
                <a:spcPts val="2400"/>
              </a:lnSpc>
              <a:spcBef>
                <a:spcPct val="50000"/>
              </a:spcBef>
              <a:buFont typeface="Wingdings" panose="05000000000000000000" pitchFamily="2" charset="2"/>
              <a:buChar char="v"/>
            </a:pPr>
            <a:r>
              <a:rPr lang="es-ES" altLang="en-US" sz="2400">
                <a:solidFill>
                  <a:srgbClr val="000000"/>
                </a:solidFill>
              </a:rPr>
              <a:t>Transformadores de potencia.</a:t>
            </a:r>
          </a:p>
          <a:p>
            <a:pPr algn="just">
              <a:lnSpc>
                <a:spcPts val="2400"/>
              </a:lnSpc>
              <a:spcBef>
                <a:spcPct val="50000"/>
              </a:spcBef>
              <a:buFont typeface="Wingdings" panose="05000000000000000000" pitchFamily="2" charset="2"/>
              <a:buChar char="v"/>
            </a:pPr>
            <a:r>
              <a:rPr lang="es-ES" altLang="en-US" sz="2400">
                <a:solidFill>
                  <a:srgbClr val="000000"/>
                </a:solidFill>
              </a:rPr>
              <a:t>Interruptores de potencia.</a:t>
            </a:r>
          </a:p>
          <a:p>
            <a:pPr algn="just">
              <a:lnSpc>
                <a:spcPts val="2400"/>
              </a:lnSpc>
              <a:spcBef>
                <a:spcPct val="50000"/>
              </a:spcBef>
              <a:buFont typeface="Wingdings" panose="05000000000000000000" pitchFamily="2" charset="2"/>
              <a:buChar char="v"/>
            </a:pPr>
            <a:r>
              <a:rPr lang="es-ES" altLang="en-US" sz="2400">
                <a:solidFill>
                  <a:srgbClr val="000000"/>
                </a:solidFill>
              </a:rPr>
              <a:t>Seccionadores desconectadoras.</a:t>
            </a:r>
          </a:p>
          <a:p>
            <a:pPr algn="just">
              <a:lnSpc>
                <a:spcPts val="2400"/>
              </a:lnSpc>
              <a:spcBef>
                <a:spcPct val="50000"/>
              </a:spcBef>
              <a:buFont typeface="Wingdings" panose="05000000000000000000" pitchFamily="2" charset="2"/>
              <a:buChar char="v"/>
            </a:pPr>
            <a:r>
              <a:rPr lang="es-ES" altLang="en-US" sz="2400">
                <a:solidFill>
                  <a:srgbClr val="000000"/>
                </a:solidFill>
              </a:rPr>
              <a:t>Cuchillas de puesta tierra </a:t>
            </a:r>
          </a:p>
          <a:p>
            <a:pPr algn="just">
              <a:lnSpc>
                <a:spcPts val="2400"/>
              </a:lnSpc>
              <a:spcBef>
                <a:spcPct val="50000"/>
              </a:spcBef>
              <a:buFont typeface="Wingdings" panose="05000000000000000000" pitchFamily="2" charset="2"/>
              <a:buChar char="v"/>
            </a:pPr>
            <a:r>
              <a:rPr lang="es-ES" altLang="en-US" sz="2400">
                <a:solidFill>
                  <a:srgbClr val="000000"/>
                </a:solidFill>
              </a:rPr>
              <a:t>Pararrayos.</a:t>
            </a:r>
          </a:p>
          <a:p>
            <a:pPr algn="just">
              <a:lnSpc>
                <a:spcPts val="2400"/>
              </a:lnSpc>
              <a:spcBef>
                <a:spcPct val="50000"/>
              </a:spcBef>
              <a:buFont typeface="Wingdings" panose="05000000000000000000" pitchFamily="2" charset="2"/>
              <a:buChar char="v"/>
            </a:pPr>
            <a:r>
              <a:rPr lang="es-ES" altLang="en-US" sz="2400">
                <a:solidFill>
                  <a:srgbClr val="000000"/>
                </a:solidFill>
              </a:rPr>
              <a:t>Barras colectoras </a:t>
            </a:r>
          </a:p>
          <a:p>
            <a:pPr algn="just">
              <a:lnSpc>
                <a:spcPts val="2400"/>
              </a:lnSpc>
              <a:spcBef>
                <a:spcPct val="50000"/>
              </a:spcBef>
              <a:buFont typeface="Wingdings" panose="05000000000000000000" pitchFamily="2" charset="2"/>
              <a:buChar char="v"/>
            </a:pPr>
            <a:r>
              <a:rPr lang="es-ES" altLang="en-US" sz="2400">
                <a:solidFill>
                  <a:srgbClr val="000000"/>
                </a:solidFill>
              </a:rPr>
              <a:t>Elementos de medida  (PTs,  CTs, Contador de Energía)</a:t>
            </a:r>
          </a:p>
          <a:p>
            <a:pPr algn="just">
              <a:lnSpc>
                <a:spcPts val="2400"/>
              </a:lnSpc>
              <a:spcBef>
                <a:spcPct val="50000"/>
              </a:spcBef>
              <a:buFont typeface="Wingdings" panose="05000000000000000000" pitchFamily="2" charset="2"/>
              <a:buChar char="v"/>
            </a:pPr>
            <a:r>
              <a:rPr lang="es-ES" altLang="en-US" sz="2400">
                <a:solidFill>
                  <a:srgbClr val="000000"/>
                </a:solidFill>
              </a:rPr>
              <a:t>Batería de condensadores.</a:t>
            </a:r>
          </a:p>
          <a:p>
            <a:pPr algn="just">
              <a:lnSpc>
                <a:spcPts val="2400"/>
              </a:lnSpc>
              <a:spcBef>
                <a:spcPct val="50000"/>
              </a:spcBef>
              <a:buFont typeface="Wingdings" panose="05000000000000000000" pitchFamily="2" charset="2"/>
              <a:buChar char="v"/>
            </a:pPr>
            <a:r>
              <a:rPr lang="es-ES" altLang="en-US" sz="2400">
                <a:solidFill>
                  <a:srgbClr val="000000"/>
                </a:solidFill>
              </a:rPr>
              <a:t>Celdas de Media Tensión. </a:t>
            </a:r>
          </a:p>
          <a:p>
            <a:pPr algn="just">
              <a:lnSpc>
                <a:spcPts val="2400"/>
              </a:lnSpc>
              <a:spcBef>
                <a:spcPct val="50000"/>
              </a:spcBef>
              <a:buFont typeface="Wingdings" panose="05000000000000000000" pitchFamily="2" charset="2"/>
              <a:buChar char="v"/>
            </a:pPr>
            <a:r>
              <a:rPr lang="es-ES" altLang="en-US" sz="2400">
                <a:solidFill>
                  <a:srgbClr val="000000"/>
                </a:solidFill>
              </a:rPr>
              <a:t>Estructuras de soporte.</a:t>
            </a:r>
          </a:p>
          <a:p>
            <a:pPr algn="just">
              <a:lnSpc>
                <a:spcPts val="2400"/>
              </a:lnSpc>
              <a:spcBef>
                <a:spcPct val="50000"/>
              </a:spcBef>
              <a:buFont typeface="Wingdings" panose="05000000000000000000" pitchFamily="2" charset="2"/>
              <a:buChar char="v"/>
            </a:pPr>
            <a:r>
              <a:rPr lang="es-ES" altLang="en-US" sz="2400"/>
              <a:t>Sistema de puesta a tierra.</a:t>
            </a:r>
          </a:p>
        </p:txBody>
      </p:sp>
      <p:pic>
        <p:nvPicPr>
          <p:cNvPr id="11366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Rectángulo"/>
          <p:cNvSpPr>
            <a:spLocks noChangeArrowheads="1"/>
          </p:cNvSpPr>
          <p:nvPr/>
        </p:nvSpPr>
        <p:spPr bwMode="auto">
          <a:xfrm>
            <a:off x="1331913" y="2205038"/>
            <a:ext cx="691991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latin typeface="Futura Lt BT" pitchFamily="34" charset="0"/>
              </a:rPr>
              <a:t>TRANSFORMADORES </a:t>
            </a:r>
          </a:p>
          <a:p>
            <a:pPr algn="ctr"/>
            <a:r>
              <a:rPr lang="es-ES" altLang="en-US" sz="4800" b="1">
                <a:latin typeface="Futura Lt BT" pitchFamily="34" charset="0"/>
              </a:rPr>
              <a:t>DE POTENCIA.</a:t>
            </a:r>
          </a:p>
        </p:txBody>
      </p:sp>
      <p:pic>
        <p:nvPicPr>
          <p:cNvPr id="11571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Lst>
          </a:blip>
          <a:srcRect l="2783" t="8502" r="2608" b="10065"/>
          <a:stretch>
            <a:fillRect/>
          </a:stretch>
        </p:blipFill>
        <p:spPr bwMode="auto">
          <a:xfrm>
            <a:off x="679450" y="3049588"/>
            <a:ext cx="4895850" cy="36004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561262" cy="400050"/>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2000" b="1" dirty="0">
                <a:solidFill>
                  <a:srgbClr val="000000"/>
                </a:solidFill>
                <a:effectLst>
                  <a:outerShdw blurRad="38100" dist="38100" dir="2700000" algn="tl">
                    <a:srgbClr val="000000"/>
                  </a:outerShdw>
                </a:effectLst>
                <a:latin typeface="Tahoma" pitchFamily="34" charset="0"/>
              </a:rPr>
              <a:t>TRANSFORMADORES DE POTENCIA.</a:t>
            </a:r>
          </a:p>
        </p:txBody>
      </p:sp>
      <p:sp>
        <p:nvSpPr>
          <p:cNvPr id="11776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17765" name="Rectangle 4"/>
          <p:cNvSpPr>
            <a:spLocks noChangeArrowheads="1"/>
          </p:cNvSpPr>
          <p:nvPr/>
        </p:nvSpPr>
        <p:spPr bwMode="auto">
          <a:xfrm>
            <a:off x="684213" y="1052513"/>
            <a:ext cx="8064500" cy="17843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sz="2200">
                <a:solidFill>
                  <a:srgbClr val="000000"/>
                </a:solidFill>
              </a:rPr>
              <a:t>Los transformadores se definen como máquinas estáticas que tienen la misión de transmitir mediante un campo electromagnético alterno, la potencia eléctrica de un sistema, con una determinada tensión, a otro sistema con la  tensión deseada</a:t>
            </a:r>
            <a:r>
              <a:rPr lang="es-ES" altLang="en-US" sz="2200">
                <a:solidFill>
                  <a:srgbClr val="000099"/>
                </a:solidFill>
              </a:rPr>
              <a:t>.</a:t>
            </a:r>
          </a:p>
        </p:txBody>
      </p:sp>
      <p:sp>
        <p:nvSpPr>
          <p:cNvPr id="6" name="Rectangle 4">
            <a:extLst>
              <a:ext uri="{FF2B5EF4-FFF2-40B4-BE49-F238E27FC236}"/>
            </a:extLst>
          </p:cNvPr>
          <p:cNvSpPr>
            <a:spLocks noChangeArrowheads="1"/>
          </p:cNvSpPr>
          <p:nvPr/>
        </p:nvSpPr>
        <p:spPr bwMode="auto">
          <a:xfrm>
            <a:off x="5715000" y="2357438"/>
            <a:ext cx="3033713" cy="41544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es-ES" sz="2200" b="1" dirty="0">
                <a:solidFill>
                  <a:srgbClr val="000000"/>
                </a:solidFill>
              </a:rPr>
              <a:t>Sus principales </a:t>
            </a:r>
            <a:r>
              <a:rPr lang="es-ES" sz="2200" b="1" dirty="0">
                <a:solidFill>
                  <a:srgbClr val="000000"/>
                </a:solidFill>
              </a:rPr>
              <a:t>virtudes son:</a:t>
            </a:r>
          </a:p>
          <a:p>
            <a:pPr marL="285750" indent="-285750">
              <a:spcBef>
                <a:spcPct val="50000"/>
              </a:spcBef>
              <a:buFont typeface="Wingdings" pitchFamily="2" charset="2"/>
              <a:buChar char="v"/>
              <a:defRPr/>
            </a:pPr>
            <a:r>
              <a:rPr lang="es-ES" sz="2200" dirty="0">
                <a:solidFill>
                  <a:srgbClr val="000000"/>
                </a:solidFill>
              </a:rPr>
              <a:t>Requieren escaso mantenimiento.</a:t>
            </a:r>
          </a:p>
          <a:p>
            <a:pPr marL="285750" indent="-285750">
              <a:spcBef>
                <a:spcPct val="50000"/>
              </a:spcBef>
              <a:buFont typeface="Wingdings" pitchFamily="2" charset="2"/>
              <a:buChar char="v"/>
              <a:defRPr/>
            </a:pPr>
            <a:r>
              <a:rPr lang="es-ES" sz="2200" dirty="0">
                <a:solidFill>
                  <a:srgbClr val="000000"/>
                </a:solidFill>
              </a:rPr>
              <a:t>Elevado rendimiento.</a:t>
            </a:r>
          </a:p>
          <a:p>
            <a:pPr marL="285750" indent="-285750">
              <a:spcBef>
                <a:spcPct val="50000"/>
              </a:spcBef>
              <a:buFont typeface="Wingdings" pitchFamily="2" charset="2"/>
              <a:buChar char="v"/>
              <a:defRPr/>
            </a:pPr>
            <a:r>
              <a:rPr lang="es-ES" sz="2200" dirty="0">
                <a:solidFill>
                  <a:srgbClr val="000000"/>
                </a:solidFill>
              </a:rPr>
              <a:t>Larga vida útil.  </a:t>
            </a:r>
          </a:p>
          <a:p>
            <a:pPr marL="285750" indent="-285750">
              <a:spcBef>
                <a:spcPct val="50000"/>
              </a:spcBef>
              <a:buFont typeface="Wingdings" pitchFamily="2" charset="2"/>
              <a:buChar char="v"/>
              <a:defRPr/>
            </a:pPr>
            <a:r>
              <a:rPr lang="es-ES" sz="2200" dirty="0">
                <a:solidFill>
                  <a:srgbClr val="000000"/>
                </a:solidFill>
              </a:rPr>
              <a:t>Se adaptan a todo tipo de Potencia y tensiones</a:t>
            </a:r>
            <a:r>
              <a:rPr lang="es-ES" sz="2200" dirty="0">
                <a:solidFill>
                  <a:srgbClr val="000000"/>
                </a:solidFill>
              </a:rPr>
              <a:t>.</a:t>
            </a:r>
            <a:endParaRPr lang="es-ES" sz="2200" dirty="0">
              <a:solidFill>
                <a:srgbClr val="000000"/>
              </a:solidFill>
            </a:endParaRPr>
          </a:p>
        </p:txBody>
      </p:sp>
      <p:pic>
        <p:nvPicPr>
          <p:cNvPr id="11776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4 Ima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5588" y="4321175"/>
            <a:ext cx="211455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9811" name="6 Grupo"/>
          <p:cNvGrpSpPr>
            <a:grpSpLocks/>
          </p:cNvGrpSpPr>
          <p:nvPr/>
        </p:nvGrpSpPr>
        <p:grpSpPr bwMode="auto">
          <a:xfrm>
            <a:off x="755650" y="4940300"/>
            <a:ext cx="5859463" cy="1362075"/>
            <a:chOff x="667707" y="3001888"/>
            <a:chExt cx="6438712" cy="1362348"/>
          </a:xfrm>
        </p:grpSpPr>
        <p:pic>
          <p:nvPicPr>
            <p:cNvPr id="119817" name="Picture 3" descr="Transformador elevador por Endesa Educ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707" y="3021925"/>
              <a:ext cx="2987370" cy="1166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8" name="Picture 5" descr="Transformador reduct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944" y="3001888"/>
              <a:ext cx="30384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9" name="3 Rectángulo"/>
            <p:cNvSpPr>
              <a:spLocks noChangeArrowheads="1"/>
            </p:cNvSpPr>
            <p:nvPr/>
          </p:nvSpPr>
          <p:spPr bwMode="auto">
            <a:xfrm>
              <a:off x="1234915" y="4056459"/>
              <a:ext cx="2184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400"/>
                <a:t>Transformador  elevador </a:t>
              </a:r>
            </a:p>
          </p:txBody>
        </p:sp>
        <p:sp>
          <p:nvSpPr>
            <p:cNvPr id="119820" name="10 Rectángulo"/>
            <p:cNvSpPr>
              <a:spLocks noChangeArrowheads="1"/>
            </p:cNvSpPr>
            <p:nvPr/>
          </p:nvSpPr>
          <p:spPr bwMode="auto">
            <a:xfrm>
              <a:off x="4649747" y="4005064"/>
              <a:ext cx="2154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400"/>
                <a:t>Transformador  reductor </a:t>
              </a:r>
            </a:p>
          </p:txBody>
        </p:sp>
      </p:grpSp>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effectLst>
                  <a:outerShdw blurRad="38100" dist="38100" dir="2700000" algn="tl">
                    <a:srgbClr val="000000"/>
                  </a:outerShdw>
                </a:effectLst>
                <a:latin typeface="Tahoma" pitchFamily="34" charset="0"/>
              </a:rPr>
              <a:t>TIPOS DE TRANSFORMADORES  DE POTENCIA.</a:t>
            </a:r>
          </a:p>
        </p:txBody>
      </p:sp>
      <p:sp>
        <p:nvSpPr>
          <p:cNvPr id="11981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119814"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1" name="1 Rectángulo"/>
          <p:cNvSpPr>
            <a:spLocks noChangeArrowheads="1"/>
          </p:cNvSpPr>
          <p:nvPr/>
        </p:nvSpPr>
        <p:spPr bwMode="auto">
          <a:xfrm>
            <a:off x="698500" y="990600"/>
            <a:ext cx="790575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ts val="600"/>
              </a:spcBef>
              <a:buFont typeface="Wingdings" panose="05000000000000000000" pitchFamily="2" charset="2"/>
              <a:buChar char="v"/>
              <a:defRPr/>
            </a:pPr>
            <a:r>
              <a:rPr lang="es-ES" altLang="en-US" b="1" dirty="0" smtClean="0">
                <a:solidFill>
                  <a:srgbClr val="000000"/>
                </a:solidFill>
              </a:rPr>
              <a:t>Transformadores eléctricos elevadores y reductores: </a:t>
            </a:r>
          </a:p>
          <a:p>
            <a:pPr algn="just">
              <a:spcBef>
                <a:spcPts val="600"/>
              </a:spcBef>
              <a:defRPr/>
            </a:pPr>
            <a:r>
              <a:rPr lang="es-ES" altLang="en-US" dirty="0" smtClean="0">
                <a:solidFill>
                  <a:srgbClr val="000000"/>
                </a:solidFill>
              </a:rPr>
              <a:t>Se utilizan para variar los valores de tensión de un circuito de corriente alterna, manteniendo su potencia.</a:t>
            </a:r>
          </a:p>
          <a:p>
            <a:pPr algn="just">
              <a:spcBef>
                <a:spcPts val="600"/>
              </a:spcBef>
              <a:defRPr/>
            </a:pPr>
            <a:r>
              <a:rPr lang="es-ES" altLang="en-US" dirty="0" smtClean="0">
                <a:solidFill>
                  <a:srgbClr val="000000"/>
                </a:solidFill>
              </a:rPr>
              <a:t>Los transformadores elevadores y reductores  tienen la capacidad de aumentar (o disminuir) el voltaje de salida en relación al voltaje de entrada, en función del número de espiras del devanado primario y el secunda</a:t>
            </a:r>
            <a:r>
              <a:rPr lang="es-ES" altLang="en-US" dirty="0" smtClean="0">
                <a:solidFill>
                  <a:srgbClr val="000099"/>
                </a:solidFill>
              </a:rPr>
              <a:t>rio</a:t>
            </a:r>
          </a:p>
        </p:txBody>
      </p:sp>
      <p:sp>
        <p:nvSpPr>
          <p:cNvPr id="118792" name="4 Rectángulo"/>
          <p:cNvSpPr>
            <a:spLocks noChangeArrowheads="1"/>
          </p:cNvSpPr>
          <p:nvPr/>
        </p:nvSpPr>
        <p:spPr bwMode="auto">
          <a:xfrm>
            <a:off x="755650" y="2816225"/>
            <a:ext cx="7920038"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ts val="600"/>
              </a:spcBef>
              <a:buFont typeface="Wingdings" panose="05000000000000000000" pitchFamily="2" charset="2"/>
              <a:buChar char="v"/>
              <a:defRPr/>
            </a:pPr>
            <a:r>
              <a:rPr lang="es-ES" altLang="en-US" b="1" dirty="0" smtClean="0">
                <a:solidFill>
                  <a:srgbClr val="000000"/>
                </a:solidFill>
              </a:rPr>
              <a:t>Autotransformadores</a:t>
            </a:r>
            <a:endParaRPr lang="es-ES" altLang="en-US" dirty="0" smtClean="0">
              <a:solidFill>
                <a:srgbClr val="000000"/>
              </a:solidFill>
            </a:endParaRPr>
          </a:p>
          <a:p>
            <a:pPr algn="just">
              <a:spcBef>
                <a:spcPts val="600"/>
              </a:spcBef>
              <a:defRPr/>
            </a:pPr>
            <a:r>
              <a:rPr lang="es-ES" altLang="en-US" dirty="0" smtClean="0">
                <a:solidFill>
                  <a:srgbClr val="000000"/>
                </a:solidFill>
              </a:rPr>
              <a:t>Se utilizan en sistemas eléctricos de potencia, para interconectar circuitos que funcionan a tensiones diferentes, pero en una relación cercana a 2:1 (por ejemplo, 400 </a:t>
            </a:r>
            <a:r>
              <a:rPr lang="es-ES" altLang="en-US" dirty="0" err="1" smtClean="0">
                <a:solidFill>
                  <a:srgbClr val="000000"/>
                </a:solidFill>
              </a:rPr>
              <a:t>kV</a:t>
            </a:r>
            <a:r>
              <a:rPr lang="es-ES" altLang="en-US" dirty="0" smtClean="0">
                <a:solidFill>
                  <a:srgbClr val="000000"/>
                </a:solidFill>
              </a:rPr>
              <a:t> / 230 </a:t>
            </a:r>
            <a:r>
              <a:rPr lang="es-ES" altLang="en-US" dirty="0" err="1" smtClean="0">
                <a:solidFill>
                  <a:srgbClr val="000000"/>
                </a:solidFill>
              </a:rPr>
              <a:t>kV</a:t>
            </a:r>
            <a:r>
              <a:rPr lang="es-ES" altLang="en-US" dirty="0" smtClean="0">
                <a:solidFill>
                  <a:srgbClr val="000000"/>
                </a:solidFill>
              </a:rPr>
              <a:t> </a:t>
            </a:r>
            <a:r>
              <a:rPr lang="es-ES" altLang="en-US" dirty="0" err="1" smtClean="0">
                <a:solidFill>
                  <a:srgbClr val="000000"/>
                </a:solidFill>
              </a:rPr>
              <a:t>ó</a:t>
            </a:r>
            <a:r>
              <a:rPr lang="es-ES" altLang="en-US" dirty="0" smtClean="0">
                <a:solidFill>
                  <a:srgbClr val="000000"/>
                </a:solidFill>
              </a:rPr>
              <a:t> 138 </a:t>
            </a:r>
            <a:r>
              <a:rPr lang="es-ES" altLang="en-US" dirty="0" err="1" smtClean="0">
                <a:solidFill>
                  <a:srgbClr val="000000"/>
                </a:solidFill>
              </a:rPr>
              <a:t>kV</a:t>
            </a:r>
            <a:r>
              <a:rPr lang="es-ES" altLang="en-US" dirty="0" smtClean="0">
                <a:solidFill>
                  <a:srgbClr val="000000"/>
                </a:solidFill>
              </a:rPr>
              <a:t> / 66 </a:t>
            </a:r>
            <a:r>
              <a:rPr lang="es-ES" altLang="en-US" dirty="0" err="1" smtClean="0">
                <a:solidFill>
                  <a:srgbClr val="000000"/>
                </a:solidFill>
              </a:rPr>
              <a:t>kV</a:t>
            </a:r>
            <a:r>
              <a:rPr lang="es-ES" altLang="en-US" dirty="0" smtClean="0">
                <a:solidFill>
                  <a:srgbClr val="000000"/>
                </a:solidFill>
              </a:rPr>
              <a:t>).</a:t>
            </a:r>
          </a:p>
          <a:p>
            <a:pPr algn="just">
              <a:spcBef>
                <a:spcPts val="600"/>
              </a:spcBef>
              <a:defRPr/>
            </a:pPr>
            <a:r>
              <a:rPr lang="es-ES" altLang="en-US" dirty="0" smtClean="0">
                <a:solidFill>
                  <a:srgbClr val="000000"/>
                </a:solidFill>
              </a:rPr>
              <a:t>Sólo posee un devanado alrededor de un núcleo ferromagnético. Dicho devanado debe tener al menos tres puntos de conexión eléctrica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TRANSFORMADORES  DE POTENCIA.</a:t>
            </a:r>
          </a:p>
        </p:txBody>
      </p:sp>
      <p:sp>
        <p:nvSpPr>
          <p:cNvPr id="12185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aphicFrame>
        <p:nvGraphicFramePr>
          <p:cNvPr id="6" name="5 Tabla">
            <a:extLst>
              <a:ext uri="{FF2B5EF4-FFF2-40B4-BE49-F238E27FC236}"/>
            </a:extLst>
          </p:cNvPr>
          <p:cNvGraphicFramePr>
            <a:graphicFrameLocks noGrp="1"/>
          </p:cNvGraphicFramePr>
          <p:nvPr/>
        </p:nvGraphicFramePr>
        <p:xfrm>
          <a:off x="827088" y="1493838"/>
          <a:ext cx="6697662" cy="4875212"/>
        </p:xfrm>
        <a:graphic>
          <a:graphicData uri="http://schemas.openxmlformats.org/drawingml/2006/table">
            <a:tbl>
              <a:tblPr>
                <a:effectLst/>
              </a:tblPr>
              <a:tblGrid>
                <a:gridCol w="2796826">
                  <a:extLst>
                    <a:ext uri="{9D8B030D-6E8A-4147-A177-3AD203B41FA5}"/>
                  </a:extLst>
                </a:gridCol>
                <a:gridCol w="3900836">
                  <a:extLst>
                    <a:ext uri="{9D8B030D-6E8A-4147-A177-3AD203B41FA5}"/>
                  </a:extLst>
                </a:gridCol>
              </a:tblGrid>
              <a:tr h="348229">
                <a:tc rowSpan="3">
                  <a:txBody>
                    <a:bodyPr/>
                    <a:lstStyle/>
                    <a:p>
                      <a:pPr algn="l" fontAlgn="ctr"/>
                      <a:r>
                        <a:rPr lang="es-ES_tradnl" sz="1800" b="1" i="0" u="none" strike="noStrike" dirty="0">
                          <a:solidFill>
                            <a:srgbClr val="FFFFFF"/>
                          </a:solidFill>
                          <a:effectLst/>
                          <a:latin typeface="DIN-Regular"/>
                        </a:rPr>
                        <a:t>Por sistemas de tensiones</a:t>
                      </a:r>
                      <a:endParaRPr lang="es-ES" sz="1800" b="1" i="0" u="none" strike="noStrike" dirty="0">
                        <a:solidFill>
                          <a:srgbClr val="FFFFFF"/>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chemeClr val="accent2"/>
                    </a:solidFill>
                  </a:tcPr>
                </a:tc>
                <a:tc>
                  <a:txBody>
                    <a:bodyPr/>
                    <a:lstStyle/>
                    <a:p>
                      <a:pPr algn="just" fontAlgn="ctr"/>
                      <a:r>
                        <a:rPr lang="es-ES_tradnl" sz="1800" b="1" i="0" u="none" strike="noStrike" dirty="0">
                          <a:solidFill>
                            <a:srgbClr val="000000"/>
                          </a:solidFill>
                          <a:effectLst/>
                          <a:latin typeface="DIN-Regular"/>
                        </a:rPr>
                        <a:t>Monofásicos</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Trifásicos</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Autotransformadores</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tx2"/>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extLst>
                  <a:ext uri="{0D108BD9-81ED-4DB2-BD59-A6C34878D82A}"/>
                </a:extLst>
              </a:tr>
              <a:tr h="348229">
                <a:tc rowSpan="2">
                  <a:txBody>
                    <a:bodyPr/>
                    <a:lstStyle/>
                    <a:p>
                      <a:pPr algn="l" fontAlgn="ctr"/>
                      <a:r>
                        <a:rPr lang="es-ES_tradnl" sz="1800" b="1" i="0" u="none" strike="noStrike" dirty="0">
                          <a:solidFill>
                            <a:srgbClr val="FFFFFF"/>
                          </a:solidFill>
                          <a:effectLst/>
                          <a:latin typeface="DIN-Regular"/>
                        </a:rPr>
                        <a:t>Utilización en sistemas eléctricos</a:t>
                      </a:r>
                      <a:endParaRPr lang="es-ES" sz="1800" b="1" i="0" u="none" strike="noStrike" dirty="0">
                        <a:solidFill>
                          <a:srgbClr val="FFFFFF"/>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chemeClr val="accent2"/>
                    </a:solidFill>
                  </a:tcPr>
                </a:tc>
                <a:tc>
                  <a:txBody>
                    <a:bodyPr/>
                    <a:lstStyle/>
                    <a:p>
                      <a:pPr algn="just" fontAlgn="ctr"/>
                      <a:r>
                        <a:rPr lang="es-ES_tradnl" sz="1800" b="1" i="0" u="none" strike="noStrike" dirty="0">
                          <a:solidFill>
                            <a:srgbClr val="000000"/>
                          </a:solidFill>
                          <a:effectLst/>
                          <a:latin typeface="DIN-Regular"/>
                        </a:rPr>
                        <a:t>Elevadores</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Reductores</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extLst>
                  <a:ext uri="{0D108BD9-81ED-4DB2-BD59-A6C34878D82A}"/>
                </a:extLst>
              </a:tr>
              <a:tr h="348229">
                <a:tc rowSpan="2">
                  <a:txBody>
                    <a:bodyPr/>
                    <a:lstStyle/>
                    <a:p>
                      <a:pPr algn="l" fontAlgn="ctr"/>
                      <a:r>
                        <a:rPr lang="es-ES_tradnl" sz="1800" b="1" i="0" u="none" strike="noStrike" dirty="0">
                          <a:solidFill>
                            <a:srgbClr val="FFFFFF"/>
                          </a:solidFill>
                          <a:effectLst/>
                          <a:latin typeface="DIN-Regular"/>
                        </a:rPr>
                        <a:t>Forma de instalación</a:t>
                      </a:r>
                      <a:endParaRPr lang="es-ES" sz="1800" b="1" i="0" u="none" strike="noStrike" dirty="0">
                        <a:solidFill>
                          <a:srgbClr val="FFFFFF"/>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chemeClr val="accent2"/>
                    </a:solidFill>
                  </a:tcPr>
                </a:tc>
                <a:tc>
                  <a:txBody>
                    <a:bodyPr/>
                    <a:lstStyle/>
                    <a:p>
                      <a:pPr algn="just" fontAlgn="ctr"/>
                      <a:r>
                        <a:rPr lang="es-ES_tradnl" sz="1800" b="1" i="0" u="none" strike="noStrike" dirty="0">
                          <a:solidFill>
                            <a:srgbClr val="000000"/>
                          </a:solidFill>
                          <a:effectLst/>
                          <a:latin typeface="DIN-Regular"/>
                        </a:rPr>
                        <a:t>Intemperie</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Interior</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extLst>
                  <a:ext uri="{0D108BD9-81ED-4DB2-BD59-A6C34878D82A}"/>
                </a:extLst>
              </a:tr>
              <a:tr h="348229">
                <a:tc rowSpan="3">
                  <a:txBody>
                    <a:bodyPr/>
                    <a:lstStyle/>
                    <a:p>
                      <a:pPr algn="l" fontAlgn="ctr"/>
                      <a:r>
                        <a:rPr lang="es-ES_tradnl" sz="1800" b="1" i="0" u="none" strike="noStrike" dirty="0">
                          <a:solidFill>
                            <a:srgbClr val="FFFFFF"/>
                          </a:solidFill>
                          <a:effectLst/>
                          <a:latin typeface="DIN-Regular"/>
                        </a:rPr>
                        <a:t>Clase de aislamiento</a:t>
                      </a:r>
                      <a:endParaRPr lang="es-ES" sz="1800" b="1" i="0" u="none" strike="noStrike" dirty="0">
                        <a:solidFill>
                          <a:srgbClr val="FFFFFF"/>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chemeClr val="accent2"/>
                    </a:solidFill>
                  </a:tcPr>
                </a:tc>
                <a:tc>
                  <a:txBody>
                    <a:bodyPr/>
                    <a:lstStyle/>
                    <a:p>
                      <a:pPr algn="just" fontAlgn="ctr"/>
                      <a:r>
                        <a:rPr lang="es-ES_tradnl" sz="1800" b="1" i="0" u="none" strike="noStrike" dirty="0">
                          <a:solidFill>
                            <a:srgbClr val="000000"/>
                          </a:solidFill>
                          <a:effectLst/>
                          <a:latin typeface="DIN-Regular"/>
                        </a:rPr>
                        <a:t>Seco</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Aceite</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pPr algn="l" fontAlgn="ctr"/>
                      <a:endParaRPr lang="es-ES" sz="1800" b="1" i="0" u="none" strike="noStrike" dirty="0">
                        <a:solidFill>
                          <a:srgbClr val="FFFFFF"/>
                        </a:solidFill>
                        <a:effectLst/>
                        <a:latin typeface="DIN-Regular"/>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just" fontAlgn="ctr"/>
                      <a:r>
                        <a:rPr lang="es-ES" sz="1800" b="1" i="0" u="none" strike="noStrike" dirty="0">
                          <a:solidFill>
                            <a:srgbClr val="000000"/>
                          </a:solidFill>
                          <a:effectLst/>
                          <a:latin typeface="DIN-Regular"/>
                        </a:rPr>
                        <a:t>SF6</a:t>
                      </a: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extLst>
                  <a:ext uri="{0D108BD9-81ED-4DB2-BD59-A6C34878D82A}"/>
                </a:extLst>
              </a:tr>
              <a:tr h="348229">
                <a:tc rowSpan="2">
                  <a:txBody>
                    <a:bodyPr/>
                    <a:lstStyle/>
                    <a:p>
                      <a:pPr algn="l" fontAlgn="ctr"/>
                      <a:r>
                        <a:rPr lang="es-ES_tradnl" sz="1800" b="1" i="0" u="none" strike="noStrike" dirty="0">
                          <a:solidFill>
                            <a:srgbClr val="FFFFFF"/>
                          </a:solidFill>
                          <a:effectLst/>
                          <a:latin typeface="DIN-Regular"/>
                        </a:rPr>
                        <a:t>Tipo de refrigeración</a:t>
                      </a:r>
                      <a:endParaRPr lang="es-ES" sz="1800" b="1" i="0" u="none" strike="noStrike" dirty="0">
                        <a:solidFill>
                          <a:srgbClr val="FFFFFF"/>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chemeClr val="accent2"/>
                    </a:solidFill>
                  </a:tcPr>
                </a:tc>
                <a:tc>
                  <a:txBody>
                    <a:bodyPr/>
                    <a:lstStyle/>
                    <a:p>
                      <a:pPr algn="just" fontAlgn="ctr"/>
                      <a:r>
                        <a:rPr lang="es-ES_tradnl" sz="1800" b="1" i="0" u="none" strike="noStrike" dirty="0">
                          <a:solidFill>
                            <a:srgbClr val="000000"/>
                          </a:solidFill>
                          <a:effectLst/>
                          <a:latin typeface="DIN-Regular"/>
                        </a:rPr>
                        <a:t>Natural</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Forzada</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extLst>
                  <a:ext uri="{0D108BD9-81ED-4DB2-BD59-A6C34878D82A}"/>
                </a:extLst>
              </a:tr>
              <a:tr h="348229">
                <a:tc rowSpan="2">
                  <a:txBody>
                    <a:bodyPr/>
                    <a:lstStyle/>
                    <a:p>
                      <a:pPr algn="l" fontAlgn="ctr"/>
                      <a:r>
                        <a:rPr lang="es-ES_tradnl" sz="1800" b="1" i="0" u="none" strike="noStrike" dirty="0">
                          <a:solidFill>
                            <a:srgbClr val="FFFFFF"/>
                          </a:solidFill>
                          <a:effectLst/>
                          <a:latin typeface="DIN-Regular"/>
                        </a:rPr>
                        <a:t>Ajuste de la tensión</a:t>
                      </a:r>
                      <a:endParaRPr lang="es-ES" sz="1800" b="1" i="0" u="none" strike="noStrike" dirty="0">
                        <a:solidFill>
                          <a:srgbClr val="FFFFFF"/>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chemeClr val="accent2"/>
                    </a:solidFill>
                  </a:tcPr>
                </a:tc>
                <a:tc>
                  <a:txBody>
                    <a:bodyPr/>
                    <a:lstStyle/>
                    <a:p>
                      <a:pPr algn="just" fontAlgn="ctr"/>
                      <a:r>
                        <a:rPr lang="es-ES_tradnl" sz="1800" b="1" i="0" u="none" strike="noStrike" dirty="0">
                          <a:solidFill>
                            <a:srgbClr val="000000"/>
                          </a:solidFill>
                          <a:effectLst/>
                          <a:latin typeface="DIN-Regular"/>
                        </a:rPr>
                        <a:t>Ajuste de tensión en vacío</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9050" cap="flat" cmpd="sng" algn="ctr">
                      <a:solidFill>
                        <a:schemeClr val="accent6">
                          <a:lumMod val="50000"/>
                        </a:schemeClr>
                      </a:solidFill>
                      <a:prstDash val="solid"/>
                      <a:round/>
                      <a:headEnd type="none" w="med" len="med"/>
                      <a:tailEnd type="none" w="med" len="med"/>
                    </a:lnB>
                  </a:tcPr>
                </a:tc>
                <a:extLst>
                  <a:ext uri="{0D108BD9-81ED-4DB2-BD59-A6C34878D82A}"/>
                </a:extLst>
              </a:tr>
              <a:tr h="348229">
                <a:tc vMerge="1">
                  <a:txBody>
                    <a:bodyPr/>
                    <a:lstStyle/>
                    <a:p>
                      <a:endParaRPr lang="es-ES"/>
                    </a:p>
                  </a:txBody>
                  <a:tcPr/>
                </a:tc>
                <a:tc>
                  <a:txBody>
                    <a:bodyPr/>
                    <a:lstStyle/>
                    <a:p>
                      <a:pPr algn="just" fontAlgn="ctr"/>
                      <a:r>
                        <a:rPr lang="es-ES_tradnl" sz="1800" b="1" i="0" u="none" strike="noStrike" dirty="0">
                          <a:solidFill>
                            <a:srgbClr val="000000"/>
                          </a:solidFill>
                          <a:effectLst/>
                          <a:latin typeface="DIN-Regular"/>
                        </a:rPr>
                        <a:t>Ajuste bajo carga</a:t>
                      </a:r>
                      <a:endParaRPr lang="es-ES" sz="1800" b="1" i="0" u="none" strike="noStrike" dirty="0">
                        <a:solidFill>
                          <a:srgbClr val="000000"/>
                        </a:solidFill>
                        <a:effectLst/>
                        <a:latin typeface="DIN-Regular"/>
                      </a:endParaRPr>
                    </a:p>
                  </a:txBody>
                  <a:tcPr marL="9526" marR="9526" marT="9525" marB="0" anchor="ctr">
                    <a:lnL w="38100" cap="flat" cmpd="sng" algn="ctr">
                      <a:solidFill>
                        <a:schemeClr val="accent6">
                          <a:lumMod val="50000"/>
                        </a:schemeClr>
                      </a:solidFill>
                      <a:prstDash val="solid"/>
                      <a:round/>
                      <a:headEnd type="none" w="med" len="med"/>
                      <a:tailEnd type="none" w="med" len="med"/>
                    </a:lnL>
                    <a:lnR w="38100" cap="flat" cmpd="sng" algn="ctr">
                      <a:solidFill>
                        <a:schemeClr val="accent6">
                          <a:lumMod val="50000"/>
                        </a:schemeClr>
                      </a:solidFill>
                      <a:prstDash val="solid"/>
                      <a:round/>
                      <a:headEnd type="none" w="med" len="med"/>
                      <a:tailEnd type="none" w="med" len="med"/>
                    </a:lnR>
                    <a:lnT w="19050" cap="flat" cmpd="sng" algn="ctr">
                      <a:solidFill>
                        <a:schemeClr val="accent6">
                          <a:lumMod val="50000"/>
                        </a:schemeClr>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extLst>
                  <a:ext uri="{0D108BD9-81ED-4DB2-BD59-A6C34878D82A}"/>
                </a:extLst>
              </a:tr>
            </a:tbl>
          </a:graphicData>
        </a:graphic>
      </p:graphicFrame>
      <p:pic>
        <p:nvPicPr>
          <p:cNvPr id="12189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TIPOS DE REFRIGERACIÓN DE  TRANSFORMADORES DE ACEITE</a:t>
            </a:r>
          </a:p>
        </p:txBody>
      </p:sp>
      <p:sp>
        <p:nvSpPr>
          <p:cNvPr id="12390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23908" name="3 Rectángulo"/>
          <p:cNvSpPr>
            <a:spLocks noChangeArrowheads="1"/>
          </p:cNvSpPr>
          <p:nvPr/>
        </p:nvSpPr>
        <p:spPr bwMode="auto">
          <a:xfrm>
            <a:off x="684213" y="1125538"/>
            <a:ext cx="75612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Ø"/>
            </a:pPr>
            <a:r>
              <a:rPr lang="es-ES" altLang="en-US">
                <a:solidFill>
                  <a:srgbClr val="000000"/>
                </a:solidFill>
              </a:rPr>
              <a:t>En estos transformadores, la refrigeración se realiza mediante aceite en el interior de la cuba y aire en el exterior. Básicamente existen tres modos de funcionamiento:</a:t>
            </a:r>
          </a:p>
        </p:txBody>
      </p:sp>
      <p:pic>
        <p:nvPicPr>
          <p:cNvPr id="1239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571750"/>
            <a:ext cx="7740650" cy="2586038"/>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2391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sp>
        <p:nvSpPr>
          <p:cNvPr id="8" name="Rectangle 4">
            <a:extLst>
              <a:ext uri="{FF2B5EF4-FFF2-40B4-BE49-F238E27FC236}"/>
            </a:extLst>
          </p:cNvPr>
          <p:cNvSpPr>
            <a:spLocks noChangeArrowheads="1"/>
          </p:cNvSpPr>
          <p:nvPr/>
        </p:nvSpPr>
        <p:spPr bwMode="auto">
          <a:xfrm>
            <a:off x="684213" y="1039813"/>
            <a:ext cx="6119812" cy="39084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q"/>
              <a:defRPr/>
            </a:pPr>
            <a:r>
              <a:rPr lang="es-ES" dirty="0">
                <a:solidFill>
                  <a:srgbClr val="000000"/>
                </a:solidFill>
              </a:rPr>
              <a:t>Partes importantes del transformador:</a:t>
            </a:r>
          </a:p>
          <a:p>
            <a:pPr marL="742950" lvl="1" indent="-285750" algn="just">
              <a:spcBef>
                <a:spcPts val="600"/>
              </a:spcBef>
              <a:buFont typeface="Wingdings" pitchFamily="2" charset="2"/>
              <a:buChar char="v"/>
              <a:defRPr/>
            </a:pPr>
            <a:r>
              <a:rPr lang="es-ES" dirty="0">
                <a:solidFill>
                  <a:srgbClr val="000000"/>
                </a:solidFill>
              </a:rPr>
              <a:t>Cuba.</a:t>
            </a:r>
          </a:p>
          <a:p>
            <a:pPr marL="742950" lvl="1" indent="-285750" algn="just">
              <a:spcBef>
                <a:spcPts val="600"/>
              </a:spcBef>
              <a:buFont typeface="Wingdings" pitchFamily="2" charset="2"/>
              <a:buChar char="v"/>
              <a:defRPr/>
            </a:pPr>
            <a:r>
              <a:rPr lang="es-ES" dirty="0">
                <a:solidFill>
                  <a:srgbClr val="000000"/>
                </a:solidFill>
              </a:rPr>
              <a:t>Devanados. (Bobinados AT y BT).</a:t>
            </a:r>
          </a:p>
          <a:p>
            <a:pPr marL="742950" lvl="1" indent="-285750" algn="just">
              <a:spcBef>
                <a:spcPts val="600"/>
              </a:spcBef>
              <a:buFont typeface="Wingdings" pitchFamily="2" charset="2"/>
              <a:buChar char="v"/>
              <a:defRPr/>
            </a:pPr>
            <a:r>
              <a:rPr lang="es-ES" dirty="0">
                <a:solidFill>
                  <a:srgbClr val="000000"/>
                </a:solidFill>
              </a:rPr>
              <a:t>Núcleo.</a:t>
            </a:r>
          </a:p>
          <a:p>
            <a:pPr marL="742950" lvl="1" indent="-285750" algn="just">
              <a:spcBef>
                <a:spcPts val="600"/>
              </a:spcBef>
              <a:buFont typeface="Wingdings" pitchFamily="2" charset="2"/>
              <a:buChar char="v"/>
              <a:defRPr/>
            </a:pPr>
            <a:r>
              <a:rPr lang="es-ES" dirty="0">
                <a:solidFill>
                  <a:srgbClr val="000000"/>
                </a:solidFill>
              </a:rPr>
              <a:t>Bushings. (Pasapasa , Bornas)</a:t>
            </a:r>
          </a:p>
          <a:p>
            <a:pPr marL="742950" lvl="1" indent="-285750" algn="just">
              <a:spcBef>
                <a:spcPts val="600"/>
              </a:spcBef>
              <a:buFont typeface="Wingdings" pitchFamily="2" charset="2"/>
              <a:buChar char="v"/>
              <a:defRPr/>
            </a:pPr>
            <a:r>
              <a:rPr lang="es-ES" dirty="0">
                <a:solidFill>
                  <a:srgbClr val="000000"/>
                </a:solidFill>
              </a:rPr>
              <a:t>Tanque de expansión. (Depósito conservador)</a:t>
            </a:r>
          </a:p>
          <a:p>
            <a:pPr marL="742950" lvl="1" indent="-285750" algn="just">
              <a:spcBef>
                <a:spcPts val="600"/>
              </a:spcBef>
              <a:buFont typeface="Wingdings" pitchFamily="2" charset="2"/>
              <a:buChar char="v"/>
              <a:defRPr/>
            </a:pPr>
            <a:r>
              <a:rPr lang="es-ES" dirty="0">
                <a:solidFill>
                  <a:srgbClr val="000000"/>
                </a:solidFill>
              </a:rPr>
              <a:t>Armario de control.</a:t>
            </a:r>
          </a:p>
          <a:p>
            <a:pPr marL="742950" lvl="1" indent="-285750" algn="just">
              <a:spcBef>
                <a:spcPts val="600"/>
              </a:spcBef>
              <a:buFont typeface="Wingdings" pitchFamily="2" charset="2"/>
              <a:buChar char="v"/>
              <a:defRPr/>
            </a:pPr>
            <a:r>
              <a:rPr lang="es-ES" dirty="0">
                <a:solidFill>
                  <a:srgbClr val="000000"/>
                </a:solidFill>
              </a:rPr>
              <a:t>Armario de regulador.</a:t>
            </a:r>
          </a:p>
          <a:p>
            <a:pPr marL="742950" lvl="1" indent="-285750" algn="just">
              <a:spcBef>
                <a:spcPts val="600"/>
              </a:spcBef>
              <a:buFont typeface="Wingdings" pitchFamily="2" charset="2"/>
              <a:buChar char="v"/>
              <a:defRPr/>
            </a:pPr>
            <a:r>
              <a:rPr lang="es-ES" dirty="0">
                <a:solidFill>
                  <a:srgbClr val="000000"/>
                </a:solidFill>
              </a:rPr>
              <a:t>Regulador de </a:t>
            </a:r>
            <a:r>
              <a:rPr lang="es-ES" dirty="0" err="1">
                <a:solidFill>
                  <a:srgbClr val="000000"/>
                </a:solidFill>
              </a:rPr>
              <a:t>TAPs</a:t>
            </a:r>
            <a:endParaRPr lang="es-ES" dirty="0">
              <a:solidFill>
                <a:srgbClr val="000000"/>
              </a:solidFill>
            </a:endParaRPr>
          </a:p>
          <a:p>
            <a:pPr marL="742950" lvl="1" indent="-285750" algn="just">
              <a:spcBef>
                <a:spcPts val="600"/>
              </a:spcBef>
              <a:buFont typeface="Wingdings" pitchFamily="2" charset="2"/>
              <a:buChar char="v"/>
              <a:defRPr/>
            </a:pPr>
            <a:r>
              <a:rPr lang="es-ES" dirty="0">
                <a:solidFill>
                  <a:srgbClr val="000000"/>
                </a:solidFill>
              </a:rPr>
              <a:t>Válvula de seguridad (liberador de sobrepresión) </a:t>
            </a:r>
          </a:p>
          <a:p>
            <a:pPr lvl="1" algn="just">
              <a:spcBef>
                <a:spcPts val="600"/>
              </a:spcBef>
              <a:defRPr/>
            </a:pPr>
            <a:endParaRPr lang="es-ES" dirty="0">
              <a:solidFill>
                <a:srgbClr val="000000"/>
              </a:solidFill>
            </a:endParaRPr>
          </a:p>
        </p:txBody>
      </p:sp>
      <p:pic>
        <p:nvPicPr>
          <p:cNvPr id="12595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1039813"/>
            <a:ext cx="2333625" cy="58118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25958" name="Picture 10">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913" y="4494213"/>
            <a:ext cx="2986087"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4725" y="4497388"/>
            <a:ext cx="3270250" cy="19827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53882" dir="13500000" algn="ctr" rotWithShape="0">
                    <a:srgbClr val="7A9999">
                      <a:alpha val="50000"/>
                    </a:srgbClr>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9450" y="1063625"/>
            <a:ext cx="20859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28004" name="Rectangle 4"/>
          <p:cNvSpPr>
            <a:spLocks noChangeArrowheads="1"/>
          </p:cNvSpPr>
          <p:nvPr/>
        </p:nvSpPr>
        <p:spPr bwMode="auto">
          <a:xfrm>
            <a:off x="684213" y="1039813"/>
            <a:ext cx="7559675" cy="21383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Partes importantes del transformador:</a:t>
            </a:r>
          </a:p>
          <a:p>
            <a:pPr lvl="1" algn="just">
              <a:spcBef>
                <a:spcPts val="600"/>
              </a:spcBef>
              <a:buFont typeface="Wingdings" panose="05000000000000000000" pitchFamily="2" charset="2"/>
              <a:buChar char="v"/>
            </a:pPr>
            <a:r>
              <a:rPr lang="es-ES" altLang="en-US">
                <a:solidFill>
                  <a:srgbClr val="000000"/>
                </a:solidFill>
              </a:rPr>
              <a:t>Indicador del nivel de aceite (Protecciones)</a:t>
            </a:r>
          </a:p>
          <a:p>
            <a:pPr lvl="1" algn="just">
              <a:spcBef>
                <a:spcPts val="600"/>
              </a:spcBef>
              <a:buFont typeface="Wingdings" panose="05000000000000000000" pitchFamily="2" charset="2"/>
              <a:buChar char="v"/>
            </a:pPr>
            <a:r>
              <a:rPr lang="es-ES" altLang="en-US">
                <a:solidFill>
                  <a:srgbClr val="000000"/>
                </a:solidFill>
              </a:rPr>
              <a:t>Imagen térmica. Aceite y Devanados (Protecciones)</a:t>
            </a:r>
          </a:p>
          <a:p>
            <a:pPr lvl="1" algn="just">
              <a:spcBef>
                <a:spcPts val="600"/>
              </a:spcBef>
              <a:buFont typeface="Wingdings" panose="05000000000000000000" pitchFamily="2" charset="2"/>
              <a:buChar char="v"/>
            </a:pPr>
            <a:r>
              <a:rPr lang="es-ES" altLang="en-US">
                <a:solidFill>
                  <a:srgbClr val="000000"/>
                </a:solidFill>
              </a:rPr>
              <a:t>Desecador de aire</a:t>
            </a:r>
          </a:p>
          <a:p>
            <a:pPr lvl="1" algn="just">
              <a:spcBef>
                <a:spcPts val="600"/>
              </a:spcBef>
              <a:buFont typeface="Wingdings" panose="05000000000000000000" pitchFamily="2" charset="2"/>
              <a:buChar char="v"/>
            </a:pPr>
            <a:r>
              <a:rPr lang="es-ES" altLang="en-US">
                <a:solidFill>
                  <a:srgbClr val="000000"/>
                </a:solidFill>
              </a:rPr>
              <a:t>Termostatos (Protecciones)</a:t>
            </a:r>
          </a:p>
          <a:p>
            <a:pPr lvl="1" algn="just">
              <a:spcBef>
                <a:spcPts val="600"/>
              </a:spcBef>
              <a:buFont typeface="Wingdings" panose="05000000000000000000" pitchFamily="2" charset="2"/>
              <a:buChar char="v"/>
            </a:pPr>
            <a:r>
              <a:rPr lang="es-ES" altLang="en-US">
                <a:solidFill>
                  <a:srgbClr val="000000"/>
                </a:solidFill>
              </a:rPr>
              <a:t>Válvulas de llenado y vaciado de aceite, válvulas de purga.</a:t>
            </a:r>
          </a:p>
        </p:txBody>
      </p:sp>
      <p:pic>
        <p:nvPicPr>
          <p:cNvPr id="1280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 y="3462338"/>
            <a:ext cx="4376738" cy="31686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28006"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2663" y="3886200"/>
            <a:ext cx="3071812"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7"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7411" name="Rectangle 4">
            <a:extLst>
              <a:ext uri="{FF2B5EF4-FFF2-40B4-BE49-F238E27FC236}"/>
            </a:extLst>
          </p:cNvPr>
          <p:cNvSpPr>
            <a:spLocks noChangeArrowheads="1"/>
          </p:cNvSpPr>
          <p:nvPr/>
        </p:nvSpPr>
        <p:spPr bwMode="auto">
          <a:xfrm>
            <a:off x="684213" y="1039813"/>
            <a:ext cx="7559675" cy="7239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742950" lvl="1" indent="-285750" algn="just">
              <a:spcBef>
                <a:spcPts val="600"/>
              </a:spcBef>
              <a:buFont typeface="Wingdings" pitchFamily="2" charset="2"/>
              <a:buChar char="v"/>
              <a:defRPr/>
            </a:pPr>
            <a:r>
              <a:rPr lang="es-ES" dirty="0">
                <a:solidFill>
                  <a:srgbClr val="000000"/>
                </a:solidFill>
              </a:rPr>
              <a:t>Aparato detector de gas relé Buchholz (Protecciones)</a:t>
            </a:r>
          </a:p>
          <a:p>
            <a:pPr lvl="1" algn="just">
              <a:spcBef>
                <a:spcPts val="600"/>
              </a:spcBef>
              <a:defRPr/>
            </a:pPr>
            <a:r>
              <a:rPr lang="es-ES" dirty="0">
                <a:solidFill>
                  <a:srgbClr val="000099"/>
                </a:solidFill>
              </a:rPr>
              <a:t>.</a:t>
            </a:r>
          </a:p>
        </p:txBody>
      </p:sp>
      <p:pic>
        <p:nvPicPr>
          <p:cNvPr id="130052" name="Picture 7">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3132138"/>
            <a:ext cx="28321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pic>
        <p:nvPicPr>
          <p:cNvPr id="130055" name="9 Imag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1484313"/>
            <a:ext cx="5678488"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4050" y="1989138"/>
            <a:ext cx="4727575" cy="36020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32099" name="Picture 4">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873250"/>
            <a:ext cx="3995737"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Rectangle 4"/>
          <p:cNvSpPr>
            <a:spLocks noChangeArrowheads="1"/>
          </p:cNvSpPr>
          <p:nvPr/>
        </p:nvSpPr>
        <p:spPr bwMode="auto">
          <a:xfrm>
            <a:off x="684213" y="1052513"/>
            <a:ext cx="7559675" cy="3698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endParaRPr lang="es-ES" altLang="en-US">
              <a:solidFill>
                <a:srgbClr val="000099"/>
              </a:solidFill>
            </a:endParaRPr>
          </a:p>
        </p:txBody>
      </p:sp>
      <p:sp>
        <p:nvSpPr>
          <p:cNvPr id="132101" name="Rectangle 4"/>
          <p:cNvSpPr>
            <a:spLocks noChangeArrowheads="1"/>
          </p:cNvSpPr>
          <p:nvPr/>
        </p:nvSpPr>
        <p:spPr bwMode="auto">
          <a:xfrm>
            <a:off x="684213" y="1139825"/>
            <a:ext cx="7559675"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Transformador trifásico, con aislamiento en aceite, de exterior, ventilación aire forzada y ajuste de tensión en vacío.</a:t>
            </a:r>
            <a:endParaRPr lang="es-ES" altLang="en-US" b="1">
              <a:solidFill>
                <a:srgbClr val="000000"/>
              </a:solidFill>
            </a:endParaRPr>
          </a:p>
        </p:txBody>
      </p:sp>
      <p:pic>
        <p:nvPicPr>
          <p:cNvPr id="132102"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ChangeArrowheads="1"/>
          </p:cNvSpPr>
          <p:nvPr/>
        </p:nvSpPr>
        <p:spPr bwMode="auto">
          <a:xfrm>
            <a:off x="684213" y="1054100"/>
            <a:ext cx="7559675"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Transformador desfasador de muy alta Potencia, aislante aceite, refrigeración forzada con aire y recirculación de aceite:</a:t>
            </a:r>
          </a:p>
        </p:txBody>
      </p:sp>
      <p:pic>
        <p:nvPicPr>
          <p:cNvPr id="134147"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813" y="1763713"/>
            <a:ext cx="7200900"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136195"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773238"/>
            <a:ext cx="604837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6" name="Rectangle 4"/>
          <p:cNvSpPr>
            <a:spLocks noChangeArrowheads="1"/>
          </p:cNvSpPr>
          <p:nvPr/>
        </p:nvSpPr>
        <p:spPr bwMode="auto">
          <a:xfrm>
            <a:off x="684213" y="1039813"/>
            <a:ext cx="7559675" cy="6461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Transformador trifásico, con aislamiento en aceite, de exterior, ventilación aire natural y ajuste de tensión en Carga.</a:t>
            </a:r>
            <a:endParaRPr lang="es-ES" altLang="en-US" b="1">
              <a:solidFill>
                <a:srgbClr val="000000"/>
              </a:solidFill>
            </a:endParaRPr>
          </a:p>
        </p:txBody>
      </p:sp>
      <p:pic>
        <p:nvPicPr>
          <p:cNvPr id="13619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825" y="1773238"/>
            <a:ext cx="1362075" cy="453548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36198"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688" y="2071688"/>
            <a:ext cx="4346575" cy="431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Text Box 2"/>
          <p:cNvSpPr txBox="1">
            <a:spLocks noChangeArrowheads="1"/>
          </p:cNvSpPr>
          <p:nvPr/>
        </p:nvSpPr>
        <p:spPr bwMode="auto">
          <a:xfrm>
            <a:off x="539750" y="1100138"/>
            <a:ext cx="7488238" cy="14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Ø"/>
            </a:pPr>
            <a:r>
              <a:rPr lang="es-ES" altLang="en-US" b="1">
                <a:solidFill>
                  <a:srgbClr val="000000"/>
                </a:solidFill>
                <a:latin typeface="DIN-Medium" pitchFamily="34" charset="0"/>
              </a:rPr>
              <a:t>Los transformadores Herméticos de Llenado Integral,  </a:t>
            </a:r>
            <a:r>
              <a:rPr lang="es-ES" altLang="en-US">
                <a:solidFill>
                  <a:srgbClr val="000000"/>
                </a:solidFill>
                <a:latin typeface="DIN-Medium" pitchFamily="34" charset="0"/>
              </a:rPr>
              <a:t>Se pueden utilizar en interior y exterior</a:t>
            </a:r>
            <a:r>
              <a:rPr lang="es-ES" altLang="en-US" b="1">
                <a:solidFill>
                  <a:srgbClr val="000000"/>
                </a:solidFill>
                <a:latin typeface="DIN-Medium" pitchFamily="34" charset="0"/>
              </a:rPr>
              <a:t>, </a:t>
            </a:r>
            <a:r>
              <a:rPr lang="es-ES" altLang="en-US">
                <a:solidFill>
                  <a:srgbClr val="000000"/>
                </a:solidFill>
                <a:latin typeface="DIN-Medium" pitchFamily="34" charset="0"/>
              </a:rPr>
              <a:t>útiles en lugares donde los espacios son reducidos</a:t>
            </a:r>
            <a:r>
              <a:rPr lang="es-ES" altLang="en-US" b="1">
                <a:solidFill>
                  <a:srgbClr val="000000"/>
                </a:solidFill>
                <a:latin typeface="DIN-Medium" pitchFamily="34" charset="0"/>
              </a:rPr>
              <a:t>.</a:t>
            </a:r>
            <a:r>
              <a:rPr lang="es-ES" altLang="en-US">
                <a:solidFill>
                  <a:srgbClr val="000000"/>
                </a:solidFill>
                <a:latin typeface="DIN-Medium" pitchFamily="34" charset="0"/>
              </a:rPr>
              <a:t>. Sus características principales son: refrigerados por aceite, no tienen tanque de compensación, su protección propia es por relé  </a:t>
            </a:r>
            <a:r>
              <a:rPr lang="es-ES" altLang="en-US" b="1">
                <a:solidFill>
                  <a:srgbClr val="000000"/>
                </a:solidFill>
                <a:latin typeface="DIN-Medium" pitchFamily="34" charset="0"/>
              </a:rPr>
              <a:t>DGPT</a:t>
            </a:r>
            <a:r>
              <a:rPr lang="es-ES" altLang="en-US">
                <a:solidFill>
                  <a:srgbClr val="000000"/>
                </a:solidFill>
                <a:latin typeface="DIN-Medium" pitchFamily="34" charset="0"/>
              </a:rPr>
              <a:t>.</a:t>
            </a:r>
          </a:p>
        </p:txBody>
      </p:sp>
      <p:sp>
        <p:nvSpPr>
          <p:cNvPr id="138244" name="Rectangle 4"/>
          <p:cNvSpPr>
            <a:spLocks noChangeArrowheads="1"/>
          </p:cNvSpPr>
          <p:nvPr/>
        </p:nvSpPr>
        <p:spPr bwMode="auto">
          <a:xfrm>
            <a:off x="0" y="3213100"/>
            <a:ext cx="9144000" cy="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38245" name="Rectangle 11"/>
          <p:cNvSpPr>
            <a:spLocks noChangeArrowheads="1"/>
          </p:cNvSpPr>
          <p:nvPr/>
        </p:nvSpPr>
        <p:spPr bwMode="auto">
          <a:xfrm>
            <a:off x="539750" y="2424113"/>
            <a:ext cx="4392613"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buFont typeface="Wingdings" panose="05000000000000000000" pitchFamily="2" charset="2"/>
              <a:buChar char="Ø"/>
            </a:pPr>
            <a:r>
              <a:rPr lang="es-ES_tradnl" altLang="en-US">
                <a:solidFill>
                  <a:srgbClr val="000000"/>
                </a:solidFill>
              </a:rPr>
              <a:t>Se fabrican en potencias normalizadas desde </a:t>
            </a:r>
            <a:r>
              <a:rPr lang="es-ES_tradnl" altLang="en-US" b="1">
                <a:solidFill>
                  <a:srgbClr val="000000"/>
                </a:solidFill>
              </a:rPr>
              <a:t>100 hasta 1000 kVA </a:t>
            </a:r>
          </a:p>
        </p:txBody>
      </p:sp>
      <p:sp>
        <p:nvSpPr>
          <p:cNvPr id="138246" name="AutoShape 13" descr="9k="/>
          <p:cNvSpPr>
            <a:spLocks noChangeAspect="1" noChangeArrowheads="1"/>
          </p:cNvSpPr>
          <p:nvPr/>
        </p:nvSpPr>
        <p:spPr bwMode="auto">
          <a:xfrm>
            <a:off x="3771900" y="26289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38247" name="AutoShape 15" descr="9k="/>
          <p:cNvSpPr>
            <a:spLocks noChangeAspect="1" noChangeArrowheads="1"/>
          </p:cNvSpPr>
          <p:nvPr/>
        </p:nvSpPr>
        <p:spPr bwMode="auto">
          <a:xfrm>
            <a:off x="3771900" y="26289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pSp>
        <p:nvGrpSpPr>
          <p:cNvPr id="138248" name="Group 20"/>
          <p:cNvGrpSpPr>
            <a:grpSpLocks/>
          </p:cNvGrpSpPr>
          <p:nvPr/>
        </p:nvGrpSpPr>
        <p:grpSpPr bwMode="auto">
          <a:xfrm>
            <a:off x="585788" y="3500438"/>
            <a:ext cx="3209925" cy="2881312"/>
            <a:chOff x="-2654" y="3570"/>
            <a:chExt cx="2324" cy="2087"/>
          </a:xfrm>
        </p:grpSpPr>
        <p:pic>
          <p:nvPicPr>
            <p:cNvPr id="138251" name="Picture 18" descr="gen1"/>
            <p:cNvPicPr>
              <a:picLocks noChangeAspect="1" noChangeArrowheads="1"/>
            </p:cNvPicPr>
            <p:nvPr/>
          </p:nvPicPr>
          <p:blipFill>
            <a:blip r:embed="rId4">
              <a:lum contrast="10000"/>
              <a:extLst>
                <a:ext uri="{28A0092B-C50C-407E-A947-70E740481C1C}">
                  <a14:useLocalDpi xmlns:a14="http://schemas.microsoft.com/office/drawing/2010/main" val="0"/>
                </a:ext>
              </a:extLst>
            </a:blip>
            <a:srcRect/>
            <a:stretch>
              <a:fillRect/>
            </a:stretch>
          </p:blipFill>
          <p:spPr bwMode="auto">
            <a:xfrm>
              <a:off x="-2654" y="3570"/>
              <a:ext cx="2087" cy="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52" name="Rectangle 19"/>
            <p:cNvSpPr>
              <a:spLocks noChangeArrowheads="1"/>
            </p:cNvSpPr>
            <p:nvPr/>
          </p:nvSpPr>
          <p:spPr bwMode="auto">
            <a:xfrm>
              <a:off x="-1206" y="5207"/>
              <a:ext cx="876" cy="231"/>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a:solidFill>
                    <a:srgbClr val="000000"/>
                  </a:solidFill>
                </a:rPr>
                <a:t>relé  </a:t>
              </a:r>
              <a:r>
                <a:rPr lang="es-ES" altLang="en-US" b="1">
                  <a:solidFill>
                    <a:srgbClr val="000000"/>
                  </a:solidFill>
                </a:rPr>
                <a:t>DGPT</a:t>
              </a:r>
              <a:r>
                <a:rPr lang="es-ES" altLang="en-US">
                  <a:solidFill>
                    <a:srgbClr val="000099"/>
                  </a:solidFill>
                </a:rPr>
                <a:t>.</a:t>
              </a:r>
              <a:endParaRPr lang="en-US" altLang="en-US">
                <a:solidFill>
                  <a:srgbClr val="000099"/>
                </a:solidFill>
              </a:endParaRPr>
            </a:p>
          </p:txBody>
        </p:sp>
      </p:grpSp>
      <p:pic>
        <p:nvPicPr>
          <p:cNvPr id="138249"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PRINCIPALES COMPONENTES  DE LOS TRANSFORMADORES.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TRANSFORMADORES DE POTENCIA.</a:t>
            </a:r>
          </a:p>
        </p:txBody>
      </p:sp>
      <p:sp>
        <p:nvSpPr>
          <p:cNvPr id="140291" name="Rectangle 4"/>
          <p:cNvSpPr>
            <a:spLocks noChangeArrowheads="1"/>
          </p:cNvSpPr>
          <p:nvPr/>
        </p:nvSpPr>
        <p:spPr bwMode="auto">
          <a:xfrm>
            <a:off x="684213" y="981075"/>
            <a:ext cx="7559675" cy="3698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ü"/>
            </a:pPr>
            <a:r>
              <a:rPr lang="es-ES" altLang="en-US">
                <a:solidFill>
                  <a:srgbClr val="000000"/>
                </a:solidFill>
              </a:rPr>
              <a:t>Transformador triásico, con aislamiento SF6, ventilación forzada, </a:t>
            </a:r>
            <a:endParaRPr lang="es-ES" altLang="en-US" b="1">
              <a:solidFill>
                <a:srgbClr val="000000"/>
              </a:solidFill>
            </a:endParaRPr>
          </a:p>
        </p:txBody>
      </p:sp>
      <p:sp>
        <p:nvSpPr>
          <p:cNvPr id="140292" name="AutoShape 7"/>
          <p:cNvSpPr>
            <a:spLocks noChangeAspect="1" noChangeArrowheads="1"/>
          </p:cNvSpPr>
          <p:nvPr/>
        </p:nvSpPr>
        <p:spPr bwMode="auto">
          <a:xfrm>
            <a:off x="63500" y="-136525"/>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0293" name="AutoShape 9"/>
          <p:cNvSpPr>
            <a:spLocks noChangeAspect="1" noChangeArrowheads="1"/>
          </p:cNvSpPr>
          <p:nvPr/>
        </p:nvSpPr>
        <p:spPr bwMode="auto">
          <a:xfrm>
            <a:off x="215900" y="15875"/>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140294"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1963" y="1844675"/>
            <a:ext cx="60737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TRANSFORMADORES DE POTENCIA.</a:t>
            </a:r>
          </a:p>
        </p:txBody>
      </p:sp>
      <p:sp>
        <p:nvSpPr>
          <p:cNvPr id="142339" name="Rectangle 4"/>
          <p:cNvSpPr>
            <a:spLocks noChangeArrowheads="1"/>
          </p:cNvSpPr>
          <p:nvPr/>
        </p:nvSpPr>
        <p:spPr bwMode="auto">
          <a:xfrm>
            <a:off x="684213" y="1052513"/>
            <a:ext cx="7559675" cy="6461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ü"/>
            </a:pPr>
            <a:r>
              <a:rPr lang="es-ES" altLang="en-US">
                <a:solidFill>
                  <a:srgbClr val="000000"/>
                </a:solidFill>
              </a:rPr>
              <a:t>Banco de Transformación monofásico, con un transformador de reserva</a:t>
            </a:r>
            <a:r>
              <a:rPr lang="es-ES" altLang="en-US">
                <a:solidFill>
                  <a:srgbClr val="000099"/>
                </a:solidFill>
              </a:rPr>
              <a:t>.</a:t>
            </a:r>
          </a:p>
        </p:txBody>
      </p:sp>
      <p:sp>
        <p:nvSpPr>
          <p:cNvPr id="142340" name="AutoShape 2" descr="Resultado de imagen de Transformador de llenado integral"/>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2341" name="AutoShape 4" descr="Resultado de imagen de Transformador de llenado integral"/>
          <p:cNvSpPr>
            <a:spLocks noChangeAspect="1" noChangeArrowheads="1"/>
          </p:cNvSpPr>
          <p:nvPr/>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1423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698625"/>
            <a:ext cx="66960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TRANSFORMADORES DE POTENCIA SECOS.</a:t>
            </a:r>
          </a:p>
        </p:txBody>
      </p:sp>
      <p:pic>
        <p:nvPicPr>
          <p:cNvPr id="14438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208088"/>
            <a:ext cx="6121400"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Rectángulo"/>
          <p:cNvSpPr>
            <a:spLocks noChangeArrowheads="1"/>
          </p:cNvSpPr>
          <p:nvPr/>
        </p:nvSpPr>
        <p:spPr bwMode="auto">
          <a:xfrm>
            <a:off x="1619250" y="2205038"/>
            <a:ext cx="56118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INTERRUPTORES </a:t>
            </a:r>
          </a:p>
          <a:p>
            <a:pPr algn="ctr"/>
            <a:r>
              <a:rPr lang="es-ES" altLang="en-US" sz="4800" b="1">
                <a:solidFill>
                  <a:srgbClr val="000000"/>
                </a:solidFill>
                <a:latin typeface="Futura Lt BT" pitchFamily="34" charset="0"/>
              </a:rPr>
              <a:t>DE POTENCIA</a:t>
            </a:r>
          </a:p>
        </p:txBody>
      </p:sp>
      <p:pic>
        <p:nvPicPr>
          <p:cNvPr id="14643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719138" y="254000"/>
            <a:ext cx="7561262" cy="430213"/>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2200" b="1" dirty="0">
                <a:solidFill>
                  <a:srgbClr val="000000"/>
                </a:solidFill>
                <a:effectLst>
                  <a:outerShdw blurRad="38100" dist="38100" dir="2700000" algn="tl">
                    <a:srgbClr val="000000"/>
                  </a:outerShdw>
                </a:effectLst>
                <a:latin typeface="Tahoma" pitchFamily="34" charset="0"/>
              </a:rPr>
              <a:t>INTERRUPTORES DE POTENCIA</a:t>
            </a:r>
          </a:p>
        </p:txBody>
      </p:sp>
      <p:sp>
        <p:nvSpPr>
          <p:cNvPr id="14848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8484" name="Rectangle 4"/>
          <p:cNvSpPr>
            <a:spLocks noChangeArrowheads="1"/>
          </p:cNvSpPr>
          <p:nvPr/>
        </p:nvSpPr>
        <p:spPr bwMode="auto">
          <a:xfrm>
            <a:off x="323850" y="620713"/>
            <a:ext cx="8424863" cy="58483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sz="2200">
                <a:solidFill>
                  <a:srgbClr val="000000"/>
                </a:solidFill>
              </a:rPr>
              <a:t>Los interruptores de potencia de alta tensión son equipos electromecánicos de maniobra que interrumpen y cierran los circuitos eléctricos. Pertenecen a la aparamenta de maniobra y corte de las Subestaciones eléctricas.</a:t>
            </a:r>
          </a:p>
          <a:p>
            <a:pPr algn="just">
              <a:spcBef>
                <a:spcPct val="50000"/>
              </a:spcBef>
              <a:buFont typeface="Wingdings" panose="05000000000000000000" pitchFamily="2" charset="2"/>
              <a:buChar char="q"/>
            </a:pPr>
            <a:r>
              <a:rPr lang="es-ES" altLang="en-US" sz="2200">
                <a:solidFill>
                  <a:srgbClr val="000000"/>
                </a:solidFill>
              </a:rPr>
              <a:t>En condiciones de operación normal:</a:t>
            </a:r>
          </a:p>
          <a:p>
            <a:pPr lvl="1" algn="just">
              <a:spcBef>
                <a:spcPct val="50000"/>
              </a:spcBef>
              <a:buFont typeface="Wingdings" panose="05000000000000000000" pitchFamily="2" charset="2"/>
              <a:buChar char="v"/>
            </a:pPr>
            <a:r>
              <a:rPr lang="es-ES" altLang="en-US" sz="2200">
                <a:solidFill>
                  <a:srgbClr val="000000"/>
                </a:solidFill>
              </a:rPr>
              <a:t>Se emplean para la apertura y cierre de circuitos eléctricos </a:t>
            </a:r>
            <a:r>
              <a:rPr lang="es-ES" altLang="en-US" sz="2200" b="1">
                <a:solidFill>
                  <a:srgbClr val="000000"/>
                </a:solidFill>
              </a:rPr>
              <a:t>con o sin carga.</a:t>
            </a:r>
            <a:r>
              <a:rPr lang="es-ES" altLang="en-US" sz="2200">
                <a:solidFill>
                  <a:srgbClr val="000000"/>
                </a:solidFill>
              </a:rPr>
              <a:t> (corrientes nominales de trabajo).</a:t>
            </a:r>
          </a:p>
          <a:p>
            <a:pPr lvl="1" algn="just">
              <a:spcBef>
                <a:spcPct val="50000"/>
              </a:spcBef>
              <a:buFont typeface="Wingdings" panose="05000000000000000000" pitchFamily="2" charset="2"/>
              <a:buChar char="v"/>
            </a:pPr>
            <a:r>
              <a:rPr lang="es-ES" altLang="en-US" sz="2200">
                <a:solidFill>
                  <a:srgbClr val="000000"/>
                </a:solidFill>
              </a:rPr>
              <a:t> Permiten el cambio de configuración de un sistema de energía eléctrica (conexión o desconexión preestablecida) .</a:t>
            </a:r>
          </a:p>
          <a:p>
            <a:pPr algn="just">
              <a:spcBef>
                <a:spcPct val="50000"/>
              </a:spcBef>
              <a:buFont typeface="Wingdings" panose="05000000000000000000" pitchFamily="2" charset="2"/>
              <a:buChar char="q"/>
            </a:pPr>
            <a:r>
              <a:rPr lang="es-ES" altLang="en-US" sz="2200">
                <a:solidFill>
                  <a:srgbClr val="000000"/>
                </a:solidFill>
              </a:rPr>
              <a:t>En caso de ocurrir una  avería:</a:t>
            </a:r>
          </a:p>
          <a:p>
            <a:pPr lvl="1" algn="just">
              <a:spcBef>
                <a:spcPct val="50000"/>
              </a:spcBef>
              <a:buFont typeface="Wingdings" panose="05000000000000000000" pitchFamily="2" charset="2"/>
              <a:buChar char="v"/>
            </a:pPr>
            <a:r>
              <a:rPr lang="es-ES" altLang="en-US" sz="2200">
                <a:solidFill>
                  <a:srgbClr val="000000"/>
                </a:solidFill>
              </a:rPr>
              <a:t>Los interruptores realizan el corte y despeje de averías. (valores muy altos de corrientes de corto circuito)</a:t>
            </a:r>
          </a:p>
          <a:p>
            <a:pPr lvl="1" algn="just">
              <a:spcBef>
                <a:spcPct val="50000"/>
              </a:spcBef>
              <a:buFont typeface="Wingdings" panose="05000000000000000000" pitchFamily="2" charset="2"/>
              <a:buChar char="v"/>
            </a:pPr>
            <a:r>
              <a:rPr lang="es-ES" altLang="en-US" sz="2200">
                <a:solidFill>
                  <a:srgbClr val="000000"/>
                </a:solidFill>
              </a:rPr>
              <a:t>Permite el paso de corrientes de corto circuito durante un tiempo corto de tiempo. (mientras se despeja la avería).</a:t>
            </a:r>
          </a:p>
        </p:txBody>
      </p:sp>
      <p:pic>
        <p:nvPicPr>
          <p:cNvPr id="14848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530" name="3 Grupo"/>
          <p:cNvGrpSpPr>
            <a:grpSpLocks/>
          </p:cNvGrpSpPr>
          <p:nvPr/>
        </p:nvGrpSpPr>
        <p:grpSpPr bwMode="auto">
          <a:xfrm>
            <a:off x="5940425" y="3243263"/>
            <a:ext cx="2447925" cy="3195637"/>
            <a:chOff x="6454357" y="3501008"/>
            <a:chExt cx="2689643" cy="3340336"/>
          </a:xfrm>
        </p:grpSpPr>
        <p:pic>
          <p:nvPicPr>
            <p:cNvPr id="15054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4357" y="3501008"/>
              <a:ext cx="2689643" cy="3340336"/>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50541" name="1 Rectángulo"/>
            <p:cNvSpPr>
              <a:spLocks noChangeArrowheads="1"/>
            </p:cNvSpPr>
            <p:nvPr/>
          </p:nvSpPr>
          <p:spPr bwMode="auto">
            <a:xfrm>
              <a:off x="8330957" y="3501008"/>
              <a:ext cx="81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DIN-Regular" pitchFamily="34" charset="0"/>
                </a:defRPr>
              </a:lvl1pPr>
              <a:lvl2pPr>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pPr>
              <a:r>
                <a:rPr lang="es-ES" altLang="en-US" b="1">
                  <a:solidFill>
                    <a:srgbClr val="FF0000"/>
                  </a:solidFill>
                </a:rPr>
                <a:t>C</a:t>
              </a:r>
            </a:p>
          </p:txBody>
        </p:sp>
      </p:grpSp>
      <p:sp>
        <p:nvSpPr>
          <p:cNvPr id="4034562" name="Text Box 2">
            <a:extLst>
              <a:ext uri="{FF2B5EF4-FFF2-40B4-BE49-F238E27FC236}"/>
            </a:extLst>
          </p:cNvPr>
          <p:cNvSpPr txBox="1">
            <a:spLocks noChangeArrowheads="1"/>
          </p:cNvSpPr>
          <p:nvPr/>
        </p:nvSpPr>
        <p:spPr bwMode="auto">
          <a:xfrm>
            <a:off x="684213" y="620713"/>
            <a:ext cx="8431212" cy="4302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2200" b="1" dirty="0">
                <a:solidFill>
                  <a:srgbClr val="000000"/>
                </a:solidFill>
                <a:effectLst>
                  <a:outerShdw blurRad="38100" dist="38100" dir="2700000" algn="tl">
                    <a:srgbClr val="000000"/>
                  </a:outerShdw>
                </a:effectLst>
                <a:latin typeface="Tahoma" pitchFamily="34" charset="0"/>
              </a:rPr>
              <a:t> </a:t>
            </a:r>
            <a:r>
              <a:rPr lang="es-ES" sz="2200" b="1" dirty="0">
                <a:solidFill>
                  <a:srgbClr val="000000"/>
                </a:solidFill>
                <a:effectLst>
                  <a:outerShdw blurRad="38100" dist="38100" dir="2700000" algn="tl">
                    <a:srgbClr val="000000"/>
                  </a:outerShdw>
                </a:effectLst>
                <a:latin typeface="Tahoma" pitchFamily="34" charset="0"/>
              </a:rPr>
              <a:t>TIPOS DE INTERRUPTORES  SEGÚN NIVEL DE TENSIÓN:</a:t>
            </a:r>
            <a:endParaRPr lang="es-ES_tradnl" sz="2200" b="1" dirty="0">
              <a:solidFill>
                <a:srgbClr val="000000"/>
              </a:solidFill>
              <a:effectLst>
                <a:outerShdw blurRad="38100" dist="38100" dir="2700000" algn="tl">
                  <a:srgbClr val="000000"/>
                </a:outerShdw>
              </a:effectLst>
              <a:latin typeface="Tahoma" pitchFamily="34" charset="0"/>
            </a:endParaRPr>
          </a:p>
        </p:txBody>
      </p:sp>
      <p:sp>
        <p:nvSpPr>
          <p:cNvPr id="150532" name="Rectangle 4"/>
          <p:cNvSpPr>
            <a:spLocks noChangeArrowheads="1"/>
          </p:cNvSpPr>
          <p:nvPr/>
        </p:nvSpPr>
        <p:spPr bwMode="auto">
          <a:xfrm>
            <a:off x="684213" y="1052513"/>
            <a:ext cx="7559675" cy="22780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Times New Roman" panose="02020603050405020304" pitchFamily="18" charset="0"/>
              <a:buAutoNum type="alphaUcPeriod"/>
            </a:pPr>
            <a:r>
              <a:rPr lang="es-ES" altLang="en-US" sz="2200" b="1">
                <a:solidFill>
                  <a:srgbClr val="000000"/>
                </a:solidFill>
              </a:rPr>
              <a:t>Hasta 245 kV</a:t>
            </a:r>
            <a:r>
              <a:rPr lang="es-ES" altLang="en-US" sz="2200">
                <a:solidFill>
                  <a:srgbClr val="000000"/>
                </a:solidFill>
              </a:rPr>
              <a:t>: Los interruptores tienen una cámara de corte por polo.</a:t>
            </a:r>
          </a:p>
          <a:p>
            <a:pPr algn="just">
              <a:spcBef>
                <a:spcPts val="600"/>
              </a:spcBef>
              <a:buFont typeface="Times New Roman" panose="02020603050405020304" pitchFamily="18" charset="0"/>
              <a:buAutoNum type="alphaUcPeriod"/>
            </a:pPr>
            <a:r>
              <a:rPr lang="es-ES" altLang="en-US" sz="2200" b="1">
                <a:solidFill>
                  <a:srgbClr val="000000"/>
                </a:solidFill>
              </a:rPr>
              <a:t>Entre 245 kV y 550 kV: </a:t>
            </a:r>
            <a:r>
              <a:rPr lang="es-ES" altLang="en-US" sz="2200">
                <a:solidFill>
                  <a:srgbClr val="000000"/>
                </a:solidFill>
              </a:rPr>
              <a:t>Tienen dos cámaras de corte en serie  por polo.</a:t>
            </a:r>
          </a:p>
          <a:p>
            <a:pPr algn="just">
              <a:spcBef>
                <a:spcPts val="600"/>
              </a:spcBef>
              <a:buFont typeface="Times New Roman" panose="02020603050405020304" pitchFamily="18" charset="0"/>
              <a:buAutoNum type="alphaUcPeriod"/>
            </a:pPr>
            <a:r>
              <a:rPr lang="es-ES" altLang="en-US" sz="2200" b="1">
                <a:solidFill>
                  <a:srgbClr val="000000"/>
                </a:solidFill>
              </a:rPr>
              <a:t>Mas de  350 kV para corrientes de extinción  muy altas : </a:t>
            </a:r>
            <a:r>
              <a:rPr lang="es-ES" altLang="en-US" sz="2200">
                <a:solidFill>
                  <a:srgbClr val="000000"/>
                </a:solidFill>
              </a:rPr>
              <a:t>Tienen más de dos cámaras de corte en serie</a:t>
            </a:r>
          </a:p>
        </p:txBody>
      </p:sp>
      <p:grpSp>
        <p:nvGrpSpPr>
          <p:cNvPr id="150533" name="11 Grupo"/>
          <p:cNvGrpSpPr>
            <a:grpSpLocks/>
          </p:cNvGrpSpPr>
          <p:nvPr/>
        </p:nvGrpSpPr>
        <p:grpSpPr bwMode="auto">
          <a:xfrm>
            <a:off x="755650" y="3243263"/>
            <a:ext cx="2160588" cy="3209925"/>
            <a:chOff x="-7137" y="2960729"/>
            <a:chExt cx="2922953" cy="3897272"/>
          </a:xfrm>
        </p:grpSpPr>
        <p:pic>
          <p:nvPicPr>
            <p:cNvPr id="150538" name="Picture 1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7" y="2960729"/>
              <a:ext cx="2922953" cy="389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9" name="10 Rectángulo"/>
            <p:cNvSpPr>
              <a:spLocks noChangeArrowheads="1"/>
            </p:cNvSpPr>
            <p:nvPr/>
          </p:nvSpPr>
          <p:spPr bwMode="auto">
            <a:xfrm>
              <a:off x="0" y="2996952"/>
              <a:ext cx="81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DIN-Regular" pitchFamily="34" charset="0"/>
                </a:defRPr>
              </a:lvl1pPr>
              <a:lvl2pPr>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pPr>
              <a:r>
                <a:rPr lang="es-ES" altLang="en-US" b="1">
                  <a:solidFill>
                    <a:srgbClr val="FF0000"/>
                  </a:solidFill>
                </a:rPr>
                <a:t>A</a:t>
              </a:r>
            </a:p>
          </p:txBody>
        </p:sp>
      </p:grpSp>
      <p:grpSp>
        <p:nvGrpSpPr>
          <p:cNvPr id="150534" name="8 Grupo"/>
          <p:cNvGrpSpPr>
            <a:grpSpLocks/>
          </p:cNvGrpSpPr>
          <p:nvPr/>
        </p:nvGrpSpPr>
        <p:grpSpPr bwMode="auto">
          <a:xfrm>
            <a:off x="2763838" y="3324225"/>
            <a:ext cx="3176587" cy="3128963"/>
            <a:chOff x="2763307" y="2960728"/>
            <a:chExt cx="3176845" cy="3897272"/>
          </a:xfrm>
        </p:grpSpPr>
        <p:pic>
          <p:nvPicPr>
            <p:cNvPr id="150536"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63307" y="2960728"/>
              <a:ext cx="3176845" cy="389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7" name="6 Rectángulo"/>
            <p:cNvSpPr>
              <a:spLocks noChangeArrowheads="1"/>
            </p:cNvSpPr>
            <p:nvPr/>
          </p:nvSpPr>
          <p:spPr bwMode="auto">
            <a:xfrm>
              <a:off x="4911770" y="2960728"/>
              <a:ext cx="8954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DIN-Regular" pitchFamily="34" charset="0"/>
                </a:defRPr>
              </a:lvl1pPr>
              <a:lvl2pPr>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pPr>
              <a:r>
                <a:rPr lang="es-ES" altLang="en-US" b="1">
                  <a:solidFill>
                    <a:srgbClr val="FF0000"/>
                  </a:solidFill>
                </a:rPr>
                <a:t>B</a:t>
              </a:r>
            </a:p>
          </p:txBody>
        </p:sp>
      </p:grpSp>
      <p:pic>
        <p:nvPicPr>
          <p:cNvPr id="150535"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4302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2200" b="1" dirty="0">
                <a:solidFill>
                  <a:srgbClr val="000000"/>
                </a:solidFill>
                <a:effectLst>
                  <a:outerShdw blurRad="38100" dist="38100" dir="2700000" algn="tl">
                    <a:srgbClr val="000000"/>
                  </a:outerShdw>
                </a:effectLst>
                <a:latin typeface="Tahoma" pitchFamily="34" charset="0"/>
              </a:rPr>
              <a:t> </a:t>
            </a:r>
            <a:r>
              <a:rPr lang="es-ES" sz="2200" b="1" dirty="0">
                <a:solidFill>
                  <a:srgbClr val="000000"/>
                </a:solidFill>
                <a:effectLst>
                  <a:outerShdw blurRad="38100" dist="38100" dir="2700000" algn="tl">
                    <a:srgbClr val="000000"/>
                  </a:outerShdw>
                </a:effectLst>
                <a:latin typeface="Tahoma" pitchFamily="34" charset="0"/>
              </a:rPr>
              <a:t>TIPOS DE INTERRUPTORES  SEGÚN SU UBICACIÓN</a:t>
            </a:r>
            <a:endParaRPr lang="es-ES_tradnl" sz="2200" b="1" dirty="0">
              <a:solidFill>
                <a:srgbClr val="000000"/>
              </a:solidFill>
              <a:effectLst>
                <a:outerShdw blurRad="38100" dist="38100" dir="2700000" algn="tl">
                  <a:srgbClr val="000000"/>
                </a:outerShdw>
              </a:effectLst>
              <a:latin typeface="Tahoma" pitchFamily="34" charset="0"/>
            </a:endParaRPr>
          </a:p>
        </p:txBody>
      </p:sp>
      <p:sp>
        <p:nvSpPr>
          <p:cNvPr id="152579" name="Rectangle 4"/>
          <p:cNvSpPr>
            <a:spLocks noChangeArrowheads="1"/>
          </p:cNvSpPr>
          <p:nvPr/>
        </p:nvSpPr>
        <p:spPr bwMode="auto">
          <a:xfrm>
            <a:off x="684213" y="1763713"/>
            <a:ext cx="7991475" cy="1108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sz="2200" b="1">
                <a:solidFill>
                  <a:srgbClr val="000000"/>
                </a:solidFill>
              </a:rPr>
              <a:t>Exterior: </a:t>
            </a:r>
            <a:r>
              <a:rPr lang="es-ES" altLang="en-US" sz="2200">
                <a:solidFill>
                  <a:srgbClr val="000000"/>
                </a:solidFill>
              </a:rPr>
              <a:t> Una amplia gama de tensiones hasta 1000kV, como medio de extinción del arco Aire comprimido, aceite, SF6. </a:t>
            </a:r>
          </a:p>
        </p:txBody>
      </p:sp>
      <p:sp>
        <p:nvSpPr>
          <p:cNvPr id="152580" name="Rectangle 4"/>
          <p:cNvSpPr>
            <a:spLocks noChangeArrowheads="1"/>
          </p:cNvSpPr>
          <p:nvPr/>
        </p:nvSpPr>
        <p:spPr bwMode="auto">
          <a:xfrm>
            <a:off x="684213" y="1027113"/>
            <a:ext cx="7991475" cy="7699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sz="2200" b="1">
                <a:solidFill>
                  <a:srgbClr val="000000"/>
                </a:solidFill>
              </a:rPr>
              <a:t>Interior</a:t>
            </a:r>
            <a:r>
              <a:rPr lang="es-ES" altLang="en-US" sz="2200">
                <a:solidFill>
                  <a:srgbClr val="000000"/>
                </a:solidFill>
              </a:rPr>
              <a:t>: Generalmente son interruptores de media tensión hasta 45 kV, con cámaras de extinción en vacío o SF6</a:t>
            </a:r>
            <a:endParaRPr lang="es-ES" altLang="en-US" sz="2200" b="1">
              <a:solidFill>
                <a:srgbClr val="000000"/>
              </a:solidFill>
            </a:endParaRPr>
          </a:p>
        </p:txBody>
      </p:sp>
      <p:pic>
        <p:nvPicPr>
          <p:cNvPr id="152581" name="Picture 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5838" y="2794000"/>
            <a:ext cx="4024312"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2" name="Picture 8" descr="Interruptor de circuito de vacío de voltaje intermedi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54313"/>
            <a:ext cx="4795838"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3"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250825" y="620713"/>
            <a:ext cx="8642350" cy="400050"/>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2000" b="1" dirty="0">
                <a:solidFill>
                  <a:srgbClr val="000000"/>
                </a:solidFill>
                <a:effectLst>
                  <a:outerShdw blurRad="38100" dist="38100" dir="2700000" algn="tl">
                    <a:srgbClr val="000000"/>
                  </a:outerShdw>
                </a:effectLst>
                <a:latin typeface="Tahoma" pitchFamily="34" charset="0"/>
              </a:rPr>
              <a:t> </a:t>
            </a:r>
            <a:r>
              <a:rPr lang="es-ES" sz="2000" b="1" dirty="0">
                <a:solidFill>
                  <a:srgbClr val="000000"/>
                </a:solidFill>
                <a:effectLst>
                  <a:outerShdw blurRad="38100" dist="38100" dir="2700000" algn="tl">
                    <a:srgbClr val="000000"/>
                  </a:outerShdw>
                </a:effectLst>
                <a:latin typeface="Tahoma" pitchFamily="34" charset="0"/>
              </a:rPr>
              <a:t>TIPOS DE INTERRUPTORES  SEGÚN MECANISMO DE OPERACIÓN</a:t>
            </a:r>
            <a:endParaRPr lang="es-ES_tradnl" sz="2000" b="1" dirty="0">
              <a:solidFill>
                <a:srgbClr val="000000"/>
              </a:solidFill>
              <a:effectLst>
                <a:outerShdw blurRad="38100" dist="38100" dir="2700000" algn="tl">
                  <a:srgbClr val="000000"/>
                </a:outerShdw>
              </a:effectLst>
              <a:latin typeface="Tahoma" pitchFamily="34" charset="0"/>
            </a:endParaRPr>
          </a:p>
        </p:txBody>
      </p:sp>
      <p:sp>
        <p:nvSpPr>
          <p:cNvPr id="154627" name="Rectangle 4"/>
          <p:cNvSpPr>
            <a:spLocks noChangeArrowheads="1"/>
          </p:cNvSpPr>
          <p:nvPr/>
        </p:nvSpPr>
        <p:spPr bwMode="auto">
          <a:xfrm>
            <a:off x="539750" y="1125538"/>
            <a:ext cx="8280400" cy="27082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Times New Roman" panose="02020603050405020304" pitchFamily="18" charset="0"/>
              <a:buAutoNum type="alphaUcPeriod"/>
            </a:pPr>
            <a:r>
              <a:rPr lang="es-ES" altLang="en-US" sz="2000" b="1">
                <a:solidFill>
                  <a:srgbClr val="000000"/>
                </a:solidFill>
              </a:rPr>
              <a:t>Resortes: </a:t>
            </a:r>
            <a:r>
              <a:rPr lang="es-ES" altLang="en-US" sz="2000">
                <a:solidFill>
                  <a:srgbClr val="000000"/>
                </a:solidFill>
              </a:rPr>
              <a:t>La energía se almacena en resortes. Requiere motor para cargar el resorte.</a:t>
            </a:r>
          </a:p>
          <a:p>
            <a:pPr algn="just">
              <a:spcBef>
                <a:spcPct val="50000"/>
              </a:spcBef>
              <a:buFont typeface="Times New Roman" panose="02020603050405020304" pitchFamily="18" charset="0"/>
              <a:buAutoNum type="alphaUcPeriod"/>
            </a:pPr>
            <a:r>
              <a:rPr lang="es-ES" altLang="en-US" sz="2000" b="1">
                <a:solidFill>
                  <a:srgbClr val="000000"/>
                </a:solidFill>
              </a:rPr>
              <a:t>Neumático: </a:t>
            </a:r>
            <a:r>
              <a:rPr lang="es-ES" altLang="en-US" sz="2000">
                <a:solidFill>
                  <a:srgbClr val="000000"/>
                </a:solidFill>
              </a:rPr>
              <a:t>La energía se almacena en aire comprimido. Requiere un moto-compresor para mantener la presión constante.</a:t>
            </a:r>
          </a:p>
          <a:p>
            <a:pPr algn="just">
              <a:spcBef>
                <a:spcPct val="50000"/>
              </a:spcBef>
              <a:buFont typeface="Times New Roman" panose="02020603050405020304" pitchFamily="18" charset="0"/>
              <a:buAutoNum type="alphaUcPeriod"/>
            </a:pPr>
            <a:r>
              <a:rPr lang="es-ES" altLang="en-US" sz="2000" b="1">
                <a:solidFill>
                  <a:srgbClr val="000000"/>
                </a:solidFill>
              </a:rPr>
              <a:t>Hidráulico: </a:t>
            </a:r>
            <a:r>
              <a:rPr lang="es-ES" altLang="en-US" sz="2000">
                <a:solidFill>
                  <a:srgbClr val="000000"/>
                </a:solidFill>
              </a:rPr>
              <a:t>La energía se almacena en aceite a presión. Se requiere una bomba para mantener la presión de aceite. </a:t>
            </a:r>
          </a:p>
          <a:p>
            <a:pPr algn="just">
              <a:spcBef>
                <a:spcPct val="50000"/>
              </a:spcBef>
              <a:buFont typeface="Times New Roman" panose="02020603050405020304" pitchFamily="18" charset="0"/>
              <a:buAutoNum type="alphaUcPeriod"/>
            </a:pPr>
            <a:r>
              <a:rPr lang="es-ES" altLang="en-US" sz="2000" b="1">
                <a:solidFill>
                  <a:srgbClr val="000000"/>
                </a:solidFill>
              </a:rPr>
              <a:t>Mixto</a:t>
            </a:r>
            <a:r>
              <a:rPr lang="es-ES" altLang="en-US" sz="2000">
                <a:solidFill>
                  <a:srgbClr val="000000"/>
                </a:solidFill>
              </a:rPr>
              <a:t>: por ejemplo resortes y neumático</a:t>
            </a:r>
          </a:p>
        </p:txBody>
      </p:sp>
      <p:grpSp>
        <p:nvGrpSpPr>
          <p:cNvPr id="154628" name="Group 13"/>
          <p:cNvGrpSpPr>
            <a:grpSpLocks/>
          </p:cNvGrpSpPr>
          <p:nvPr/>
        </p:nvGrpSpPr>
        <p:grpSpPr bwMode="auto">
          <a:xfrm>
            <a:off x="558800" y="3716338"/>
            <a:ext cx="7993063" cy="2836862"/>
            <a:chOff x="45" y="2233"/>
            <a:chExt cx="5715" cy="2087"/>
          </a:xfrm>
        </p:grpSpPr>
        <p:pic>
          <p:nvPicPr>
            <p:cNvPr id="15463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 y="2478"/>
              <a:ext cx="1973"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8" y="2233"/>
              <a:ext cx="3742" cy="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 y="3974"/>
              <a:ext cx="117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4629"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TIPOS DE INTERRUPTORES SEGÚN DISEÑO EXTERNO:</a:t>
            </a:r>
          </a:p>
        </p:txBody>
      </p:sp>
      <p:sp>
        <p:nvSpPr>
          <p:cNvPr id="156675" name="Rectangle 4"/>
          <p:cNvSpPr>
            <a:spLocks noChangeArrowheads="1"/>
          </p:cNvSpPr>
          <p:nvPr/>
        </p:nvSpPr>
        <p:spPr bwMode="auto">
          <a:xfrm>
            <a:off x="0" y="1139825"/>
            <a:ext cx="9123363" cy="461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sz="2400" b="1">
                <a:solidFill>
                  <a:srgbClr val="000000"/>
                </a:solidFill>
              </a:rPr>
              <a:t>    Interruptores tanque vivo. </a:t>
            </a:r>
            <a:r>
              <a:rPr lang="es-ES" altLang="en-US" sz="2400">
                <a:solidFill>
                  <a:srgbClr val="000000"/>
                </a:solidFill>
              </a:rPr>
              <a:t> </a:t>
            </a:r>
            <a:r>
              <a:rPr lang="es-ES" altLang="en-US" sz="2400" b="1">
                <a:solidFill>
                  <a:srgbClr val="000000"/>
                </a:solidFill>
              </a:rPr>
              <a:t>Interruptores tanque muerto.</a:t>
            </a:r>
          </a:p>
        </p:txBody>
      </p:sp>
      <p:pic>
        <p:nvPicPr>
          <p:cNvPr id="15667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0" y="1989138"/>
            <a:ext cx="48831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7" name="Picture 4" descr="Resultado de imagen de interruptor alta tens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1989138"/>
            <a:ext cx="2927350"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8"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TIPOS DE INTERRUPTORES  TANQUE VIVO:</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5872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58724" name="Rectangle 4"/>
          <p:cNvSpPr>
            <a:spLocks noChangeArrowheads="1"/>
          </p:cNvSpPr>
          <p:nvPr/>
        </p:nvSpPr>
        <p:spPr bwMode="auto">
          <a:xfrm>
            <a:off x="684213" y="981075"/>
            <a:ext cx="7704137" cy="2262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s-ES" altLang="en-US">
                <a:solidFill>
                  <a:srgbClr val="000000"/>
                </a:solidFill>
              </a:rPr>
              <a:t>La cámara de extinción de los interruptores de </a:t>
            </a:r>
            <a:r>
              <a:rPr lang="es-ES" altLang="en-US" b="1">
                <a:solidFill>
                  <a:srgbClr val="000000"/>
                </a:solidFill>
              </a:rPr>
              <a:t>potencia tipo tanque vivo no está puesta a tierra</a:t>
            </a:r>
            <a:r>
              <a:rPr lang="es-ES" altLang="en-US">
                <a:solidFill>
                  <a:srgbClr val="000000"/>
                </a:solidFill>
              </a:rPr>
              <a:t>,  </a:t>
            </a:r>
            <a:r>
              <a:rPr lang="es-ES" altLang="en-US" b="1">
                <a:solidFill>
                  <a:srgbClr val="000000"/>
                </a:solidFill>
              </a:rPr>
              <a:t>se encuentra bajo alta tensión</a:t>
            </a:r>
            <a:r>
              <a:rPr lang="es-ES" altLang="en-US">
                <a:solidFill>
                  <a:srgbClr val="000000"/>
                </a:solidFill>
              </a:rPr>
              <a:t>.</a:t>
            </a:r>
          </a:p>
          <a:p>
            <a:pPr algn="just">
              <a:spcBef>
                <a:spcPts val="600"/>
              </a:spcBef>
              <a:buFont typeface="Wingdings" panose="05000000000000000000" pitchFamily="2" charset="2"/>
              <a:buChar char="v"/>
            </a:pPr>
            <a:r>
              <a:rPr lang="es-ES" altLang="en-US">
                <a:solidFill>
                  <a:srgbClr val="000000"/>
                </a:solidFill>
              </a:rPr>
              <a:t>Aplicaciones en gamas de tensiones de 72,5 kV a 800 kV.</a:t>
            </a:r>
          </a:p>
          <a:p>
            <a:pPr algn="just">
              <a:spcBef>
                <a:spcPts val="600"/>
              </a:spcBef>
              <a:buFont typeface="Wingdings" panose="05000000000000000000" pitchFamily="2" charset="2"/>
              <a:buChar char="v"/>
            </a:pPr>
            <a:r>
              <a:rPr lang="es-ES" altLang="en-US">
                <a:solidFill>
                  <a:srgbClr val="000000"/>
                </a:solidFill>
              </a:rPr>
              <a:t>Diseño extremadamente robusto, alta fiabilidad y disponibilidad operativa.</a:t>
            </a:r>
          </a:p>
          <a:p>
            <a:pPr algn="just">
              <a:spcBef>
                <a:spcPts val="600"/>
              </a:spcBef>
              <a:buFont typeface="Wingdings" panose="05000000000000000000" pitchFamily="2" charset="2"/>
              <a:buChar char="v"/>
            </a:pPr>
            <a:r>
              <a:rPr lang="es-ES" altLang="en-US">
                <a:solidFill>
                  <a:srgbClr val="000000"/>
                </a:solidFill>
              </a:rPr>
              <a:t>Pueden estar equipados con un accionamiento tripolar y un bastidor común, o con un accionamiento monopolar y un bastidor por polo.</a:t>
            </a:r>
          </a:p>
        </p:txBody>
      </p:sp>
      <p:pic>
        <p:nvPicPr>
          <p:cNvPr id="15872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3429000"/>
            <a:ext cx="7556500" cy="31686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5872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084263"/>
            <a:ext cx="7848600" cy="56578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TIPOS DE INTERRUPTORES  TANQUE VIVO:</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60772"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59749" name="Rectangle 4"/>
          <p:cNvSpPr>
            <a:spLocks noChangeArrowheads="1"/>
          </p:cNvSpPr>
          <p:nvPr/>
        </p:nvSpPr>
        <p:spPr bwMode="auto">
          <a:xfrm>
            <a:off x="684213" y="1001713"/>
            <a:ext cx="5543550" cy="24939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Wingdings" panose="05000000000000000000" pitchFamily="2" charset="2"/>
              <a:buChar char="§"/>
              <a:defRPr/>
            </a:pPr>
            <a:r>
              <a:rPr lang="es-ES" altLang="en-US" dirty="0" smtClean="0">
                <a:solidFill>
                  <a:srgbClr val="000000"/>
                </a:solidFill>
              </a:rPr>
              <a:t>Partes principales de un interruptor</a:t>
            </a:r>
          </a:p>
          <a:p>
            <a:pPr algn="just">
              <a:defRPr/>
            </a:pPr>
            <a:r>
              <a:rPr lang="es-ES" altLang="en-US" dirty="0" smtClean="0">
                <a:solidFill>
                  <a:srgbClr val="000000"/>
                </a:solidFill>
              </a:rPr>
              <a:t> de tanque vivo:</a:t>
            </a:r>
          </a:p>
          <a:p>
            <a:pPr lvl="1" algn="just">
              <a:spcBef>
                <a:spcPts val="600"/>
              </a:spcBef>
              <a:defRPr/>
            </a:pPr>
            <a:r>
              <a:rPr lang="es-ES" altLang="en-US" dirty="0" smtClean="0">
                <a:solidFill>
                  <a:srgbClr val="000000"/>
                </a:solidFill>
              </a:rPr>
              <a:t>1 Cámara de extinción</a:t>
            </a:r>
          </a:p>
          <a:p>
            <a:pPr lvl="1" algn="just">
              <a:spcBef>
                <a:spcPts val="600"/>
              </a:spcBef>
              <a:defRPr/>
            </a:pPr>
            <a:r>
              <a:rPr lang="es-ES" altLang="en-US" dirty="0" smtClean="0">
                <a:solidFill>
                  <a:srgbClr val="000000"/>
                </a:solidFill>
              </a:rPr>
              <a:t>2 Aislador soporte</a:t>
            </a:r>
          </a:p>
          <a:p>
            <a:pPr lvl="1" algn="just">
              <a:spcBef>
                <a:spcPts val="600"/>
              </a:spcBef>
              <a:defRPr/>
            </a:pPr>
            <a:r>
              <a:rPr lang="es-ES" altLang="en-US" dirty="0" smtClean="0">
                <a:solidFill>
                  <a:srgbClr val="000000"/>
                </a:solidFill>
              </a:rPr>
              <a:t>3 Pilar </a:t>
            </a:r>
          </a:p>
          <a:p>
            <a:pPr lvl="1" algn="just">
              <a:spcBef>
                <a:spcPts val="600"/>
              </a:spcBef>
              <a:defRPr/>
            </a:pPr>
            <a:r>
              <a:rPr lang="es-ES" altLang="en-US" dirty="0" smtClean="0">
                <a:solidFill>
                  <a:srgbClr val="000000"/>
                </a:solidFill>
              </a:rPr>
              <a:t>4 Armario de control </a:t>
            </a:r>
          </a:p>
          <a:p>
            <a:pPr lvl="1" algn="just">
              <a:spcBef>
                <a:spcPts val="600"/>
              </a:spcBef>
              <a:defRPr/>
            </a:pPr>
            <a:r>
              <a:rPr lang="es-ES" altLang="en-US" dirty="0" smtClean="0">
                <a:solidFill>
                  <a:srgbClr val="000000"/>
                </a:solidFill>
              </a:rPr>
              <a:t>5 Armario de operación</a:t>
            </a:r>
          </a:p>
        </p:txBody>
      </p:sp>
      <p:pic>
        <p:nvPicPr>
          <p:cNvPr id="160774"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TIPOS DE INTERRUPTORES  TANQUE MUERTO:</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6281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62820" name="Rectangle 4"/>
          <p:cNvSpPr>
            <a:spLocks noChangeArrowheads="1"/>
          </p:cNvSpPr>
          <p:nvPr/>
        </p:nvSpPr>
        <p:spPr bwMode="auto">
          <a:xfrm>
            <a:off x="684213" y="981075"/>
            <a:ext cx="7848600" cy="25384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s-ES" altLang="en-US">
                <a:solidFill>
                  <a:srgbClr val="000000"/>
                </a:solidFill>
              </a:rPr>
              <a:t>Los interruptores de tanque muerto disponen de una </a:t>
            </a:r>
            <a:r>
              <a:rPr lang="es-ES" altLang="en-US" b="1">
                <a:solidFill>
                  <a:srgbClr val="000000"/>
                </a:solidFill>
              </a:rPr>
              <a:t>cámara de interrupción encapsulada y el tanque siempre está puesto a tierra. </a:t>
            </a:r>
          </a:p>
          <a:p>
            <a:pPr algn="just">
              <a:spcBef>
                <a:spcPts val="600"/>
              </a:spcBef>
              <a:buFont typeface="Wingdings" panose="05000000000000000000" pitchFamily="2" charset="2"/>
              <a:buChar char="v"/>
            </a:pPr>
            <a:r>
              <a:rPr lang="es-ES" altLang="en-US">
                <a:solidFill>
                  <a:srgbClr val="000000"/>
                </a:solidFill>
              </a:rPr>
              <a:t>Bajo centro de gravedad. (elevada resistencia antisísmica)</a:t>
            </a:r>
          </a:p>
          <a:p>
            <a:pPr algn="just">
              <a:spcBef>
                <a:spcPts val="600"/>
              </a:spcBef>
              <a:buFont typeface="Wingdings" panose="05000000000000000000" pitchFamily="2" charset="2"/>
              <a:buChar char="v"/>
            </a:pPr>
            <a:r>
              <a:rPr lang="es-ES" altLang="en-US">
                <a:solidFill>
                  <a:srgbClr val="000000"/>
                </a:solidFill>
              </a:rPr>
              <a:t>Reducida carga dinámica en los cimientos.</a:t>
            </a:r>
          </a:p>
          <a:p>
            <a:pPr algn="just">
              <a:spcBef>
                <a:spcPts val="600"/>
              </a:spcBef>
              <a:buFont typeface="Wingdings" panose="05000000000000000000" pitchFamily="2" charset="2"/>
              <a:buChar char="v"/>
            </a:pPr>
            <a:r>
              <a:rPr lang="es-ES" altLang="en-US">
                <a:solidFill>
                  <a:srgbClr val="000000"/>
                </a:solidFill>
              </a:rPr>
              <a:t>Máxima disponibilidad con necesidades mínimas de mantenimiento. </a:t>
            </a:r>
          </a:p>
          <a:p>
            <a:pPr algn="just">
              <a:spcBef>
                <a:spcPct val="50000"/>
              </a:spcBef>
              <a:buFont typeface="Wingdings" panose="05000000000000000000" pitchFamily="2" charset="2"/>
              <a:buChar char="v"/>
            </a:pPr>
            <a:r>
              <a:rPr lang="es-ES" altLang="en-US">
                <a:solidFill>
                  <a:srgbClr val="000000"/>
                </a:solidFill>
              </a:rPr>
              <a:t>Pueden equiparse con TC para protección y medida.</a:t>
            </a:r>
          </a:p>
          <a:p>
            <a:pPr algn="just">
              <a:spcBef>
                <a:spcPct val="50000"/>
              </a:spcBef>
              <a:buFont typeface="Wingdings" panose="05000000000000000000" pitchFamily="2" charset="2"/>
              <a:buChar char="v"/>
            </a:pPr>
            <a:r>
              <a:rPr lang="pt-BR" altLang="en-US">
                <a:solidFill>
                  <a:srgbClr val="000000"/>
                </a:solidFill>
              </a:rPr>
              <a:t>Rango de temperaturas desde  -55 ºC a +50 ºC (con SF6 puro)</a:t>
            </a:r>
            <a:endParaRPr lang="es-ES" altLang="en-US">
              <a:solidFill>
                <a:srgbClr val="000000"/>
              </a:solidFill>
            </a:endParaRPr>
          </a:p>
        </p:txBody>
      </p:sp>
      <p:pic>
        <p:nvPicPr>
          <p:cNvPr id="1628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3524250"/>
            <a:ext cx="6697663" cy="2919413"/>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6282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5" y="981075"/>
            <a:ext cx="8172450" cy="561657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TIPOS DE INTERRUPTORES  TANQUE MUERTO:</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64868"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63845" name="Rectangle 4"/>
          <p:cNvSpPr>
            <a:spLocks noChangeArrowheads="1"/>
          </p:cNvSpPr>
          <p:nvPr/>
        </p:nvSpPr>
        <p:spPr bwMode="auto">
          <a:xfrm>
            <a:off x="755650" y="1079500"/>
            <a:ext cx="4103688" cy="2493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Wingdings" panose="05000000000000000000" pitchFamily="2" charset="2"/>
              <a:buChar char="§"/>
              <a:defRPr/>
            </a:pPr>
            <a:r>
              <a:rPr lang="es-ES" altLang="en-US" dirty="0" smtClean="0">
                <a:solidFill>
                  <a:srgbClr val="000000"/>
                </a:solidFill>
              </a:rPr>
              <a:t>Partes principales de un interruptor </a:t>
            </a:r>
          </a:p>
          <a:p>
            <a:pPr algn="just">
              <a:defRPr/>
            </a:pPr>
            <a:r>
              <a:rPr lang="es-ES" altLang="en-US" dirty="0" smtClean="0">
                <a:solidFill>
                  <a:srgbClr val="000000"/>
                </a:solidFill>
              </a:rPr>
              <a:t>de tanque vivo:</a:t>
            </a:r>
          </a:p>
          <a:p>
            <a:pPr lvl="1" algn="just">
              <a:spcBef>
                <a:spcPts val="600"/>
              </a:spcBef>
              <a:defRPr/>
            </a:pPr>
            <a:r>
              <a:rPr lang="es-ES" altLang="en-US" dirty="0" smtClean="0">
                <a:solidFill>
                  <a:srgbClr val="000000"/>
                </a:solidFill>
              </a:rPr>
              <a:t>1 Cámara de extinción</a:t>
            </a:r>
          </a:p>
          <a:p>
            <a:pPr lvl="1" algn="just">
              <a:spcBef>
                <a:spcPts val="600"/>
              </a:spcBef>
              <a:defRPr/>
            </a:pPr>
            <a:r>
              <a:rPr lang="es-ES" altLang="en-US" dirty="0" smtClean="0">
                <a:solidFill>
                  <a:srgbClr val="000000"/>
                </a:solidFill>
              </a:rPr>
              <a:t>2 Aislador soporte</a:t>
            </a:r>
          </a:p>
          <a:p>
            <a:pPr lvl="1" algn="just">
              <a:spcBef>
                <a:spcPts val="600"/>
              </a:spcBef>
              <a:defRPr/>
            </a:pPr>
            <a:r>
              <a:rPr lang="es-ES" altLang="en-US" dirty="0" smtClean="0">
                <a:solidFill>
                  <a:srgbClr val="000000"/>
                </a:solidFill>
              </a:rPr>
              <a:t>3 Pilar </a:t>
            </a:r>
          </a:p>
          <a:p>
            <a:pPr lvl="1" algn="just">
              <a:spcBef>
                <a:spcPts val="600"/>
              </a:spcBef>
              <a:defRPr/>
            </a:pPr>
            <a:r>
              <a:rPr lang="es-ES" altLang="en-US" dirty="0" smtClean="0">
                <a:solidFill>
                  <a:srgbClr val="000000"/>
                </a:solidFill>
              </a:rPr>
              <a:t>4 Armario de control </a:t>
            </a:r>
          </a:p>
          <a:p>
            <a:pPr lvl="1" algn="just">
              <a:spcBef>
                <a:spcPts val="600"/>
              </a:spcBef>
              <a:defRPr/>
            </a:pPr>
            <a:r>
              <a:rPr lang="es-ES" altLang="en-US" dirty="0" smtClean="0">
                <a:solidFill>
                  <a:srgbClr val="000000"/>
                </a:solidFill>
              </a:rPr>
              <a:t>5 Armario de operación</a:t>
            </a:r>
          </a:p>
        </p:txBody>
      </p:sp>
      <p:pic>
        <p:nvPicPr>
          <p:cNvPr id="16487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TIPOS DE INTERRUPTORES SEGÚN EL MEDIO DE EXTINCIÓN:</a:t>
            </a:r>
          </a:p>
        </p:txBody>
      </p:sp>
      <p:sp>
        <p:nvSpPr>
          <p:cNvPr id="165891" name="Rectangle 4"/>
          <p:cNvSpPr>
            <a:spLocks noChangeArrowheads="1"/>
          </p:cNvSpPr>
          <p:nvPr/>
        </p:nvSpPr>
        <p:spPr bwMode="auto">
          <a:xfrm>
            <a:off x="684213" y="1139825"/>
            <a:ext cx="7848600" cy="4524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ct val="50000"/>
              </a:spcBef>
              <a:buFont typeface="Wingdings" panose="05000000000000000000" pitchFamily="2" charset="2"/>
              <a:buChar char="q"/>
              <a:defRPr/>
            </a:pPr>
            <a:r>
              <a:rPr lang="es-ES" altLang="en-US" dirty="0" smtClean="0">
                <a:solidFill>
                  <a:srgbClr val="000000"/>
                </a:solidFill>
              </a:rPr>
              <a:t>Interruptores de aire con soplado magnético</a:t>
            </a:r>
          </a:p>
          <a:p>
            <a:pPr marL="285750" indent="-285750" algn="just">
              <a:spcBef>
                <a:spcPct val="50000"/>
              </a:spcBef>
              <a:buFont typeface="Wingdings" panose="05000000000000000000" pitchFamily="2" charset="2"/>
              <a:buChar char="q"/>
              <a:defRPr/>
            </a:pPr>
            <a:r>
              <a:rPr lang="es-ES" altLang="en-US" dirty="0" smtClean="0">
                <a:solidFill>
                  <a:srgbClr val="000000"/>
                </a:solidFill>
              </a:rPr>
              <a:t>Interruptores de Vacío.</a:t>
            </a:r>
          </a:p>
          <a:p>
            <a:pPr marL="285750" indent="-285750" algn="just">
              <a:spcBef>
                <a:spcPct val="50000"/>
              </a:spcBef>
              <a:buFont typeface="Wingdings" panose="05000000000000000000" pitchFamily="2" charset="2"/>
              <a:buChar char="q"/>
              <a:defRPr/>
            </a:pPr>
            <a:r>
              <a:rPr lang="es-ES" altLang="en-US" dirty="0" smtClean="0">
                <a:solidFill>
                  <a:srgbClr val="000000"/>
                </a:solidFill>
              </a:rPr>
              <a:t>Interruptores de aceite:</a:t>
            </a:r>
          </a:p>
          <a:p>
            <a:pPr lvl="1" algn="just">
              <a:spcBef>
                <a:spcPct val="50000"/>
              </a:spcBef>
              <a:buFont typeface="Wingdings" panose="05000000000000000000" pitchFamily="2" charset="2"/>
              <a:buChar char="v"/>
              <a:defRPr/>
            </a:pPr>
            <a:r>
              <a:rPr lang="es-ES" altLang="en-US" dirty="0" smtClean="0">
                <a:solidFill>
                  <a:srgbClr val="000000"/>
                </a:solidFill>
              </a:rPr>
              <a:t>Interruptores con gran volumen de aceite</a:t>
            </a:r>
          </a:p>
          <a:p>
            <a:pPr lvl="1" algn="just">
              <a:spcBef>
                <a:spcPct val="50000"/>
              </a:spcBef>
              <a:buFont typeface="Wingdings" panose="05000000000000000000" pitchFamily="2" charset="2"/>
              <a:buChar char="v"/>
              <a:defRPr/>
            </a:pPr>
            <a:r>
              <a:rPr lang="es-ES" altLang="en-US" dirty="0" smtClean="0">
                <a:solidFill>
                  <a:srgbClr val="000000"/>
                </a:solidFill>
              </a:rPr>
              <a:t>Interruptor con poco volumen de aceite.</a:t>
            </a:r>
          </a:p>
          <a:p>
            <a:pPr marL="285750" indent="-285750" algn="just">
              <a:spcBef>
                <a:spcPct val="50000"/>
              </a:spcBef>
              <a:buFont typeface="Wingdings" panose="05000000000000000000" pitchFamily="2" charset="2"/>
              <a:buChar char="q"/>
              <a:defRPr/>
            </a:pPr>
            <a:r>
              <a:rPr lang="es-ES" altLang="en-US" dirty="0" smtClean="0">
                <a:solidFill>
                  <a:srgbClr val="000000"/>
                </a:solidFill>
              </a:rPr>
              <a:t>Interruptores de aire comprimido</a:t>
            </a:r>
          </a:p>
          <a:p>
            <a:pPr marL="285750" indent="-285750" algn="just">
              <a:spcBef>
                <a:spcPct val="50000"/>
              </a:spcBef>
              <a:buFont typeface="Wingdings" panose="05000000000000000000" pitchFamily="2" charset="2"/>
              <a:buChar char="q"/>
              <a:defRPr/>
            </a:pPr>
            <a:r>
              <a:rPr lang="es-ES" altLang="en-US" dirty="0" smtClean="0">
                <a:solidFill>
                  <a:srgbClr val="000000"/>
                </a:solidFill>
              </a:rPr>
              <a:t>Interruptores de </a:t>
            </a:r>
            <a:r>
              <a:rPr lang="es-ES" altLang="en-US" dirty="0" err="1" smtClean="0">
                <a:solidFill>
                  <a:srgbClr val="000000"/>
                </a:solidFill>
              </a:rPr>
              <a:t>Hexafluoruro</a:t>
            </a:r>
            <a:r>
              <a:rPr lang="es-ES" altLang="en-US" dirty="0" smtClean="0">
                <a:solidFill>
                  <a:srgbClr val="000000"/>
                </a:solidFill>
              </a:rPr>
              <a:t> de azufre:</a:t>
            </a:r>
          </a:p>
          <a:p>
            <a:pPr lvl="1" algn="just">
              <a:spcBef>
                <a:spcPct val="50000"/>
              </a:spcBef>
              <a:buFont typeface="Wingdings" panose="05000000000000000000" pitchFamily="2" charset="2"/>
              <a:buChar char="v"/>
              <a:defRPr/>
            </a:pPr>
            <a:r>
              <a:rPr lang="es-ES" altLang="en-US" dirty="0" smtClean="0">
                <a:solidFill>
                  <a:srgbClr val="000000"/>
                </a:solidFill>
              </a:rPr>
              <a:t>Aislamiento solo en la cámara de extinción. </a:t>
            </a:r>
            <a:r>
              <a:rPr lang="es-ES" altLang="en-US" b="1" dirty="0" smtClean="0">
                <a:solidFill>
                  <a:srgbClr val="000000"/>
                </a:solidFill>
              </a:rPr>
              <a:t>(AIS</a:t>
            </a:r>
            <a:r>
              <a:rPr lang="es-ES" altLang="en-US" dirty="0" smtClean="0">
                <a:solidFill>
                  <a:srgbClr val="000000"/>
                </a:solidFill>
              </a:rPr>
              <a:t>)</a:t>
            </a:r>
          </a:p>
          <a:p>
            <a:pPr lvl="1" algn="just">
              <a:spcBef>
                <a:spcPct val="50000"/>
              </a:spcBef>
              <a:buFont typeface="Wingdings" panose="05000000000000000000" pitchFamily="2" charset="2"/>
              <a:buChar char="v"/>
              <a:defRPr/>
            </a:pPr>
            <a:r>
              <a:rPr lang="es-ES" altLang="en-US" dirty="0" smtClean="0">
                <a:solidFill>
                  <a:srgbClr val="000000"/>
                </a:solidFill>
              </a:rPr>
              <a:t>Aislamiento en SF6 para subestaciones compactas. </a:t>
            </a:r>
            <a:r>
              <a:rPr lang="es-ES" altLang="en-US" b="1" dirty="0" smtClean="0">
                <a:solidFill>
                  <a:srgbClr val="000000"/>
                </a:solidFill>
              </a:rPr>
              <a:t>(GIS)</a:t>
            </a:r>
          </a:p>
          <a:p>
            <a:pPr lvl="1" algn="just">
              <a:spcBef>
                <a:spcPct val="50000"/>
              </a:spcBef>
              <a:buFont typeface="Wingdings" panose="05000000000000000000" pitchFamily="2" charset="2"/>
              <a:buChar char="v"/>
              <a:defRPr/>
            </a:pPr>
            <a:r>
              <a:rPr lang="es-ES" altLang="en-US" dirty="0" smtClean="0">
                <a:solidFill>
                  <a:srgbClr val="000000"/>
                </a:solidFill>
              </a:rPr>
              <a:t>Aislamiento en parte de la subestación </a:t>
            </a:r>
            <a:r>
              <a:rPr lang="es-ES" altLang="en-US" b="1" dirty="0" smtClean="0">
                <a:solidFill>
                  <a:srgbClr val="000000"/>
                </a:solidFill>
              </a:rPr>
              <a:t>(HIBRIDAS) </a:t>
            </a:r>
          </a:p>
          <a:p>
            <a:pPr algn="just">
              <a:spcBef>
                <a:spcPct val="50000"/>
              </a:spcBef>
              <a:defRPr/>
            </a:pPr>
            <a:r>
              <a:rPr lang="es-ES" altLang="en-US" dirty="0" smtClean="0">
                <a:solidFill>
                  <a:srgbClr val="000099"/>
                </a:solidFill>
              </a:rPr>
              <a:t> </a:t>
            </a:r>
          </a:p>
        </p:txBody>
      </p:sp>
      <p:pic>
        <p:nvPicPr>
          <p:cNvPr id="16691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3616325"/>
            <a:ext cx="4392613"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AIRE LIBRE</a:t>
            </a:r>
          </a:p>
        </p:txBody>
      </p:sp>
      <p:sp>
        <p:nvSpPr>
          <p:cNvPr id="168964" name="Rectangle 4"/>
          <p:cNvSpPr>
            <a:spLocks noChangeArrowheads="1"/>
          </p:cNvSpPr>
          <p:nvPr/>
        </p:nvSpPr>
        <p:spPr bwMode="auto">
          <a:xfrm>
            <a:off x="827088" y="981075"/>
            <a:ext cx="7561262" cy="25860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Históricamente, los  interruptores de </a:t>
            </a:r>
            <a:r>
              <a:rPr lang="es-ES" altLang="en-US" b="1">
                <a:solidFill>
                  <a:srgbClr val="000000"/>
                </a:solidFill>
              </a:rPr>
              <a:t>aire libre </a:t>
            </a:r>
            <a:r>
              <a:rPr lang="es-ES" altLang="en-US">
                <a:solidFill>
                  <a:srgbClr val="000000"/>
                </a:solidFill>
              </a:rPr>
              <a:t>fueron la primera técnica utilizada para la interrupción (extinción) de fallas. Se utilizan en circuitos  de  BT y corrientes elevadas.</a:t>
            </a:r>
          </a:p>
          <a:p>
            <a:pPr algn="just">
              <a:spcBef>
                <a:spcPct val="50000"/>
              </a:spcBef>
              <a:buFont typeface="Wingdings" panose="05000000000000000000" pitchFamily="2" charset="2"/>
              <a:buChar char="Ø"/>
            </a:pPr>
            <a:r>
              <a:rPr lang="es-ES" altLang="en-US">
                <a:solidFill>
                  <a:srgbClr val="000000"/>
                </a:solidFill>
              </a:rPr>
              <a:t>Físicamente la cámara de extinción posee dos cuernos metálicos. Al comenzar el proceso de apertura, los contactos que se separan y se produce un arco entre ellos. </a:t>
            </a:r>
          </a:p>
          <a:p>
            <a:pPr algn="just">
              <a:spcBef>
                <a:spcPct val="50000"/>
              </a:spcBef>
              <a:buFont typeface="Wingdings" panose="05000000000000000000" pitchFamily="2" charset="2"/>
              <a:buChar char="Ø"/>
            </a:pPr>
            <a:r>
              <a:rPr lang="es-ES" altLang="en-US">
                <a:solidFill>
                  <a:srgbClr val="000000"/>
                </a:solidFill>
              </a:rPr>
              <a:t>El arco  se transfiere de los contactos a los cuernos, a medida que se va  deslizando sobre estos se alarga y comienzan a enfriarse</a:t>
            </a:r>
          </a:p>
        </p:txBody>
      </p:sp>
      <p:pic>
        <p:nvPicPr>
          <p:cNvPr id="16896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AIRE LIBRE</a:t>
            </a:r>
          </a:p>
        </p:txBody>
      </p:sp>
      <p:sp>
        <p:nvSpPr>
          <p:cNvPr id="171011" name="Rectangle 4"/>
          <p:cNvSpPr>
            <a:spLocks noChangeArrowheads="1"/>
          </p:cNvSpPr>
          <p:nvPr/>
        </p:nvSpPr>
        <p:spPr bwMode="auto">
          <a:xfrm>
            <a:off x="771525" y="990600"/>
            <a:ext cx="7616825" cy="25860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ü"/>
            </a:pPr>
            <a:r>
              <a:rPr lang="es-ES" altLang="en-US">
                <a:solidFill>
                  <a:srgbClr val="000000"/>
                </a:solidFill>
              </a:rPr>
              <a:t>Para controlar el movimiento del arco, se utiliza una cámara de apagado que impide que el arco NO escape libremente.</a:t>
            </a:r>
          </a:p>
          <a:p>
            <a:pPr algn="just">
              <a:spcBef>
                <a:spcPct val="50000"/>
              </a:spcBef>
              <a:buFont typeface="Wingdings" panose="05000000000000000000" pitchFamily="2" charset="2"/>
              <a:buChar char="ü"/>
            </a:pPr>
            <a:r>
              <a:rPr lang="es-ES" altLang="en-US">
                <a:solidFill>
                  <a:srgbClr val="000000"/>
                </a:solidFill>
              </a:rPr>
              <a:t>Cuando los contactos se alejan totalmente, el arco deja los cuernos y entra en la cámara de apagado, en ella se enfría y finalmente se apaga. Por la parte superior de la cámara deben salir solo los gases. NO el arco.</a:t>
            </a:r>
          </a:p>
          <a:p>
            <a:pPr algn="just">
              <a:spcBef>
                <a:spcPct val="50000"/>
              </a:spcBef>
              <a:buFont typeface="Wingdings" panose="05000000000000000000" pitchFamily="2" charset="2"/>
              <a:buChar char="ü"/>
            </a:pPr>
            <a:r>
              <a:rPr lang="es-ES" altLang="en-US">
                <a:solidFill>
                  <a:srgbClr val="000000"/>
                </a:solidFill>
              </a:rPr>
              <a:t>Las cámaras pueden estar hechas con chapas metálicas o material aislante.</a:t>
            </a:r>
          </a:p>
        </p:txBody>
      </p:sp>
      <p:pic>
        <p:nvPicPr>
          <p:cNvPr id="17101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9363" y="3213100"/>
            <a:ext cx="4032250"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AIRE CON SOPLADO MAGNÉTICO</a:t>
            </a:r>
          </a:p>
        </p:txBody>
      </p:sp>
      <p:sp>
        <p:nvSpPr>
          <p:cNvPr id="173059" name="Rectangle 4"/>
          <p:cNvSpPr>
            <a:spLocks noChangeArrowheads="1"/>
          </p:cNvSpPr>
          <p:nvPr/>
        </p:nvSpPr>
        <p:spPr bwMode="auto">
          <a:xfrm>
            <a:off x="539750" y="981075"/>
            <a:ext cx="8353425" cy="1892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Finalmente el interruptor de soplado magnético es un perfeccionamiento en fabricación de los interruptores de aire libre. Básicamente se introdujo una bobina para crear un campo magnético que  dirige el arco en dirección a la cámara de extinción. </a:t>
            </a:r>
          </a:p>
          <a:p>
            <a:pPr algn="just">
              <a:spcBef>
                <a:spcPct val="50000"/>
              </a:spcBef>
              <a:buFont typeface="Arial" panose="020B0604020202020204" pitchFamily="34" charset="0"/>
              <a:buChar char="•"/>
            </a:pPr>
            <a:r>
              <a:rPr lang="es-ES" altLang="en-US">
                <a:solidFill>
                  <a:srgbClr val="000000"/>
                </a:solidFill>
              </a:rPr>
              <a:t>En el proceso de apertura, por las bobinas circula una corriente, la magnitud de la corriente de magnetización será proporcional a la magnitud del arco.</a:t>
            </a:r>
          </a:p>
        </p:txBody>
      </p:sp>
      <p:pic>
        <p:nvPicPr>
          <p:cNvPr id="17306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2873375"/>
            <a:ext cx="4660900"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AIRE CON SOPLADO MAGNÉTICO</a:t>
            </a:r>
          </a:p>
        </p:txBody>
      </p:sp>
      <p:sp>
        <p:nvSpPr>
          <p:cNvPr id="69636" name="Rectangle 4">
            <a:extLst>
              <a:ext uri="{FF2B5EF4-FFF2-40B4-BE49-F238E27FC236}"/>
            </a:extLst>
          </p:cNvPr>
          <p:cNvSpPr>
            <a:spLocks noChangeArrowheads="1"/>
          </p:cNvSpPr>
          <p:nvPr/>
        </p:nvSpPr>
        <p:spPr bwMode="auto">
          <a:xfrm>
            <a:off x="827088" y="981075"/>
            <a:ext cx="7416800" cy="1708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ts val="600"/>
              </a:spcBef>
              <a:buFont typeface="Arial" panose="020B0604020202020204" pitchFamily="34" charset="0"/>
              <a:buChar char="•"/>
              <a:defRPr/>
            </a:pPr>
            <a:r>
              <a:rPr lang="es-ES" b="1" dirty="0">
                <a:solidFill>
                  <a:srgbClr val="000000"/>
                </a:solidFill>
              </a:rPr>
              <a:t>Ventajas:</a:t>
            </a:r>
          </a:p>
          <a:p>
            <a:pPr marL="342900" indent="-342900" algn="just">
              <a:spcBef>
                <a:spcPts val="600"/>
              </a:spcBef>
              <a:buFont typeface="+mj-lt"/>
              <a:buAutoNum type="arabicPeriod"/>
              <a:defRPr/>
            </a:pPr>
            <a:r>
              <a:rPr lang="es-ES" dirty="0">
                <a:solidFill>
                  <a:srgbClr val="000000"/>
                </a:solidFill>
              </a:rPr>
              <a:t>Mantiene sus propiedades dieléctrica después de la interrupción. (30 Kv/ cm  a 25ºC).</a:t>
            </a:r>
          </a:p>
          <a:p>
            <a:pPr marL="342900" indent="-342900" algn="just">
              <a:spcBef>
                <a:spcPts val="600"/>
              </a:spcBef>
              <a:buFont typeface="+mj-lt"/>
              <a:buAutoNum type="arabicPeriod"/>
              <a:defRPr/>
            </a:pPr>
            <a:r>
              <a:rPr lang="es-ES" dirty="0">
                <a:solidFill>
                  <a:srgbClr val="000000"/>
                </a:solidFill>
              </a:rPr>
              <a:t>Tiene una alta constante de ionización. </a:t>
            </a:r>
          </a:p>
          <a:p>
            <a:pPr marL="342900" indent="-342900" algn="just">
              <a:spcBef>
                <a:spcPts val="600"/>
              </a:spcBef>
              <a:buFont typeface="+mj-lt"/>
              <a:buAutoNum type="arabicPeriod"/>
              <a:defRPr/>
            </a:pPr>
            <a:r>
              <a:rPr lang="es-ES" dirty="0">
                <a:solidFill>
                  <a:srgbClr val="000000"/>
                </a:solidFill>
              </a:rPr>
              <a:t>Se renueva constantemente y por supuesto no cuesta nada</a:t>
            </a:r>
            <a:r>
              <a:rPr lang="es-ES" dirty="0">
                <a:solidFill>
                  <a:srgbClr val="000099"/>
                </a:solidFill>
              </a:rPr>
              <a:t>. </a:t>
            </a:r>
          </a:p>
        </p:txBody>
      </p:sp>
      <p:pic>
        <p:nvPicPr>
          <p:cNvPr id="1751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2724150"/>
            <a:ext cx="3152775" cy="39084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75109"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02075" y="2689225"/>
            <a:ext cx="4694238" cy="392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0" name="1 Rectángulo"/>
          <p:cNvSpPr>
            <a:spLocks noChangeArrowheads="1"/>
          </p:cNvSpPr>
          <p:nvPr/>
        </p:nvSpPr>
        <p:spPr bwMode="auto">
          <a:xfrm>
            <a:off x="685800" y="6283325"/>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n-US" altLang="en-US" b="1">
                <a:solidFill>
                  <a:schemeClr val="bg1"/>
                </a:solidFill>
              </a:rPr>
              <a:t>Interruptor DC</a:t>
            </a:r>
          </a:p>
        </p:txBody>
      </p:sp>
      <p:sp>
        <p:nvSpPr>
          <p:cNvPr id="7" name="6 Rectángulo">
            <a:extLst>
              <a:ext uri="{FF2B5EF4-FFF2-40B4-BE49-F238E27FC236}"/>
            </a:extLst>
          </p:cNvPr>
          <p:cNvSpPr/>
          <p:nvPr/>
        </p:nvSpPr>
        <p:spPr>
          <a:xfrm>
            <a:off x="5013325" y="6251575"/>
            <a:ext cx="3294063" cy="368300"/>
          </a:xfrm>
          <a:prstGeom prst="rect">
            <a:avLst/>
          </a:prstGeom>
        </p:spPr>
        <p:txBody>
          <a:bodyPr>
            <a:spAutoFit/>
          </a:bodyPr>
          <a:lstStyle/>
          <a:p>
            <a:pPr algn="ctr">
              <a:defRPr/>
            </a:pPr>
            <a:r>
              <a:rPr lang="en-US" b="1" dirty="0">
                <a:solidFill>
                  <a:schemeClr val="accent2">
                    <a:lumMod val="75000"/>
                  </a:schemeClr>
                </a:solidFill>
              </a:rPr>
              <a:t>Interruptor AC</a:t>
            </a:r>
          </a:p>
        </p:txBody>
      </p:sp>
      <p:pic>
        <p:nvPicPr>
          <p:cNvPr id="175112"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VACÍO.</a:t>
            </a:r>
          </a:p>
        </p:txBody>
      </p:sp>
      <p:sp>
        <p:nvSpPr>
          <p:cNvPr id="177155" name="Rectangle 4"/>
          <p:cNvSpPr>
            <a:spLocks noChangeArrowheads="1"/>
          </p:cNvSpPr>
          <p:nvPr/>
        </p:nvSpPr>
        <p:spPr bwMode="auto">
          <a:xfrm>
            <a:off x="684213" y="981075"/>
            <a:ext cx="7704137" cy="1892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Estos interruptores utilizan como medio de extinción el vacío. Tienen aplicación en Media Tensión entre  6 a 45 kV  y corrientes de hasta 35 kA</a:t>
            </a:r>
          </a:p>
          <a:p>
            <a:pPr algn="just">
              <a:spcBef>
                <a:spcPct val="50000"/>
              </a:spcBef>
              <a:buFont typeface="Wingdings" panose="05000000000000000000" pitchFamily="2" charset="2"/>
              <a:buChar char="v"/>
            </a:pPr>
            <a:r>
              <a:rPr lang="es-ES" altLang="en-US">
                <a:solidFill>
                  <a:srgbClr val="000000"/>
                </a:solidFill>
              </a:rPr>
              <a:t>Bajo circunstancias normales de operación estos equipos, no necesitan ajustes y poco mantenimiento. Fundamentalmente mantenimiento predictivo. </a:t>
            </a:r>
          </a:p>
        </p:txBody>
      </p:sp>
      <p:pic>
        <p:nvPicPr>
          <p:cNvPr id="17715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2163" y="2781300"/>
            <a:ext cx="481330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17538"/>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VACÍO.</a:t>
            </a:r>
          </a:p>
        </p:txBody>
      </p:sp>
      <p:pic>
        <p:nvPicPr>
          <p:cNvPr id="17920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894013"/>
            <a:ext cx="3635375"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4" name="5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3113" y="2830513"/>
            <a:ext cx="3660775"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5" name="6 Rectángulo"/>
          <p:cNvSpPr>
            <a:spLocks noChangeArrowheads="1"/>
          </p:cNvSpPr>
          <p:nvPr/>
        </p:nvSpPr>
        <p:spPr bwMode="auto">
          <a:xfrm>
            <a:off x="684213" y="1000125"/>
            <a:ext cx="7704137"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Este tipo de interruptores se tienen ambos contactos en una cámara de vacío. La alta capacidad dieléctrica del vacío permite una distancia entre los contactos de 6 a 25mm en posición abierto.</a:t>
            </a:r>
          </a:p>
          <a:p>
            <a:pPr algn="just">
              <a:spcBef>
                <a:spcPct val="50000"/>
              </a:spcBef>
              <a:buFont typeface="Arial" panose="020B0604020202020204" pitchFamily="34" charset="0"/>
              <a:buChar char="•"/>
            </a:pPr>
            <a:r>
              <a:rPr lang="es-ES" altLang="en-US">
                <a:solidFill>
                  <a:srgbClr val="000000"/>
                </a:solidFill>
              </a:rPr>
              <a:t>Son considerablemente compactos y tienen larga vida de operación (30 000 interrupciones a corriente nominal, 100 de corto circuito ). </a:t>
            </a:r>
          </a:p>
        </p:txBody>
      </p:sp>
      <p:pic>
        <p:nvPicPr>
          <p:cNvPr id="179206"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DE VACÍO.</a:t>
            </a:r>
          </a:p>
        </p:txBody>
      </p:sp>
      <p:sp>
        <p:nvSpPr>
          <p:cNvPr id="181251" name="Rectangle 4"/>
          <p:cNvSpPr>
            <a:spLocks noChangeArrowheads="1"/>
          </p:cNvSpPr>
          <p:nvPr/>
        </p:nvSpPr>
        <p:spPr bwMode="auto">
          <a:xfrm>
            <a:off x="684213" y="990600"/>
            <a:ext cx="7559675" cy="2170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La interrupción en vacío tiene la ventaja de mover un contacto ligero a una distancia muy pequeña en un medio dieléctrico casi perfecto. Esto produce una interrupción segura y rápida de las corrientes de carga o de falla. </a:t>
            </a:r>
          </a:p>
          <a:p>
            <a:pPr algn="just">
              <a:spcBef>
                <a:spcPct val="50000"/>
              </a:spcBef>
              <a:buFont typeface="Wingdings" panose="05000000000000000000" pitchFamily="2" charset="2"/>
              <a:buChar char="q"/>
            </a:pPr>
            <a:r>
              <a:rPr lang="es-ES" altLang="en-US">
                <a:solidFill>
                  <a:srgbClr val="000000"/>
                </a:solidFill>
              </a:rPr>
              <a:t>El movimiento del arco eléctrico es controlado por el arreglo de los contactos ranurados. Con esto se logran arcos difusos que son mas fáciles de extinguir. </a:t>
            </a:r>
          </a:p>
        </p:txBody>
      </p:sp>
      <p:pic>
        <p:nvPicPr>
          <p:cNvPr id="1812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2852738"/>
            <a:ext cx="2511425" cy="39338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A9999"/>
                  </a:outerShdw>
                </a:effectLst>
              </a14:hiddenEffects>
            </a:ext>
          </a:extLst>
        </p:spPr>
      </p:pic>
      <p:pic>
        <p:nvPicPr>
          <p:cNvPr id="18125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 CON GRAN VOLUMEN DE ACEITE:</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83299" name="Rectangle 4"/>
          <p:cNvSpPr>
            <a:spLocks noChangeArrowheads="1"/>
          </p:cNvSpPr>
          <p:nvPr/>
        </p:nvSpPr>
        <p:spPr bwMode="auto">
          <a:xfrm>
            <a:off x="684213" y="981075"/>
            <a:ext cx="7559675" cy="1754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s-AR">
                <a:solidFill>
                  <a:srgbClr val="000000"/>
                </a:solidFill>
              </a:rPr>
              <a:t>Estos interruptores reciben ese nombre debido a la gran cantidad de aceite que contienen: </a:t>
            </a:r>
          </a:p>
          <a:p>
            <a:pPr lvl="1" algn="just">
              <a:spcBef>
                <a:spcPct val="50000"/>
              </a:spcBef>
              <a:buFont typeface="Wingdings" panose="05000000000000000000" pitchFamily="2" charset="2"/>
              <a:buChar char="v"/>
            </a:pPr>
            <a:r>
              <a:rPr lang="es-ES" altLang="es-AR">
                <a:solidFill>
                  <a:srgbClr val="000000"/>
                </a:solidFill>
              </a:rPr>
              <a:t>Generalmente se construyen en tanques cilíndricos.</a:t>
            </a:r>
          </a:p>
          <a:p>
            <a:pPr lvl="1" algn="just">
              <a:spcBef>
                <a:spcPct val="50000"/>
              </a:spcBef>
              <a:buFont typeface="Wingdings" panose="05000000000000000000" pitchFamily="2" charset="2"/>
              <a:buChar char="v"/>
            </a:pPr>
            <a:r>
              <a:rPr lang="es-ES" altLang="es-AR">
                <a:solidFill>
                  <a:srgbClr val="000000"/>
                </a:solidFill>
              </a:rPr>
              <a:t>En tensiones elevadas se emplean interruptores monofásicos, Las partes fundamentales en estos interruptores son: </a:t>
            </a:r>
          </a:p>
        </p:txBody>
      </p:sp>
      <p:pic>
        <p:nvPicPr>
          <p:cNvPr id="18330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1225" y="2735263"/>
            <a:ext cx="2828925" cy="378936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83301" name="Picture 9">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338" y="2763838"/>
            <a:ext cx="5059362" cy="378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2"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 CON GRAN VOLUMEN DE ACEITE:</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8534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85348" name="Rectangle 4"/>
          <p:cNvSpPr>
            <a:spLocks noChangeArrowheads="1"/>
          </p:cNvSpPr>
          <p:nvPr/>
        </p:nvSpPr>
        <p:spPr bwMode="auto">
          <a:xfrm>
            <a:off x="604838" y="1327150"/>
            <a:ext cx="7559675"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Los trifásicos son para operar a voltajes relativamente pequeños y sus contactos se encuentran contenidos en un recipiente común, separados entre si por separadores (aislantes). </a:t>
            </a:r>
          </a:p>
        </p:txBody>
      </p:sp>
      <p:pic>
        <p:nvPicPr>
          <p:cNvPr id="18534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420938"/>
            <a:ext cx="3989387" cy="400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50"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81513" y="2439988"/>
            <a:ext cx="4267200" cy="400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51"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66"/>
                </a:solidFill>
                <a:effectLst>
                  <a:outerShdw blurRad="38100" dist="38100" dir="2700000" algn="tl">
                    <a:srgbClr val="000000"/>
                  </a:outerShdw>
                </a:effectLst>
                <a:latin typeface="Tahoma" pitchFamily="34" charset="0"/>
              </a:rPr>
              <a:t> </a:t>
            </a:r>
            <a:r>
              <a:rPr lang="es-ES" sz="1800" b="1" dirty="0">
                <a:solidFill>
                  <a:srgbClr val="000066"/>
                </a:solidFill>
                <a:effectLst>
                  <a:outerShdw blurRad="38100" dist="38100" dir="2700000" algn="tl">
                    <a:srgbClr val="000000"/>
                  </a:outerShdw>
                </a:effectLst>
                <a:latin typeface="Tahoma" pitchFamily="34" charset="0"/>
              </a:rPr>
              <a:t>INTERRUPTOR CON POCO VOLUMEN DE ACEITE:</a:t>
            </a:r>
            <a:endParaRPr lang="es-ES_tradnl" sz="1800" b="1" dirty="0">
              <a:solidFill>
                <a:srgbClr val="000066"/>
              </a:solidFill>
              <a:effectLst>
                <a:outerShdw blurRad="38100" dist="38100" dir="2700000" algn="tl">
                  <a:srgbClr val="000000"/>
                </a:outerShdw>
              </a:effectLst>
              <a:latin typeface="Tahoma" pitchFamily="34" charset="0"/>
            </a:endParaRPr>
          </a:p>
        </p:txBody>
      </p:sp>
      <p:sp>
        <p:nvSpPr>
          <p:cNvPr id="18739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87396" name="Rectangle 4"/>
          <p:cNvSpPr>
            <a:spLocks noChangeArrowheads="1"/>
          </p:cNvSpPr>
          <p:nvPr/>
        </p:nvSpPr>
        <p:spPr bwMode="auto">
          <a:xfrm>
            <a:off x="684213" y="981075"/>
            <a:ext cx="7559675"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Al producirse un arco eléctrico, los contactos libres en aceite producen burbujas de gas. Para evitar grandes concentraciones de gas se utiliza una cámara de interrupción que mejora las prestaciones del interruptor.</a:t>
            </a:r>
          </a:p>
        </p:txBody>
      </p:sp>
      <p:pic>
        <p:nvPicPr>
          <p:cNvPr id="187397"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2212975"/>
            <a:ext cx="855980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 CON POCO VOLUMEN DE ACEITE:</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8944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89444" name="Rectangle 4"/>
          <p:cNvSpPr>
            <a:spLocks noChangeArrowheads="1"/>
          </p:cNvSpPr>
          <p:nvPr/>
        </p:nvSpPr>
        <p:spPr bwMode="auto">
          <a:xfrm>
            <a:off x="684213" y="981075"/>
            <a:ext cx="7559675" cy="3698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Proceso de extinción dentro de la cámara de interrupción </a:t>
            </a:r>
          </a:p>
        </p:txBody>
      </p:sp>
      <p:pic>
        <p:nvPicPr>
          <p:cNvPr id="18944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700213"/>
            <a:ext cx="7886700"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 CON POCO VOLUMEN DE ACEITE:</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9149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91492" name="Rectangle 4"/>
          <p:cNvSpPr>
            <a:spLocks noChangeArrowheads="1"/>
          </p:cNvSpPr>
          <p:nvPr/>
        </p:nvSpPr>
        <p:spPr bwMode="auto">
          <a:xfrm>
            <a:off x="487363" y="990600"/>
            <a:ext cx="7559675" cy="28162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Arial" panose="020B0604020202020204" pitchFamily="34" charset="0"/>
              <a:buChar char="•"/>
            </a:pPr>
            <a:r>
              <a:rPr lang="es-ES" altLang="en-US">
                <a:solidFill>
                  <a:srgbClr val="000000"/>
                </a:solidFill>
              </a:rPr>
              <a:t>En estos interruptores el volumen de aceite es aproximadamente entre el 1,5 al 2,5 % del volumen de un interruptor de gran volumen de aceite.</a:t>
            </a:r>
          </a:p>
          <a:p>
            <a:pPr algn="just">
              <a:spcBef>
                <a:spcPts val="600"/>
              </a:spcBef>
              <a:buFont typeface="Arial" panose="020B0604020202020204" pitchFamily="34" charset="0"/>
              <a:buChar char="•"/>
            </a:pPr>
            <a:r>
              <a:rPr lang="es-ES" altLang="en-US">
                <a:solidFill>
                  <a:srgbClr val="000000"/>
                </a:solidFill>
              </a:rPr>
              <a:t>En los modelos de Alta Tensión, en ambos extremos hay tensión, por lo que requiere aisladores de soporte. </a:t>
            </a:r>
          </a:p>
          <a:p>
            <a:pPr algn="just">
              <a:spcBef>
                <a:spcPts val="600"/>
              </a:spcBef>
              <a:buFont typeface="Arial" panose="020B0604020202020204" pitchFamily="34" charset="0"/>
              <a:buChar char="•"/>
            </a:pPr>
            <a:r>
              <a:rPr lang="es-ES" altLang="en-US">
                <a:solidFill>
                  <a:srgbClr val="000000"/>
                </a:solidFill>
              </a:rPr>
              <a:t>Para corrientes muy  elevadas, se suelen colocar varias cámaras en serie.</a:t>
            </a:r>
          </a:p>
          <a:p>
            <a:pPr algn="just">
              <a:spcBef>
                <a:spcPts val="600"/>
              </a:spcBef>
              <a:buFont typeface="Arial" panose="020B0604020202020204" pitchFamily="34" charset="0"/>
              <a:buChar char="•"/>
            </a:pPr>
            <a:r>
              <a:rPr lang="es-ES" altLang="en-US">
                <a:solidFill>
                  <a:srgbClr val="000000"/>
                </a:solidFill>
              </a:rPr>
              <a:t>Para el control de sobre tensiones, se pueden colocar resistencias de pre-inserción en paralelo.</a:t>
            </a:r>
          </a:p>
        </p:txBody>
      </p:sp>
      <p:pic>
        <p:nvPicPr>
          <p:cNvPr id="191493"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563" y="3714750"/>
            <a:ext cx="4175125"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63" y="3613150"/>
            <a:ext cx="3216275" cy="2735263"/>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91495"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 CON POCO VOLUMEN DE ACEITE:</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5" name="Rectangle 4">
            <a:extLst>
              <a:ext uri="{FF2B5EF4-FFF2-40B4-BE49-F238E27FC236}"/>
            </a:extLst>
          </p:cNvPr>
          <p:cNvSpPr>
            <a:spLocks noChangeArrowheads="1"/>
          </p:cNvSpPr>
          <p:nvPr/>
        </p:nvSpPr>
        <p:spPr bwMode="auto">
          <a:xfrm>
            <a:off x="4424363" y="1704975"/>
            <a:ext cx="4324350" cy="45545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ts val="600"/>
              </a:spcBef>
              <a:defRPr/>
            </a:pPr>
            <a:r>
              <a:rPr lang="es-ES" dirty="0">
                <a:solidFill>
                  <a:srgbClr val="000000"/>
                </a:solidFill>
              </a:rPr>
              <a:t>Extensión del arco:</a:t>
            </a:r>
          </a:p>
          <a:p>
            <a:pPr marL="342900" indent="-342900" algn="just">
              <a:spcBef>
                <a:spcPts val="600"/>
              </a:spcBef>
              <a:buFont typeface="+mj-lt"/>
              <a:buAutoNum type="arabicPeriod"/>
              <a:defRPr/>
            </a:pPr>
            <a:r>
              <a:rPr lang="es-ES" dirty="0">
                <a:solidFill>
                  <a:srgbClr val="000000"/>
                </a:solidFill>
              </a:rPr>
              <a:t> Al ocurrir una falla, se desconecta el contacto móvil originándose un arco eléctrico. </a:t>
            </a:r>
          </a:p>
          <a:p>
            <a:pPr marL="342900" indent="-342900" algn="just">
              <a:spcBef>
                <a:spcPts val="600"/>
              </a:spcBef>
              <a:buFont typeface="+mj-lt"/>
              <a:buAutoNum type="arabicPeriod"/>
              <a:defRPr/>
            </a:pPr>
            <a:r>
              <a:rPr lang="es-ES" dirty="0">
                <a:solidFill>
                  <a:srgbClr val="000000"/>
                </a:solidFill>
              </a:rPr>
              <a:t>A medida que se separa el contracto móvil, se va creando una circulación de aceite entre las diferentes cámaras que constituyen el cuerpo de la cámara de extinción.</a:t>
            </a:r>
          </a:p>
          <a:p>
            <a:pPr marL="342900" indent="-342900" algn="just">
              <a:spcBef>
                <a:spcPts val="600"/>
              </a:spcBef>
              <a:buFont typeface="+mj-lt"/>
              <a:buAutoNum type="arabicPeriod"/>
              <a:defRPr/>
            </a:pPr>
            <a:r>
              <a:rPr lang="es-ES" dirty="0">
                <a:solidFill>
                  <a:srgbClr val="000000"/>
                </a:solidFill>
              </a:rPr>
              <a:t>Al alcanzar el contacto móvil su máxima carrera, el aceite que circula, violentamente extingue el arco por completo. </a:t>
            </a:r>
          </a:p>
          <a:p>
            <a:pPr marL="342900" indent="-342900" algn="just">
              <a:spcBef>
                <a:spcPts val="600"/>
              </a:spcBef>
              <a:buFont typeface="+mj-lt"/>
              <a:buAutoNum type="arabicPeriod"/>
              <a:defRPr/>
            </a:pPr>
            <a:r>
              <a:rPr lang="es-ES" dirty="0">
                <a:solidFill>
                  <a:srgbClr val="000000"/>
                </a:solidFill>
              </a:rPr>
              <a:t>Los gases que se producen escapan por la parte superior del interruptor. </a:t>
            </a:r>
          </a:p>
        </p:txBody>
      </p:sp>
      <p:pic>
        <p:nvPicPr>
          <p:cNvPr id="193540"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865313"/>
            <a:ext cx="3956050" cy="408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1" name="5 Rectángulo"/>
          <p:cNvSpPr>
            <a:spLocks noChangeArrowheads="1"/>
          </p:cNvSpPr>
          <p:nvPr/>
        </p:nvSpPr>
        <p:spPr bwMode="auto">
          <a:xfrm>
            <a:off x="698500" y="990600"/>
            <a:ext cx="7905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La función de la cámara es subdividir y alargar el arco aprovechando el flujo de aceite.</a:t>
            </a:r>
          </a:p>
        </p:txBody>
      </p:sp>
      <p:pic>
        <p:nvPicPr>
          <p:cNvPr id="19354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 CON ACEITE:</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19558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 name="1 Rectángulo">
            <a:extLst>
              <a:ext uri="{FF2B5EF4-FFF2-40B4-BE49-F238E27FC236}"/>
            </a:extLst>
          </p:cNvPr>
          <p:cNvSpPr/>
          <p:nvPr/>
        </p:nvSpPr>
        <p:spPr>
          <a:xfrm>
            <a:off x="827088" y="1125538"/>
            <a:ext cx="7561262" cy="2862262"/>
          </a:xfrm>
          <a:prstGeom prst="rect">
            <a:avLst/>
          </a:prstGeom>
        </p:spPr>
        <p:txBody>
          <a:bodyPr>
            <a:spAutoFit/>
          </a:bodyPr>
          <a:lstStyle/>
          <a:p>
            <a:pPr algn="just">
              <a:spcBef>
                <a:spcPct val="50000"/>
              </a:spcBef>
              <a:defRPr/>
            </a:pPr>
            <a:r>
              <a:rPr lang="es-ES" b="1" dirty="0">
                <a:solidFill>
                  <a:srgbClr val="000000"/>
                </a:solidFill>
              </a:rPr>
              <a:t>Desventajas de la utilización de interruptores de aceite aceite:</a:t>
            </a:r>
          </a:p>
          <a:p>
            <a:pPr marL="342900" indent="-342900" algn="just">
              <a:spcBef>
                <a:spcPct val="50000"/>
              </a:spcBef>
              <a:buFont typeface="+mj-lt"/>
              <a:buAutoNum type="arabicPeriod"/>
              <a:defRPr/>
            </a:pPr>
            <a:r>
              <a:rPr lang="es-ES" dirty="0">
                <a:solidFill>
                  <a:srgbClr val="000000"/>
                </a:solidFill>
              </a:rPr>
              <a:t>Es inflamable. </a:t>
            </a:r>
          </a:p>
          <a:p>
            <a:pPr marL="342900" indent="-342900" algn="just">
              <a:spcBef>
                <a:spcPct val="50000"/>
              </a:spcBef>
              <a:buFont typeface="+mj-lt"/>
              <a:buAutoNum type="arabicPeriod"/>
              <a:defRPr/>
            </a:pPr>
            <a:r>
              <a:rPr lang="es-ES" dirty="0">
                <a:solidFill>
                  <a:srgbClr val="000000"/>
                </a:solidFill>
              </a:rPr>
              <a:t>Existe la posibilidad de que se forme una mezcla explosiva con el aire.</a:t>
            </a:r>
          </a:p>
          <a:p>
            <a:pPr marL="342900" indent="-342900" algn="just">
              <a:spcBef>
                <a:spcPct val="50000"/>
              </a:spcBef>
              <a:buFont typeface="+mj-lt"/>
              <a:buAutoNum type="arabicPeriod"/>
              <a:defRPr/>
            </a:pPr>
            <a:r>
              <a:rPr lang="es-ES" dirty="0">
                <a:solidFill>
                  <a:srgbClr val="000000"/>
                </a:solidFill>
              </a:rPr>
              <a:t>A causa de la descomposición del aceite en el arco, se producen partículas de carbón, condición que reduce su resistencia dieléctrica.</a:t>
            </a:r>
          </a:p>
          <a:p>
            <a:pPr marL="342900" indent="-342900" algn="just">
              <a:spcBef>
                <a:spcPct val="50000"/>
              </a:spcBef>
              <a:buFont typeface="+mj-lt"/>
              <a:buAutoNum type="arabicPeriod"/>
              <a:defRPr/>
            </a:pPr>
            <a:r>
              <a:rPr lang="es-ES" dirty="0">
                <a:solidFill>
                  <a:srgbClr val="000000"/>
                </a:solidFill>
              </a:rPr>
              <a:t>Requiere regenerarse o cambiarse periódicamente, lo que eleva los costos de mantenimiento</a:t>
            </a:r>
            <a:r>
              <a:rPr lang="es-ES" dirty="0">
                <a:solidFill>
                  <a:srgbClr val="000099"/>
                </a:solidFill>
              </a:rPr>
              <a:t>. </a:t>
            </a:r>
          </a:p>
        </p:txBody>
      </p:sp>
      <p:pic>
        <p:nvPicPr>
          <p:cNvPr id="19558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INTERRUPTORES DE AIRE COMPRIMIDO.</a:t>
            </a:r>
          </a:p>
        </p:txBody>
      </p:sp>
      <p:sp>
        <p:nvSpPr>
          <p:cNvPr id="197635" name="Rectangle 4"/>
          <p:cNvSpPr>
            <a:spLocks noChangeArrowheads="1"/>
          </p:cNvSpPr>
          <p:nvPr/>
        </p:nvSpPr>
        <p:spPr bwMode="auto">
          <a:xfrm>
            <a:off x="650875" y="990600"/>
            <a:ext cx="7848600" cy="2170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Debido al peligro de explosión e incendio que representan los interruptores en aceite, se desarrollaron  los interruptores neumáticos también conocidos como interruptores de aire comprimido. in embargo, en la actualidad es una tecnología en fase de extinción.</a:t>
            </a:r>
          </a:p>
          <a:p>
            <a:pPr algn="just">
              <a:spcBef>
                <a:spcPct val="50000"/>
              </a:spcBef>
              <a:buFont typeface="Wingdings" panose="05000000000000000000" pitchFamily="2" charset="2"/>
              <a:buChar char="Ø"/>
            </a:pPr>
            <a:r>
              <a:rPr lang="es-ES" altLang="en-US">
                <a:solidFill>
                  <a:srgbClr val="000000"/>
                </a:solidFill>
              </a:rPr>
              <a:t>Utilizan el aire comprimido seco como elemento de extinción, haciendo coincidir con la maniobra de apertura, un soplado de aire comprimido que extinguirá el arco eléctrico. </a:t>
            </a:r>
          </a:p>
        </p:txBody>
      </p:sp>
      <p:pic>
        <p:nvPicPr>
          <p:cNvPr id="19763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068638"/>
            <a:ext cx="3838575" cy="345598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197637" name="3 Grupo"/>
          <p:cNvGrpSpPr>
            <a:grpSpLocks/>
          </p:cNvGrpSpPr>
          <p:nvPr/>
        </p:nvGrpSpPr>
        <p:grpSpPr bwMode="auto">
          <a:xfrm>
            <a:off x="4465638" y="3068638"/>
            <a:ext cx="4067175" cy="3455987"/>
            <a:chOff x="4464844" y="3160425"/>
            <a:chExt cx="4679156" cy="3702891"/>
          </a:xfrm>
        </p:grpSpPr>
        <p:pic>
          <p:nvPicPr>
            <p:cNvPr id="19763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9428" y="3160425"/>
              <a:ext cx="4564572" cy="3702891"/>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97640" name="2 Rectángulo"/>
            <p:cNvSpPr>
              <a:spLocks noChangeArrowheads="1"/>
            </p:cNvSpPr>
            <p:nvPr/>
          </p:nvSpPr>
          <p:spPr bwMode="auto">
            <a:xfrm>
              <a:off x="4464844" y="3160425"/>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b="1">
                  <a:solidFill>
                    <a:srgbClr val="FF0000"/>
                  </a:solidFill>
                </a:rPr>
                <a:t>PKL420  DELLE ALSTHOM </a:t>
              </a:r>
            </a:p>
          </p:txBody>
        </p:sp>
      </p:grpSp>
      <p:pic>
        <p:nvPicPr>
          <p:cNvPr id="197638"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effectLst>
                  <a:outerShdw blurRad="38100" dist="38100" dir="2700000" algn="tl">
                    <a:srgbClr val="000000"/>
                  </a:outerShdw>
                </a:effectLst>
                <a:latin typeface="Tahoma" pitchFamily="34" charset="0"/>
              </a:rPr>
              <a:t>INTERRUPTORES DE AIRE.</a:t>
            </a:r>
          </a:p>
        </p:txBody>
      </p:sp>
      <p:sp>
        <p:nvSpPr>
          <p:cNvPr id="2" name="1 Rectángulo">
            <a:extLst>
              <a:ext uri="{FF2B5EF4-FFF2-40B4-BE49-F238E27FC236}"/>
            </a:extLst>
          </p:cNvPr>
          <p:cNvSpPr/>
          <p:nvPr/>
        </p:nvSpPr>
        <p:spPr>
          <a:xfrm>
            <a:off x="650875" y="1484313"/>
            <a:ext cx="7561263" cy="3170237"/>
          </a:xfrm>
          <a:prstGeom prst="rect">
            <a:avLst/>
          </a:prstGeom>
        </p:spPr>
        <p:txBody>
          <a:bodyPr>
            <a:spAutoFit/>
          </a:bodyPr>
          <a:lstStyle/>
          <a:p>
            <a:pPr>
              <a:defRPr/>
            </a:pPr>
            <a:r>
              <a:rPr lang="es-ES" dirty="0">
                <a:solidFill>
                  <a:srgbClr val="000000"/>
                </a:solidFill>
              </a:rPr>
              <a:t>El proceso de extinción del arco:</a:t>
            </a:r>
          </a:p>
          <a:p>
            <a:pPr marL="342900" indent="-342900">
              <a:spcBef>
                <a:spcPts val="600"/>
              </a:spcBef>
              <a:buFont typeface="+mj-lt"/>
              <a:buAutoNum type="arabicPeriod"/>
              <a:defRPr/>
            </a:pPr>
            <a:r>
              <a:rPr lang="es-ES" dirty="0">
                <a:solidFill>
                  <a:srgbClr val="000000"/>
                </a:solidFill>
              </a:rPr>
              <a:t>Cuando ocurre una falla, una solenoide acciona a la válvula principal, permitiendo la entrada de aire comprimido a los aisladores huecos donde se encuentra la cámara de extinción.</a:t>
            </a:r>
          </a:p>
          <a:p>
            <a:pPr marL="342900" indent="-342900">
              <a:spcBef>
                <a:spcPts val="600"/>
              </a:spcBef>
              <a:buFont typeface="+mj-lt"/>
              <a:buAutoNum type="arabicPeriod"/>
              <a:defRPr/>
            </a:pPr>
            <a:r>
              <a:rPr lang="es-ES" dirty="0">
                <a:solidFill>
                  <a:srgbClr val="000000"/>
                </a:solidFill>
              </a:rPr>
              <a:t>El aire a presión al entrar en la cámara, por medio de un embolo mueve el contacto móvil.</a:t>
            </a:r>
          </a:p>
          <a:p>
            <a:pPr marL="342900" indent="-342900">
              <a:spcBef>
                <a:spcPts val="600"/>
              </a:spcBef>
              <a:buFont typeface="+mj-lt"/>
              <a:buAutoNum type="arabicPeriod"/>
              <a:defRPr/>
            </a:pPr>
            <a:r>
              <a:rPr lang="es-ES" dirty="0">
                <a:solidFill>
                  <a:srgbClr val="000000"/>
                </a:solidFill>
              </a:rPr>
              <a:t>A medida que comienza la separación de los contactos se produce un arco eléctrico.</a:t>
            </a:r>
          </a:p>
          <a:p>
            <a:pPr marL="342900" indent="-342900">
              <a:spcBef>
                <a:spcPts val="600"/>
              </a:spcBef>
              <a:buFont typeface="+mj-lt"/>
              <a:buAutoNum type="arabicPeriod"/>
              <a:defRPr/>
            </a:pPr>
            <a:r>
              <a:rPr lang="es-ES" dirty="0">
                <a:solidFill>
                  <a:srgbClr val="000000"/>
                </a:solidFill>
              </a:rPr>
              <a:t>El flujo de aire a presión se mueve violentamente a través de la cámara de extinción, esto provoca la extinción del arco.   </a:t>
            </a:r>
          </a:p>
        </p:txBody>
      </p:sp>
      <p:pic>
        <p:nvPicPr>
          <p:cNvPr id="199684"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INTERRUPTORES DE AIRE.</a:t>
            </a:r>
          </a:p>
        </p:txBody>
      </p:sp>
      <p:sp>
        <p:nvSpPr>
          <p:cNvPr id="201731" name="Rectangle 4"/>
          <p:cNvSpPr>
            <a:spLocks noChangeArrowheads="1"/>
          </p:cNvSpPr>
          <p:nvPr/>
        </p:nvSpPr>
        <p:spPr bwMode="auto">
          <a:xfrm>
            <a:off x="650875" y="990600"/>
            <a:ext cx="3560763"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Interruptor en reposo, posición cerrado, contacto móvil 2 cerrado, Válvulas de soplado 4 y 5 cerradas </a:t>
            </a:r>
          </a:p>
        </p:txBody>
      </p:sp>
      <p:sp>
        <p:nvSpPr>
          <p:cNvPr id="201732" name="Rectangle 4"/>
          <p:cNvSpPr>
            <a:spLocks noChangeArrowheads="1"/>
          </p:cNvSpPr>
          <p:nvPr/>
        </p:nvSpPr>
        <p:spPr bwMode="auto">
          <a:xfrm>
            <a:off x="633413" y="2708275"/>
            <a:ext cx="3560762" cy="2170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Interruptor en proceso de apertura, contacto móvil 2 separándose, Válvulas de soplado 4 y 5 abiertas. </a:t>
            </a:r>
          </a:p>
          <a:p>
            <a:pPr algn="just">
              <a:spcBef>
                <a:spcPct val="50000"/>
              </a:spcBef>
              <a:buFont typeface="Arial" panose="020B0604020202020204" pitchFamily="34" charset="0"/>
              <a:buChar char="•"/>
            </a:pPr>
            <a:r>
              <a:rPr lang="es-ES" altLang="en-US">
                <a:solidFill>
                  <a:srgbClr val="000000"/>
                </a:solidFill>
              </a:rPr>
              <a:t>Se inyecta aire a presión a 16kg/cm</a:t>
            </a:r>
            <a:r>
              <a:rPr lang="es-ES" altLang="en-US" baseline="30000">
                <a:solidFill>
                  <a:srgbClr val="000000"/>
                </a:solidFill>
              </a:rPr>
              <a:t>2</a:t>
            </a:r>
            <a:r>
              <a:rPr lang="es-ES" altLang="en-US">
                <a:solidFill>
                  <a:srgbClr val="000000"/>
                </a:solidFill>
              </a:rPr>
              <a:t> , se libera por los extremos</a:t>
            </a:r>
          </a:p>
        </p:txBody>
      </p:sp>
      <p:sp>
        <p:nvSpPr>
          <p:cNvPr id="201733" name="Rectangle 4"/>
          <p:cNvSpPr>
            <a:spLocks noChangeArrowheads="1"/>
          </p:cNvSpPr>
          <p:nvPr/>
        </p:nvSpPr>
        <p:spPr bwMode="auto">
          <a:xfrm>
            <a:off x="598488" y="5300663"/>
            <a:ext cx="3562350" cy="12001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Interruptor en reposo, posición abierto, contacto móvil 2 abierto, Válvulas de soplado 4 y 5 cerradas </a:t>
            </a:r>
          </a:p>
        </p:txBody>
      </p:sp>
      <p:pic>
        <p:nvPicPr>
          <p:cNvPr id="201734"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5638" y="2852738"/>
            <a:ext cx="42100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5"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18025" y="727075"/>
            <a:ext cx="4354513"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6" name="6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65638" y="4897438"/>
            <a:ext cx="4130675"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7"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74688" y="65246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INTERRUPTORES DE AIRE COMPRIMIDO.</a:t>
            </a:r>
          </a:p>
        </p:txBody>
      </p:sp>
      <p:sp>
        <p:nvSpPr>
          <p:cNvPr id="77827" name="Rectangle 4">
            <a:extLst>
              <a:ext uri="{FF2B5EF4-FFF2-40B4-BE49-F238E27FC236}"/>
            </a:extLst>
          </p:cNvPr>
          <p:cNvSpPr>
            <a:spLocks noChangeArrowheads="1"/>
          </p:cNvSpPr>
          <p:nvPr/>
        </p:nvSpPr>
        <p:spPr bwMode="auto">
          <a:xfrm>
            <a:off x="674688" y="1341438"/>
            <a:ext cx="7848600" cy="52165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v"/>
              <a:defRPr/>
            </a:pPr>
            <a:r>
              <a:rPr lang="es-ES" dirty="0">
                <a:solidFill>
                  <a:srgbClr val="000000"/>
                </a:solidFill>
              </a:rPr>
              <a:t>El aire a presión se obtiene por un sistema de aire comprimido que incluye una o varios compresores, un tanque principal, un tanque de reserva y un sistema de distribución en caso de que sean varios interruptores.</a:t>
            </a:r>
          </a:p>
          <a:p>
            <a:pPr algn="just">
              <a:spcBef>
                <a:spcPct val="50000"/>
              </a:spcBef>
              <a:defRPr/>
            </a:pPr>
            <a:r>
              <a:rPr lang="es-ES" b="1" dirty="0">
                <a:solidFill>
                  <a:srgbClr val="000000"/>
                </a:solidFill>
              </a:rPr>
              <a:t>Ventajas: </a:t>
            </a:r>
          </a:p>
          <a:p>
            <a:pPr marL="342900" indent="-342900" algn="just">
              <a:spcBef>
                <a:spcPct val="50000"/>
              </a:spcBef>
              <a:buFont typeface="+mj-lt"/>
              <a:buAutoNum type="arabicPeriod"/>
              <a:defRPr/>
            </a:pPr>
            <a:r>
              <a:rPr lang="es-ES" dirty="0">
                <a:solidFill>
                  <a:srgbClr val="000000"/>
                </a:solidFill>
              </a:rPr>
              <a:t>No afecta al medio ambiente.</a:t>
            </a:r>
          </a:p>
          <a:p>
            <a:pPr marL="342900" indent="-342900" algn="just">
              <a:spcBef>
                <a:spcPct val="50000"/>
              </a:spcBef>
              <a:buFont typeface="+mj-lt"/>
              <a:buAutoNum type="arabicPeriod"/>
              <a:defRPr/>
            </a:pPr>
            <a:r>
              <a:rPr lang="es-ES" dirty="0">
                <a:solidFill>
                  <a:srgbClr val="000000"/>
                </a:solidFill>
              </a:rPr>
              <a:t>No hay peligro de Explosión</a:t>
            </a:r>
          </a:p>
          <a:p>
            <a:pPr marL="342900" indent="-342900" algn="just">
              <a:spcBef>
                <a:spcPct val="50000"/>
              </a:spcBef>
              <a:buFont typeface="+mj-lt"/>
              <a:buAutoNum type="arabicPeriod"/>
              <a:defRPr/>
            </a:pPr>
            <a:r>
              <a:rPr lang="es-ES" dirty="0">
                <a:solidFill>
                  <a:srgbClr val="000000"/>
                </a:solidFill>
              </a:rPr>
              <a:t>Menor peso.</a:t>
            </a:r>
          </a:p>
          <a:p>
            <a:pPr algn="just">
              <a:spcBef>
                <a:spcPct val="50000"/>
              </a:spcBef>
              <a:defRPr/>
            </a:pPr>
            <a:r>
              <a:rPr lang="es-ES" b="1" dirty="0">
                <a:solidFill>
                  <a:srgbClr val="000000"/>
                </a:solidFill>
              </a:rPr>
              <a:t>Inconvenientes: </a:t>
            </a:r>
          </a:p>
          <a:p>
            <a:pPr marL="342900" indent="-342900" algn="just">
              <a:spcBef>
                <a:spcPct val="50000"/>
              </a:spcBef>
              <a:buFont typeface="+mj-lt"/>
              <a:buAutoNum type="arabicPeriod"/>
              <a:defRPr/>
            </a:pPr>
            <a:r>
              <a:rPr lang="es-ES" dirty="0">
                <a:solidFill>
                  <a:srgbClr val="000000"/>
                </a:solidFill>
              </a:rPr>
              <a:t>Probabilidad elevada de fugas de aire comprimido, debido a las dificultades para mantener la estanqueidad del aire comprimido, en todos sus múltiples componentes, uniones y tuberías de la instalación de distribución de aire, compresores, etc. </a:t>
            </a:r>
          </a:p>
          <a:p>
            <a:pPr marL="342900" indent="-342900" algn="just">
              <a:spcBef>
                <a:spcPct val="50000"/>
              </a:spcBef>
              <a:buFont typeface="+mj-lt"/>
              <a:buAutoNum type="arabicPeriod"/>
              <a:defRPr/>
            </a:pPr>
            <a:r>
              <a:rPr lang="es-ES" dirty="0">
                <a:solidFill>
                  <a:srgbClr val="000000"/>
                </a:solidFill>
              </a:rPr>
              <a:t>Elevado desgaste de las juntas de estanqueidad dinámicas internas de la cámara de corte</a:t>
            </a:r>
            <a:r>
              <a:rPr lang="es-ES" dirty="0">
                <a:solidFill>
                  <a:srgbClr val="000099"/>
                </a:solidFill>
              </a:rPr>
              <a:t>.</a:t>
            </a:r>
          </a:p>
        </p:txBody>
      </p:sp>
      <p:pic>
        <p:nvPicPr>
          <p:cNvPr id="203780"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04803" name="Rectangle 5"/>
          <p:cNvSpPr>
            <a:spLocks noChangeArrowheads="1"/>
          </p:cNvSpPr>
          <p:nvPr/>
        </p:nvSpPr>
        <p:spPr bwMode="auto">
          <a:xfrm>
            <a:off x="684213" y="981075"/>
            <a:ext cx="7470775" cy="1616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ts val="600"/>
              </a:spcBef>
              <a:buFont typeface="Arial" panose="020B0604020202020204" pitchFamily="34" charset="0"/>
              <a:buChar char="•"/>
              <a:defRPr/>
            </a:pPr>
            <a:r>
              <a:rPr lang="es-ES" altLang="en-US" b="1" i="1" u="sng" dirty="0" smtClean="0">
                <a:solidFill>
                  <a:srgbClr val="000000"/>
                </a:solidFill>
              </a:rPr>
              <a:t>Características físicas.</a:t>
            </a:r>
          </a:p>
          <a:p>
            <a:pPr algn="just">
              <a:spcBef>
                <a:spcPts val="600"/>
              </a:spcBef>
              <a:defRPr/>
            </a:pPr>
            <a:r>
              <a:rPr lang="es-ES" altLang="en-US" dirty="0" smtClean="0">
                <a:solidFill>
                  <a:srgbClr val="000000"/>
                </a:solidFill>
              </a:rPr>
              <a:t>El </a:t>
            </a:r>
            <a:r>
              <a:rPr lang="es-ES" altLang="en-US" dirty="0" err="1" smtClean="0">
                <a:solidFill>
                  <a:srgbClr val="000000"/>
                </a:solidFill>
              </a:rPr>
              <a:t>Hexafluoruro</a:t>
            </a:r>
            <a:r>
              <a:rPr lang="es-ES" altLang="en-US" dirty="0" smtClean="0">
                <a:solidFill>
                  <a:srgbClr val="000000"/>
                </a:solidFill>
              </a:rPr>
              <a:t> de Azufre o SF6 es un </a:t>
            </a:r>
            <a:r>
              <a:rPr lang="es-ES" altLang="en-US" b="1" dirty="0" smtClean="0">
                <a:solidFill>
                  <a:srgbClr val="000000"/>
                </a:solidFill>
              </a:rPr>
              <a:t>gas artificial</a:t>
            </a:r>
            <a:r>
              <a:rPr lang="en-US" altLang="en-US" dirty="0" smtClean="0">
                <a:solidFill>
                  <a:srgbClr val="000000"/>
                </a:solidFill>
              </a:rPr>
              <a:t>, </a:t>
            </a:r>
            <a:r>
              <a:rPr lang="en-US" altLang="en-US" b="1" dirty="0" smtClean="0">
                <a:solidFill>
                  <a:srgbClr val="000000"/>
                </a:solidFill>
              </a:rPr>
              <a:t>e</a:t>
            </a:r>
            <a:r>
              <a:rPr lang="es-ES" altLang="en-US" b="1" dirty="0" smtClean="0">
                <a:solidFill>
                  <a:srgbClr val="000000"/>
                </a:solidFill>
              </a:rPr>
              <a:t>n condiciones normales de presión y temperatura</a:t>
            </a:r>
            <a:r>
              <a:rPr lang="es-ES" altLang="en-US" dirty="0" smtClean="0">
                <a:solidFill>
                  <a:srgbClr val="000000"/>
                </a:solidFill>
              </a:rPr>
              <a:t> es un gas </a:t>
            </a:r>
            <a:r>
              <a:rPr lang="es-ES" altLang="en-US" b="1" dirty="0" smtClean="0">
                <a:solidFill>
                  <a:srgbClr val="000000"/>
                </a:solidFill>
              </a:rPr>
              <a:t>inodoro</a:t>
            </a:r>
            <a:r>
              <a:rPr lang="es-ES" altLang="en-US" dirty="0" smtClean="0">
                <a:solidFill>
                  <a:srgbClr val="000000"/>
                </a:solidFill>
              </a:rPr>
              <a:t>, </a:t>
            </a:r>
            <a:r>
              <a:rPr lang="es-ES" altLang="en-US" b="1" dirty="0" smtClean="0">
                <a:solidFill>
                  <a:srgbClr val="000000"/>
                </a:solidFill>
              </a:rPr>
              <a:t>incoloro</a:t>
            </a:r>
            <a:r>
              <a:rPr lang="es-ES" altLang="en-US" dirty="0" smtClean="0">
                <a:solidFill>
                  <a:srgbClr val="000000"/>
                </a:solidFill>
              </a:rPr>
              <a:t>, </a:t>
            </a:r>
            <a:r>
              <a:rPr lang="es-ES" altLang="en-US" b="1" dirty="0" smtClean="0">
                <a:solidFill>
                  <a:srgbClr val="000000"/>
                </a:solidFill>
              </a:rPr>
              <a:t>no inflamable</a:t>
            </a:r>
            <a:r>
              <a:rPr lang="es-ES" altLang="en-US" dirty="0" smtClean="0">
                <a:solidFill>
                  <a:srgbClr val="000000"/>
                </a:solidFill>
              </a:rPr>
              <a:t> y </a:t>
            </a:r>
            <a:r>
              <a:rPr lang="es-ES" altLang="en-US" b="1" dirty="0" smtClean="0">
                <a:solidFill>
                  <a:srgbClr val="000000"/>
                </a:solidFill>
              </a:rPr>
              <a:t>no tóxico</a:t>
            </a:r>
            <a:r>
              <a:rPr lang="es-ES" altLang="en-US" dirty="0" smtClean="0">
                <a:solidFill>
                  <a:srgbClr val="000000"/>
                </a:solidFill>
              </a:rPr>
              <a:t>. Con la peculiaridad de ser </a:t>
            </a:r>
            <a:r>
              <a:rPr lang="es-ES" altLang="en-US" b="1" dirty="0" smtClean="0">
                <a:solidFill>
                  <a:srgbClr val="000000"/>
                </a:solidFill>
              </a:rPr>
              <a:t>cinco veces más pesado que el aire</a:t>
            </a:r>
            <a:r>
              <a:rPr lang="es-ES" altLang="en-US" b="1" dirty="0" smtClean="0">
                <a:solidFill>
                  <a:srgbClr val="000099"/>
                </a:solidFill>
              </a:rPr>
              <a:t>.</a:t>
            </a:r>
          </a:p>
        </p:txBody>
      </p:sp>
      <p:sp>
        <p:nvSpPr>
          <p:cNvPr id="204804" name="Rectangle 6"/>
          <p:cNvSpPr>
            <a:spLocks noChangeArrowheads="1"/>
          </p:cNvSpPr>
          <p:nvPr/>
        </p:nvSpPr>
        <p:spPr bwMode="auto">
          <a:xfrm>
            <a:off x="684213" y="2708275"/>
            <a:ext cx="7470775" cy="16319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ts val="600"/>
              </a:spcBef>
              <a:buFont typeface="Arial" panose="020B0604020202020204" pitchFamily="34" charset="0"/>
              <a:buChar char="•"/>
              <a:defRPr/>
            </a:pPr>
            <a:r>
              <a:rPr lang="es-ES" altLang="en-US" b="1" i="1" u="sng" dirty="0" smtClean="0">
                <a:solidFill>
                  <a:srgbClr val="000000"/>
                </a:solidFill>
              </a:rPr>
              <a:t>Características Químicas.</a:t>
            </a:r>
          </a:p>
          <a:p>
            <a:pPr algn="just">
              <a:spcBef>
                <a:spcPts val="600"/>
              </a:spcBef>
              <a:defRPr/>
            </a:pPr>
            <a:r>
              <a:rPr lang="es-ES" altLang="en-US" dirty="0" smtClean="0">
                <a:solidFill>
                  <a:srgbClr val="000000"/>
                </a:solidFill>
              </a:rPr>
              <a:t>Es </a:t>
            </a:r>
            <a:r>
              <a:rPr lang="es-ES" altLang="en-US" b="1" dirty="0" smtClean="0">
                <a:solidFill>
                  <a:srgbClr val="000000"/>
                </a:solidFill>
              </a:rPr>
              <a:t>muy estable</a:t>
            </a:r>
            <a:r>
              <a:rPr lang="es-ES" altLang="en-US" dirty="0" smtClean="0">
                <a:solidFill>
                  <a:srgbClr val="000000"/>
                </a:solidFill>
              </a:rPr>
              <a:t> por lo que a temperatura ambiente </a:t>
            </a:r>
            <a:r>
              <a:rPr lang="es-ES" altLang="en-US" b="1" dirty="0" smtClean="0">
                <a:solidFill>
                  <a:srgbClr val="000000"/>
                </a:solidFill>
              </a:rPr>
              <a:t>no reacciona con ninguna otra sustancia. </a:t>
            </a:r>
          </a:p>
          <a:p>
            <a:pPr algn="just">
              <a:spcBef>
                <a:spcPts val="600"/>
              </a:spcBef>
              <a:defRPr/>
            </a:pPr>
            <a:r>
              <a:rPr lang="es-ES" altLang="en-US" dirty="0" smtClean="0">
                <a:solidFill>
                  <a:srgbClr val="000000"/>
                </a:solidFill>
              </a:rPr>
              <a:t>Su gran estabilidad se basa en el arreglo simétrico perfecto de sus </a:t>
            </a:r>
            <a:r>
              <a:rPr lang="es-ES" altLang="en-US" b="1" dirty="0" smtClean="0">
                <a:solidFill>
                  <a:srgbClr val="000000"/>
                </a:solidFill>
              </a:rPr>
              <a:t>seis átomos de Flúor</a:t>
            </a:r>
            <a:r>
              <a:rPr lang="es-ES" altLang="en-US" dirty="0" smtClean="0">
                <a:solidFill>
                  <a:srgbClr val="000000"/>
                </a:solidFill>
              </a:rPr>
              <a:t> en torno a </a:t>
            </a:r>
            <a:r>
              <a:rPr lang="es-ES" altLang="en-US" b="1" dirty="0" smtClean="0">
                <a:solidFill>
                  <a:srgbClr val="000000"/>
                </a:solidFill>
              </a:rPr>
              <a:t>un átomo de Azufre central</a:t>
            </a:r>
            <a:r>
              <a:rPr lang="es-ES" altLang="en-US" dirty="0" smtClean="0">
                <a:solidFill>
                  <a:srgbClr val="000000"/>
                </a:solidFill>
              </a:rPr>
              <a:t>.</a:t>
            </a:r>
            <a:endParaRPr lang="es-ES" altLang="en-US" i="1" dirty="0" smtClean="0">
              <a:solidFill>
                <a:srgbClr val="000000"/>
              </a:solidFill>
            </a:endParaRPr>
          </a:p>
        </p:txBody>
      </p:sp>
      <p:sp>
        <p:nvSpPr>
          <p:cNvPr id="204805" name="Rectangle 4"/>
          <p:cNvSpPr>
            <a:spLocks noChangeArrowheads="1"/>
          </p:cNvSpPr>
          <p:nvPr/>
        </p:nvSpPr>
        <p:spPr bwMode="auto">
          <a:xfrm>
            <a:off x="666750" y="4467225"/>
            <a:ext cx="7488238" cy="2262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ct val="50000"/>
              </a:spcBef>
              <a:buFont typeface="Arial" panose="020B0604020202020204" pitchFamily="34" charset="0"/>
              <a:buChar char="•"/>
              <a:defRPr/>
            </a:pPr>
            <a:r>
              <a:rPr lang="es-ES" altLang="en-US" b="1" i="1" u="sng" dirty="0" smtClean="0">
                <a:solidFill>
                  <a:srgbClr val="000000"/>
                </a:solidFill>
              </a:rPr>
              <a:t>Riesgos:</a:t>
            </a:r>
          </a:p>
          <a:p>
            <a:pPr algn="just">
              <a:spcBef>
                <a:spcPts val="600"/>
              </a:spcBef>
              <a:defRPr/>
            </a:pPr>
            <a:r>
              <a:rPr lang="es-ES" altLang="en-US" dirty="0" smtClean="0">
                <a:solidFill>
                  <a:srgbClr val="000000"/>
                </a:solidFill>
              </a:rPr>
              <a:t>En concentraciones de hasta  80%  produce</a:t>
            </a:r>
            <a:r>
              <a:rPr lang="es-ES" altLang="en-US" b="1" dirty="0" smtClean="0">
                <a:solidFill>
                  <a:srgbClr val="000000"/>
                </a:solidFill>
              </a:rPr>
              <a:t> narcosis.</a:t>
            </a:r>
          </a:p>
          <a:p>
            <a:pPr algn="just">
              <a:spcBef>
                <a:spcPts val="600"/>
              </a:spcBef>
              <a:defRPr/>
            </a:pPr>
            <a:r>
              <a:rPr lang="es-ES" altLang="en-US" dirty="0" smtClean="0">
                <a:solidFill>
                  <a:srgbClr val="000000"/>
                </a:solidFill>
              </a:rPr>
              <a:t>Peligro de</a:t>
            </a:r>
            <a:r>
              <a:rPr lang="es-ES" altLang="en-US" b="1" dirty="0" smtClean="0">
                <a:solidFill>
                  <a:srgbClr val="000000"/>
                </a:solidFill>
              </a:rPr>
              <a:t> asfixia </a:t>
            </a:r>
            <a:r>
              <a:rPr lang="es-ES" altLang="en-US" dirty="0" smtClean="0">
                <a:solidFill>
                  <a:srgbClr val="000000"/>
                </a:solidFill>
              </a:rPr>
              <a:t>por fugas en sótanos o lugares poco ventilados. </a:t>
            </a:r>
            <a:r>
              <a:rPr lang="es-ES" altLang="en-US" b="1" i="1" dirty="0" smtClean="0">
                <a:solidFill>
                  <a:srgbClr val="000000"/>
                </a:solidFill>
              </a:rPr>
              <a:t>(Por desplazamiento de oxígeno)</a:t>
            </a:r>
          </a:p>
          <a:p>
            <a:pPr algn="just">
              <a:spcBef>
                <a:spcPts val="600"/>
              </a:spcBef>
              <a:defRPr/>
            </a:pPr>
            <a:r>
              <a:rPr lang="es-ES" altLang="en-US" b="1" dirty="0" smtClean="0">
                <a:solidFill>
                  <a:srgbClr val="000000"/>
                </a:solidFill>
              </a:rPr>
              <a:t>Al exponerlo a más de 204 °C</a:t>
            </a:r>
            <a:r>
              <a:rPr lang="es-ES" altLang="en-US" dirty="0" smtClean="0">
                <a:solidFill>
                  <a:srgbClr val="000000"/>
                </a:solidFill>
              </a:rPr>
              <a:t> </a:t>
            </a:r>
            <a:r>
              <a:rPr lang="es-ES" altLang="en-US" b="1" dirty="0" smtClean="0">
                <a:solidFill>
                  <a:srgbClr val="000000"/>
                </a:solidFill>
              </a:rPr>
              <a:t>se descompone</a:t>
            </a:r>
            <a:r>
              <a:rPr lang="es-ES" altLang="en-US" dirty="0" smtClean="0">
                <a:solidFill>
                  <a:srgbClr val="000000"/>
                </a:solidFill>
              </a:rPr>
              <a:t> </a:t>
            </a:r>
            <a:r>
              <a:rPr lang="es-ES" altLang="en-US" b="1" dirty="0" smtClean="0">
                <a:solidFill>
                  <a:srgbClr val="000000"/>
                </a:solidFill>
              </a:rPr>
              <a:t>dando lugar a productos tóxicos</a:t>
            </a:r>
            <a:r>
              <a:rPr lang="es-ES" altLang="en-US" dirty="0" smtClean="0">
                <a:solidFill>
                  <a:srgbClr val="000000"/>
                </a:solidFill>
              </a:rPr>
              <a:t>  </a:t>
            </a:r>
            <a:r>
              <a:rPr lang="es-ES" altLang="en-US" b="1" i="1" dirty="0" smtClean="0">
                <a:solidFill>
                  <a:srgbClr val="000000"/>
                </a:solidFill>
              </a:rPr>
              <a:t>(ácido fluorhídrico y dióxido de azufre los cuales pueden ser corrosivos en presencia de humedad)</a:t>
            </a:r>
          </a:p>
        </p:txBody>
      </p:sp>
      <p:pic>
        <p:nvPicPr>
          <p:cNvPr id="205830"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a:t>
            </a:r>
            <a:endParaRPr lang="es-ES_tradnl" sz="1800" b="1" dirty="0">
              <a:solidFill>
                <a:srgbClr val="000000"/>
              </a:solidFill>
              <a:effectLst>
                <a:outerShdw blurRad="38100" dist="38100" dir="2700000" algn="tl">
                  <a:srgbClr val="000000"/>
                </a:outerShdw>
              </a:effectLst>
              <a:latin typeface="Tahoma"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0" name="9 Rectángulo">
            <a:extLst>
              <a:ext uri="{FF2B5EF4-FFF2-40B4-BE49-F238E27FC236}"/>
            </a:extLst>
          </p:cNvPr>
          <p:cNvSpPr/>
          <p:nvPr/>
        </p:nvSpPr>
        <p:spPr>
          <a:xfrm>
            <a:off x="592138" y="814388"/>
            <a:ext cx="7561262" cy="2816225"/>
          </a:xfrm>
          <a:prstGeom prst="rect">
            <a:avLst/>
          </a:prstGeom>
        </p:spPr>
        <p:txBody>
          <a:bodyPr>
            <a:spAutoFit/>
          </a:bodyPr>
          <a:lstStyle/>
          <a:p>
            <a:pPr algn="just">
              <a:spcBef>
                <a:spcPts val="600"/>
              </a:spcBef>
              <a:defRPr/>
            </a:pPr>
            <a:r>
              <a:rPr lang="es-ES" b="1" i="1" u="sng" dirty="0">
                <a:solidFill>
                  <a:srgbClr val="000000"/>
                </a:solidFill>
              </a:rPr>
              <a:t>Impacto medioambiente:</a:t>
            </a:r>
          </a:p>
          <a:p>
            <a:pPr marL="285750" indent="-285750" algn="just">
              <a:spcBef>
                <a:spcPts val="600"/>
              </a:spcBef>
              <a:buFont typeface="Wingdings" panose="05000000000000000000" pitchFamily="2" charset="2"/>
              <a:buChar char="q"/>
              <a:defRPr/>
            </a:pPr>
            <a:r>
              <a:rPr lang="es-ES" dirty="0">
                <a:solidFill>
                  <a:srgbClr val="000000"/>
                </a:solidFill>
              </a:rPr>
              <a:t>Es SF6 </a:t>
            </a:r>
            <a:r>
              <a:rPr lang="es-ES" b="1" dirty="0">
                <a:solidFill>
                  <a:srgbClr val="000000"/>
                </a:solidFill>
              </a:rPr>
              <a:t>NO</a:t>
            </a:r>
            <a:r>
              <a:rPr lang="es-ES" dirty="0">
                <a:solidFill>
                  <a:srgbClr val="000000"/>
                </a:solidFill>
              </a:rPr>
              <a:t> </a:t>
            </a:r>
            <a:r>
              <a:rPr lang="es-ES" b="1" dirty="0">
                <a:solidFill>
                  <a:srgbClr val="000000"/>
                </a:solidFill>
              </a:rPr>
              <a:t>supone peligro para el agua o el suelo</a:t>
            </a:r>
            <a:r>
              <a:rPr lang="es-ES" dirty="0">
                <a:solidFill>
                  <a:srgbClr val="000000"/>
                </a:solidFill>
              </a:rPr>
              <a:t>, </a:t>
            </a:r>
            <a:r>
              <a:rPr lang="es-ES" b="1" dirty="0">
                <a:solidFill>
                  <a:srgbClr val="000000"/>
                </a:solidFill>
              </a:rPr>
              <a:t>NO genera efecto de acumulación biológica</a:t>
            </a:r>
            <a:r>
              <a:rPr lang="es-ES" dirty="0">
                <a:solidFill>
                  <a:srgbClr val="000000"/>
                </a:solidFill>
              </a:rPr>
              <a:t> y </a:t>
            </a:r>
            <a:r>
              <a:rPr lang="es-ES" b="1" dirty="0">
                <a:solidFill>
                  <a:srgbClr val="000000"/>
                </a:solidFill>
              </a:rPr>
              <a:t>NO contiene cloro</a:t>
            </a:r>
            <a:r>
              <a:rPr lang="es-ES" dirty="0">
                <a:solidFill>
                  <a:srgbClr val="000000"/>
                </a:solidFill>
              </a:rPr>
              <a:t> en su fórmula y en consecuencia </a:t>
            </a:r>
            <a:r>
              <a:rPr lang="es-ES" b="1" dirty="0">
                <a:solidFill>
                  <a:srgbClr val="000000"/>
                </a:solidFill>
              </a:rPr>
              <a:t>NO daña la capa de ozono.</a:t>
            </a:r>
          </a:p>
          <a:p>
            <a:pPr marL="285750" indent="-285750" algn="just">
              <a:spcBef>
                <a:spcPts val="600"/>
              </a:spcBef>
              <a:buFont typeface="Wingdings" panose="05000000000000000000" pitchFamily="2" charset="2"/>
              <a:buChar char="q"/>
              <a:defRPr/>
            </a:pPr>
            <a:r>
              <a:rPr lang="es-ES" b="1" dirty="0">
                <a:solidFill>
                  <a:srgbClr val="000000"/>
                </a:solidFill>
              </a:rPr>
              <a:t>El principal problema medioambiental, es el de su liberación </a:t>
            </a:r>
            <a:r>
              <a:rPr lang="es-ES" dirty="0">
                <a:solidFill>
                  <a:srgbClr val="000000"/>
                </a:solidFill>
              </a:rPr>
              <a:t>ya que debido a su alta estabilidad permanece largo tiempo en la atmosfera antes de ser degradado,</a:t>
            </a:r>
            <a:r>
              <a:rPr lang="es-ES" b="1" dirty="0">
                <a:solidFill>
                  <a:srgbClr val="000000"/>
                </a:solidFill>
              </a:rPr>
              <a:t>  contribuyendo al efecto invernadero. </a:t>
            </a:r>
          </a:p>
          <a:p>
            <a:pPr marL="285750" indent="-285750" algn="just">
              <a:spcBef>
                <a:spcPts val="600"/>
              </a:spcBef>
              <a:buFont typeface="Wingdings" panose="05000000000000000000" pitchFamily="2" charset="2"/>
              <a:buChar char="q"/>
              <a:defRPr/>
            </a:pPr>
            <a:endParaRPr lang="es-ES" dirty="0">
              <a:solidFill>
                <a:srgbClr val="000000"/>
              </a:solidFill>
            </a:endParaRPr>
          </a:p>
        </p:txBody>
      </p:sp>
      <p:sp>
        <p:nvSpPr>
          <p:cNvPr id="207876" name="Rectangle 2"/>
          <p:cNvSpPr>
            <a:spLocks noChangeArrowheads="1"/>
          </p:cNvSpPr>
          <p:nvPr/>
        </p:nvSpPr>
        <p:spPr bwMode="auto">
          <a:xfrm>
            <a:off x="598488" y="3176588"/>
            <a:ext cx="7947025" cy="1892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1085850" indent="-4572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a:solidFill>
                  <a:srgbClr val="000000"/>
                </a:solidFill>
              </a:rPr>
              <a:t>El objeto de las prescripciones reglamentarias es </a:t>
            </a:r>
            <a:r>
              <a:rPr lang="es-ES" altLang="en-US" b="1">
                <a:solidFill>
                  <a:srgbClr val="000000"/>
                </a:solidFill>
              </a:rPr>
              <a:t>prevenir la liberación </a:t>
            </a:r>
            <a:r>
              <a:rPr lang="es-ES" altLang="en-US">
                <a:solidFill>
                  <a:srgbClr val="000000"/>
                </a:solidFill>
              </a:rPr>
              <a:t>de SF6 a la atmósfera, fijando reglas sobre todo a tres niveles:</a:t>
            </a:r>
          </a:p>
          <a:p>
            <a:pPr lvl="1" algn="just">
              <a:spcBef>
                <a:spcPct val="50000"/>
              </a:spcBef>
              <a:buFontTx/>
              <a:buAutoNum type="arabicPeriod"/>
            </a:pPr>
            <a:r>
              <a:rPr lang="es-ES" altLang="en-US" b="1">
                <a:solidFill>
                  <a:srgbClr val="000000"/>
                </a:solidFill>
              </a:rPr>
              <a:t>Identificación</a:t>
            </a:r>
            <a:r>
              <a:rPr lang="es-ES" altLang="en-US">
                <a:solidFill>
                  <a:srgbClr val="000000"/>
                </a:solidFill>
              </a:rPr>
              <a:t> </a:t>
            </a:r>
          </a:p>
          <a:p>
            <a:pPr lvl="1" algn="just">
              <a:spcBef>
                <a:spcPct val="50000"/>
              </a:spcBef>
              <a:buFontTx/>
              <a:buAutoNum type="arabicPeriod"/>
            </a:pPr>
            <a:r>
              <a:rPr lang="es-ES" altLang="en-US" b="1">
                <a:solidFill>
                  <a:srgbClr val="000000"/>
                </a:solidFill>
              </a:rPr>
              <a:t>Obligación de recoger el SF6</a:t>
            </a:r>
            <a:r>
              <a:rPr lang="es-ES" altLang="en-US">
                <a:solidFill>
                  <a:srgbClr val="000000"/>
                </a:solidFill>
              </a:rPr>
              <a:t> </a:t>
            </a:r>
          </a:p>
          <a:p>
            <a:pPr lvl="1" algn="just">
              <a:spcBef>
                <a:spcPct val="50000"/>
              </a:spcBef>
              <a:buFontTx/>
              <a:buAutoNum type="arabicPeriod"/>
            </a:pPr>
            <a:r>
              <a:rPr lang="es-ES" altLang="en-US" b="1">
                <a:solidFill>
                  <a:srgbClr val="000000"/>
                </a:solidFill>
              </a:rPr>
              <a:t>Capacitación</a:t>
            </a:r>
            <a:r>
              <a:rPr lang="es-ES" altLang="en-US">
                <a:solidFill>
                  <a:srgbClr val="000000"/>
                </a:solidFill>
              </a:rPr>
              <a:t>.</a:t>
            </a:r>
          </a:p>
        </p:txBody>
      </p:sp>
      <p:pic>
        <p:nvPicPr>
          <p:cNvPr id="2078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5057775"/>
            <a:ext cx="1998662"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9513" y="5067300"/>
            <a:ext cx="2006600" cy="13858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7879" name="Group 7"/>
          <p:cNvGrpSpPr>
            <a:grpSpLocks/>
          </p:cNvGrpSpPr>
          <p:nvPr/>
        </p:nvGrpSpPr>
        <p:grpSpPr bwMode="auto">
          <a:xfrm>
            <a:off x="3068638" y="5573713"/>
            <a:ext cx="504825" cy="495300"/>
            <a:chOff x="2064" y="3158"/>
            <a:chExt cx="362" cy="363"/>
          </a:xfrm>
        </p:grpSpPr>
        <p:sp>
          <p:nvSpPr>
            <p:cNvPr id="207886" name="Line 8"/>
            <p:cNvSpPr>
              <a:spLocks noChangeShapeType="1"/>
            </p:cNvSpPr>
            <p:nvPr/>
          </p:nvSpPr>
          <p:spPr bwMode="auto">
            <a:xfrm>
              <a:off x="2245" y="3158"/>
              <a:ext cx="0" cy="363"/>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07887" name="Line 9"/>
            <p:cNvSpPr>
              <a:spLocks noChangeShapeType="1"/>
            </p:cNvSpPr>
            <p:nvPr/>
          </p:nvSpPr>
          <p:spPr bwMode="auto">
            <a:xfrm>
              <a:off x="2064" y="3339"/>
              <a:ext cx="36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grpSp>
      <p:pic>
        <p:nvPicPr>
          <p:cNvPr id="207880" name="Picture 13" descr="capacitac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5056188"/>
            <a:ext cx="167957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881" name="Group 7"/>
          <p:cNvGrpSpPr>
            <a:grpSpLocks/>
          </p:cNvGrpSpPr>
          <p:nvPr/>
        </p:nvGrpSpPr>
        <p:grpSpPr bwMode="auto">
          <a:xfrm>
            <a:off x="5895975" y="5573713"/>
            <a:ext cx="504825" cy="496887"/>
            <a:chOff x="2064" y="3158"/>
            <a:chExt cx="362" cy="363"/>
          </a:xfrm>
        </p:grpSpPr>
        <p:sp>
          <p:nvSpPr>
            <p:cNvPr id="207884" name="Line 8"/>
            <p:cNvSpPr>
              <a:spLocks noChangeShapeType="1"/>
            </p:cNvSpPr>
            <p:nvPr/>
          </p:nvSpPr>
          <p:spPr bwMode="auto">
            <a:xfrm>
              <a:off x="2245" y="3158"/>
              <a:ext cx="0" cy="363"/>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07885" name="Line 9"/>
            <p:cNvSpPr>
              <a:spLocks noChangeShapeType="1"/>
            </p:cNvSpPr>
            <p:nvPr/>
          </p:nvSpPr>
          <p:spPr bwMode="auto">
            <a:xfrm>
              <a:off x="2064" y="3339"/>
              <a:ext cx="36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grpSp>
      <p:sp>
        <p:nvSpPr>
          <p:cNvPr id="27" name="Text Box 2">
            <a:extLst>
              <a:ext uri="{FF2B5EF4-FFF2-40B4-BE49-F238E27FC236}"/>
            </a:extLst>
          </p:cNvPr>
          <p:cNvSpPr txBox="1">
            <a:spLocks noChangeArrowheads="1"/>
          </p:cNvSpPr>
          <p:nvPr/>
        </p:nvSpPr>
        <p:spPr bwMode="auto">
          <a:xfrm>
            <a:off x="628650" y="498475"/>
            <a:ext cx="7704138" cy="369888"/>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CARACTERÍSTICAS DEL HEXAFLUORURO DE AZUFRE  </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07883"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8370"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CARACTERÍSTICAS </a:t>
            </a:r>
            <a:r>
              <a:rPr lang="es-ES_tradnl" sz="1800" b="1" dirty="0">
                <a:solidFill>
                  <a:srgbClr val="000000"/>
                </a:solidFill>
                <a:effectLst>
                  <a:outerShdw blurRad="38100" dist="38100" dir="2700000" algn="tl">
                    <a:srgbClr val="000000"/>
                  </a:outerShdw>
                </a:effectLst>
                <a:latin typeface="DIN-Regular" pitchFamily="34" charset="0"/>
              </a:rPr>
              <a:t>DIELÉCTRICAS DEL SF6</a:t>
            </a:r>
            <a:r>
              <a:rPr lang="es-ES_tradnl" sz="1800" b="1" dirty="0">
                <a:solidFill>
                  <a:srgbClr val="000000"/>
                </a:solidFill>
                <a:effectLst>
                  <a:outerShdw blurRad="38100" dist="38100" dir="2700000" algn="tl">
                    <a:srgbClr val="000000"/>
                  </a:outerShdw>
                </a:effectLst>
                <a:latin typeface="Tahoma" pitchFamily="34" charset="0"/>
              </a:rPr>
              <a:t>.</a:t>
            </a:r>
          </a:p>
        </p:txBody>
      </p:sp>
      <p:sp>
        <p:nvSpPr>
          <p:cNvPr id="209923" name="Rectangle 5"/>
          <p:cNvSpPr>
            <a:spLocks noChangeArrowheads="1"/>
          </p:cNvSpPr>
          <p:nvPr/>
        </p:nvSpPr>
        <p:spPr bwMode="auto">
          <a:xfrm>
            <a:off x="755650" y="1092200"/>
            <a:ext cx="7488238" cy="1603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El SF6 posee una </a:t>
            </a:r>
            <a:r>
              <a:rPr lang="es-ES" altLang="en-US" b="1">
                <a:solidFill>
                  <a:srgbClr val="000000"/>
                </a:solidFill>
              </a:rPr>
              <a:t>elevada rigidez dieléctrica</a:t>
            </a:r>
            <a:r>
              <a:rPr lang="es-ES" altLang="en-US">
                <a:solidFill>
                  <a:srgbClr val="000000"/>
                </a:solidFill>
              </a:rPr>
              <a:t>, por lo que se usa habitualmente como </a:t>
            </a:r>
            <a:r>
              <a:rPr lang="es-ES" altLang="en-US" b="1">
                <a:solidFill>
                  <a:srgbClr val="000000"/>
                </a:solidFill>
              </a:rPr>
              <a:t>aislante en los sistemas de distribución de electricidad</a:t>
            </a:r>
            <a:r>
              <a:rPr lang="es-ES" altLang="en-US">
                <a:solidFill>
                  <a:srgbClr val="000000"/>
                </a:solidFill>
              </a:rPr>
              <a:t> </a:t>
            </a:r>
            <a:r>
              <a:rPr lang="es-ES" altLang="en-US" b="1">
                <a:solidFill>
                  <a:srgbClr val="000000"/>
                </a:solidFill>
              </a:rPr>
              <a:t>compactos</a:t>
            </a:r>
            <a:r>
              <a:rPr lang="es-ES" altLang="en-US">
                <a:solidFill>
                  <a:srgbClr val="000000"/>
                </a:solidFill>
              </a:rPr>
              <a:t> (</a:t>
            </a:r>
            <a:r>
              <a:rPr lang="es-ES" altLang="en-US" b="1">
                <a:solidFill>
                  <a:srgbClr val="000000"/>
                </a:solidFill>
              </a:rPr>
              <a:t>GIS</a:t>
            </a:r>
            <a:r>
              <a:rPr lang="es-ES" altLang="en-US">
                <a:solidFill>
                  <a:srgbClr val="000000"/>
                </a:solidFill>
              </a:rPr>
              <a:t>).</a:t>
            </a:r>
          </a:p>
          <a:p>
            <a:pPr algn="just">
              <a:spcBef>
                <a:spcPct val="50000"/>
              </a:spcBef>
              <a:buFont typeface="Wingdings" panose="05000000000000000000" pitchFamily="2" charset="2"/>
              <a:buChar char="q"/>
            </a:pPr>
            <a:r>
              <a:rPr lang="es-ES" altLang="en-US">
                <a:solidFill>
                  <a:srgbClr val="000000"/>
                </a:solidFill>
              </a:rPr>
              <a:t>La </a:t>
            </a:r>
            <a:r>
              <a:rPr lang="es-ES" altLang="en-US" b="1">
                <a:solidFill>
                  <a:srgbClr val="000000"/>
                </a:solidFill>
              </a:rPr>
              <a:t>rigidez dieléctrica</a:t>
            </a:r>
            <a:r>
              <a:rPr lang="es-ES" altLang="en-US">
                <a:solidFill>
                  <a:srgbClr val="000000"/>
                </a:solidFill>
              </a:rPr>
              <a:t> es valor límite en el cual un material pierde su propiedad aisladora. Se mide en voltios por metro V/m</a:t>
            </a:r>
            <a:endParaRPr lang="es-ES_tradnl" altLang="en-US">
              <a:solidFill>
                <a:srgbClr val="000000"/>
              </a:solidFill>
            </a:endParaRPr>
          </a:p>
        </p:txBody>
      </p:sp>
      <p:sp>
        <p:nvSpPr>
          <p:cNvPr id="209924" name="Rectangle 11"/>
          <p:cNvSpPr>
            <a:spLocks noChangeArrowheads="1"/>
          </p:cNvSpPr>
          <p:nvPr/>
        </p:nvSpPr>
        <p:spPr bwMode="auto">
          <a:xfrm>
            <a:off x="720725" y="5013325"/>
            <a:ext cx="7488238" cy="1477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Además de ser un </a:t>
            </a:r>
            <a:r>
              <a:rPr lang="es-ES" altLang="en-US" b="1">
                <a:solidFill>
                  <a:srgbClr val="000000"/>
                </a:solidFill>
              </a:rPr>
              <a:t>excelente aislante eléctrico</a:t>
            </a:r>
            <a:r>
              <a:rPr lang="es-ES" altLang="en-US">
                <a:solidFill>
                  <a:srgbClr val="000000"/>
                </a:solidFill>
              </a:rPr>
              <a:t>, tiene </a:t>
            </a:r>
            <a:r>
              <a:rPr lang="es-ES" altLang="en-US" b="1">
                <a:solidFill>
                  <a:srgbClr val="000000"/>
                </a:solidFill>
              </a:rPr>
              <a:t>la propiedad de apagar el arco eléctrico en forma muy efectiva </a:t>
            </a:r>
            <a:r>
              <a:rPr lang="es-ES" altLang="en-US">
                <a:solidFill>
                  <a:srgbClr val="000000"/>
                </a:solidFill>
              </a:rPr>
              <a:t>debido a que es no combustible y por su alta capacidad térmica</a:t>
            </a:r>
            <a:r>
              <a:rPr lang="es-ES" altLang="en-US" b="1">
                <a:solidFill>
                  <a:srgbClr val="000000"/>
                </a:solidFill>
              </a:rPr>
              <a:t>.</a:t>
            </a:r>
            <a:r>
              <a:rPr lang="es-ES" altLang="en-US">
                <a:solidFill>
                  <a:srgbClr val="000000"/>
                </a:solidFill>
              </a:rPr>
              <a:t>. Esto lo ha hecho muy popular en los </a:t>
            </a:r>
            <a:r>
              <a:rPr lang="es-ES" altLang="en-US" b="1">
                <a:solidFill>
                  <a:srgbClr val="000000"/>
                </a:solidFill>
              </a:rPr>
              <a:t>aparatos de corte en carga</a:t>
            </a:r>
            <a:r>
              <a:rPr lang="es-ES" altLang="en-US">
                <a:solidFill>
                  <a:srgbClr val="000000"/>
                </a:solidFill>
              </a:rPr>
              <a:t> y en </a:t>
            </a:r>
            <a:r>
              <a:rPr lang="es-ES" altLang="en-US" b="1">
                <a:solidFill>
                  <a:srgbClr val="000000"/>
                </a:solidFill>
              </a:rPr>
              <a:t>seccionadores</a:t>
            </a:r>
            <a:r>
              <a:rPr lang="es-ES" altLang="en-US">
                <a:solidFill>
                  <a:srgbClr val="000099"/>
                </a:solidFill>
              </a:rPr>
              <a:t>.</a:t>
            </a:r>
          </a:p>
        </p:txBody>
      </p:sp>
      <p:sp>
        <p:nvSpPr>
          <p:cNvPr id="209925" name="Rectangle 13"/>
          <p:cNvSpPr>
            <a:spLocks noChangeArrowheads="1"/>
          </p:cNvSpPr>
          <p:nvPr/>
        </p:nvSpPr>
        <p:spPr bwMode="auto">
          <a:xfrm>
            <a:off x="1285875" y="2946400"/>
            <a:ext cx="5329238" cy="18653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buFont typeface="Wingdings" panose="05000000000000000000" pitchFamily="2" charset="2"/>
              <a:buNone/>
            </a:pPr>
            <a:r>
              <a:rPr lang="es-ES" altLang="en-US" b="1">
                <a:solidFill>
                  <a:srgbClr val="000000"/>
                </a:solidFill>
              </a:rPr>
              <a:t>A presión normal y 25ºC</a:t>
            </a:r>
          </a:p>
          <a:p>
            <a:pPr lvl="1">
              <a:spcBef>
                <a:spcPct val="40000"/>
              </a:spcBef>
              <a:buFont typeface="Wingdings" panose="05000000000000000000" pitchFamily="2" charset="2"/>
              <a:buNone/>
            </a:pPr>
            <a:r>
              <a:rPr lang="es-ES" altLang="en-US" b="1">
                <a:solidFill>
                  <a:srgbClr val="000000"/>
                </a:solidFill>
              </a:rPr>
              <a:t>Rigidez dieléctrica del Aire	</a:t>
            </a:r>
            <a:r>
              <a:rPr lang="es-ES" altLang="en-US">
                <a:solidFill>
                  <a:srgbClr val="000000"/>
                </a:solidFill>
              </a:rPr>
              <a:t>3,0 Mv/m</a:t>
            </a:r>
          </a:p>
          <a:p>
            <a:pPr lvl="1">
              <a:buFont typeface="Wingdings" panose="05000000000000000000" pitchFamily="2" charset="2"/>
              <a:buNone/>
            </a:pPr>
            <a:r>
              <a:rPr lang="es-ES" altLang="en-US" b="1">
                <a:solidFill>
                  <a:srgbClr val="000000"/>
                </a:solidFill>
              </a:rPr>
              <a:t>Rigidez dieléctrica del SF6	</a:t>
            </a:r>
            <a:r>
              <a:rPr lang="es-ES" altLang="en-US">
                <a:solidFill>
                  <a:srgbClr val="000000"/>
                </a:solidFill>
              </a:rPr>
              <a:t>9,0 Mv/m      </a:t>
            </a:r>
            <a:endParaRPr lang="es-ES" altLang="en-US" b="1">
              <a:solidFill>
                <a:srgbClr val="000000"/>
              </a:solidFill>
            </a:endParaRPr>
          </a:p>
          <a:p>
            <a:pPr lvl="1">
              <a:buFont typeface="Wingdings" panose="05000000000000000000" pitchFamily="2" charset="2"/>
              <a:buNone/>
            </a:pPr>
            <a:endParaRPr lang="es-ES" altLang="en-US" b="1">
              <a:solidFill>
                <a:srgbClr val="000000"/>
              </a:solidFill>
            </a:endParaRPr>
          </a:p>
          <a:p>
            <a:pPr lvl="1">
              <a:buFont typeface="Wingdings" panose="05000000000000000000" pitchFamily="2" charset="2"/>
              <a:buNone/>
            </a:pPr>
            <a:r>
              <a:rPr lang="es-ES" altLang="en-US" b="1">
                <a:solidFill>
                  <a:srgbClr val="000000"/>
                </a:solidFill>
              </a:rPr>
              <a:t>5 veces la presión atmosférica</a:t>
            </a:r>
          </a:p>
          <a:p>
            <a:pPr lvl="1">
              <a:buFont typeface="Wingdings" panose="05000000000000000000" pitchFamily="2" charset="2"/>
              <a:buNone/>
            </a:pPr>
            <a:r>
              <a:rPr lang="es-ES" altLang="en-US" b="1">
                <a:solidFill>
                  <a:srgbClr val="000000"/>
                </a:solidFill>
              </a:rPr>
              <a:t>Rigidez dieléctrica del SF6	</a:t>
            </a:r>
            <a:r>
              <a:rPr lang="es-ES" altLang="en-US">
                <a:solidFill>
                  <a:srgbClr val="000000"/>
                </a:solidFill>
              </a:rPr>
              <a:t>30,0 Mv/m</a:t>
            </a:r>
          </a:p>
        </p:txBody>
      </p:sp>
      <p:pic>
        <p:nvPicPr>
          <p:cNvPr id="20992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20227"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PROPIEDADES COMO REFRIGERANTE DEL SF6</a:t>
            </a:r>
            <a:r>
              <a:rPr lang="es-ES_tradnl" sz="1800" b="1" dirty="0">
                <a:solidFill>
                  <a:srgbClr val="000000"/>
                </a:solidFill>
                <a:effectLst>
                  <a:outerShdw blurRad="38100" dist="38100" dir="2700000" algn="tl">
                    <a:srgbClr val="000000"/>
                  </a:outerShdw>
                </a:effectLst>
                <a:latin typeface="Tahoma" pitchFamily="34" charset="0"/>
              </a:rPr>
              <a:t>.</a:t>
            </a:r>
          </a:p>
        </p:txBody>
      </p:sp>
      <p:sp>
        <p:nvSpPr>
          <p:cNvPr id="211971" name="Rectangle 4"/>
          <p:cNvSpPr>
            <a:spLocks noChangeArrowheads="1"/>
          </p:cNvSpPr>
          <p:nvPr/>
        </p:nvSpPr>
        <p:spPr bwMode="auto">
          <a:xfrm>
            <a:off x="755650" y="981075"/>
            <a:ext cx="7488238" cy="28400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8985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Las propiedades  como refrigerante del hexafloruro de azufre (SF6), </a:t>
            </a:r>
            <a:r>
              <a:rPr lang="es-ES" altLang="en-US" b="1">
                <a:solidFill>
                  <a:srgbClr val="000000"/>
                </a:solidFill>
              </a:rPr>
              <a:t>lo hace especialmente útil para la extinción del arco eléctrico</a:t>
            </a:r>
            <a:r>
              <a:rPr lang="es-ES" altLang="en-US">
                <a:solidFill>
                  <a:srgbClr val="000000"/>
                </a:solidFill>
              </a:rPr>
              <a:t> dentro de la cámara de un interruptor.</a:t>
            </a:r>
          </a:p>
          <a:p>
            <a:pPr lvl="1" algn="just">
              <a:spcBef>
                <a:spcPct val="50000"/>
              </a:spcBef>
              <a:buFont typeface="Wingdings" panose="05000000000000000000" pitchFamily="2" charset="2"/>
              <a:buChar char="v"/>
            </a:pPr>
            <a:r>
              <a:rPr lang="es-ES" altLang="en-US" b="1">
                <a:solidFill>
                  <a:srgbClr val="000000"/>
                </a:solidFill>
              </a:rPr>
              <a:t>Al desasociarse</a:t>
            </a:r>
            <a:r>
              <a:rPr lang="es-ES" altLang="en-US">
                <a:solidFill>
                  <a:srgbClr val="000000"/>
                </a:solidFill>
              </a:rPr>
              <a:t> producto del la acción térmica del arco eléctrico,  </a:t>
            </a:r>
            <a:r>
              <a:rPr lang="es-ES" altLang="en-US" b="1">
                <a:solidFill>
                  <a:srgbClr val="000000"/>
                </a:solidFill>
              </a:rPr>
              <a:t>requiere gran energía</a:t>
            </a:r>
            <a:r>
              <a:rPr lang="es-ES" altLang="en-US">
                <a:solidFill>
                  <a:srgbClr val="000000"/>
                </a:solidFill>
              </a:rPr>
              <a:t> </a:t>
            </a:r>
            <a:r>
              <a:rPr lang="es-ES" altLang="en-US" b="1">
                <a:solidFill>
                  <a:srgbClr val="000000"/>
                </a:solidFill>
              </a:rPr>
              <a:t>logrando un efecto de enfriamiento. </a:t>
            </a:r>
          </a:p>
          <a:p>
            <a:pPr lvl="1" algn="just">
              <a:spcBef>
                <a:spcPct val="50000"/>
              </a:spcBef>
              <a:buFont typeface="Wingdings" panose="05000000000000000000" pitchFamily="2" charset="2"/>
              <a:buChar char="v"/>
            </a:pPr>
            <a:r>
              <a:rPr lang="es-ES" altLang="en-US">
                <a:solidFill>
                  <a:srgbClr val="000000"/>
                </a:solidFill>
              </a:rPr>
              <a:t>En presencia del SF 6 </a:t>
            </a:r>
            <a:r>
              <a:rPr lang="es-ES" altLang="en-US" b="1">
                <a:solidFill>
                  <a:srgbClr val="000000"/>
                </a:solidFill>
              </a:rPr>
              <a:t>la tensión del arco se mantiene en un valor bajo</a:t>
            </a:r>
            <a:r>
              <a:rPr lang="es-ES" altLang="en-US">
                <a:solidFill>
                  <a:srgbClr val="000000"/>
                </a:solidFill>
              </a:rPr>
              <a:t>, razón por la cual la </a:t>
            </a:r>
            <a:r>
              <a:rPr lang="es-ES" altLang="en-US" b="1">
                <a:solidFill>
                  <a:srgbClr val="000000"/>
                </a:solidFill>
              </a:rPr>
              <a:t>energía disipada no alcanza valores muy elevados</a:t>
            </a:r>
          </a:p>
        </p:txBody>
      </p:sp>
      <p:sp>
        <p:nvSpPr>
          <p:cNvPr id="211972" name="Rectangle 11"/>
          <p:cNvSpPr>
            <a:spLocks noChangeArrowheads="1"/>
          </p:cNvSpPr>
          <p:nvPr/>
        </p:nvSpPr>
        <p:spPr bwMode="auto">
          <a:xfrm>
            <a:off x="2293938" y="3925888"/>
            <a:ext cx="4321175" cy="2641600"/>
          </a:xfrm>
          <a:prstGeom prst="rect">
            <a:avLst/>
          </a:prstGeom>
          <a:noFill/>
          <a:ln w="76200" cmpd="tri" algn="ctr">
            <a:solidFill>
              <a:srgbClr val="800000"/>
            </a:solidFill>
            <a:miter lim="800000"/>
            <a:headEnd/>
            <a:tailEnd/>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ct val="50000"/>
              </a:spcBef>
            </a:pPr>
            <a:r>
              <a:rPr lang="es-ES" altLang="en-US" b="1">
                <a:solidFill>
                  <a:srgbClr val="000000"/>
                </a:solidFill>
              </a:rPr>
              <a:t>Teoría de extinción del arco.</a:t>
            </a:r>
          </a:p>
          <a:p>
            <a:pPr algn="just">
              <a:spcBef>
                <a:spcPct val="50000"/>
              </a:spcBef>
            </a:pPr>
            <a:r>
              <a:rPr lang="es-ES" altLang="en-US">
                <a:solidFill>
                  <a:srgbClr val="000000"/>
                </a:solidFill>
              </a:rPr>
              <a:t>Al separase los contactos, aparece un arco eléctrico, constituido por una columna de plasma compuesta por iones y por electrones. </a:t>
            </a:r>
          </a:p>
          <a:p>
            <a:pPr algn="just">
              <a:spcBef>
                <a:spcPct val="50000"/>
              </a:spcBef>
            </a:pPr>
            <a:r>
              <a:rPr lang="es-ES" altLang="en-US">
                <a:solidFill>
                  <a:srgbClr val="000000"/>
                </a:solidFill>
              </a:rPr>
              <a:t>Este arco se conserva conductor mientras que su temperatura sea suficientemente elevada</a:t>
            </a:r>
            <a:r>
              <a:rPr lang="es-ES" altLang="en-US">
                <a:solidFill>
                  <a:srgbClr val="000099"/>
                </a:solidFill>
              </a:rPr>
              <a:t>.</a:t>
            </a:r>
            <a:endParaRPr lang="es-ES_tradnl" altLang="en-US">
              <a:solidFill>
                <a:srgbClr val="000099"/>
              </a:solidFill>
            </a:endParaRPr>
          </a:p>
        </p:txBody>
      </p:sp>
      <p:pic>
        <p:nvPicPr>
          <p:cNvPr id="211973" name="Picture 13">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3684588"/>
            <a:ext cx="2259012" cy="298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4" name="Picture 15"/>
          <p:cNvPicPr>
            <a:picLocks noChangeAspect="1" noChangeArrowheads="1"/>
          </p:cNvPicPr>
          <p:nvPr/>
        </p:nvPicPr>
        <p:blipFill>
          <a:blip r:embed="rId5">
            <a:lum bright="-10000" contrast="-12000"/>
            <a:extLst>
              <a:ext uri="{28A0092B-C50C-407E-A947-70E740481C1C}">
                <a14:useLocalDpi xmlns:a14="http://schemas.microsoft.com/office/drawing/2010/main" val="0"/>
              </a:ext>
            </a:extLst>
          </a:blip>
          <a:srcRect/>
          <a:stretch>
            <a:fillRect/>
          </a:stretch>
        </p:blipFill>
        <p:spPr bwMode="auto">
          <a:xfrm>
            <a:off x="539750" y="3827463"/>
            <a:ext cx="1368425"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5"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373188"/>
            <a:ext cx="3697288" cy="500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PARA SUBESTACIONES  (AIS):</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214020" name="Rectangle 4"/>
          <p:cNvSpPr>
            <a:spLocks noChangeArrowheads="1"/>
          </p:cNvSpPr>
          <p:nvPr/>
        </p:nvSpPr>
        <p:spPr bwMode="auto">
          <a:xfrm>
            <a:off x="673100" y="1096963"/>
            <a:ext cx="7488238" cy="368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b="1"/>
              <a:t>Subestación convencional (AIS) con algún elemento en SF6</a:t>
            </a:r>
          </a:p>
        </p:txBody>
      </p:sp>
      <p:pic>
        <p:nvPicPr>
          <p:cNvPr id="214021" name="Picture 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571625"/>
            <a:ext cx="352901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22"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PARA SUBESTACIONES  MODULARES:</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16068" name="Picture 22" descr="m16"/>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468313" y="2133600"/>
            <a:ext cx="3886200"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69" name="Rectangle 5"/>
          <p:cNvSpPr>
            <a:spLocks noChangeArrowheads="1"/>
          </p:cNvSpPr>
          <p:nvPr/>
        </p:nvSpPr>
        <p:spPr bwMode="auto">
          <a:xfrm>
            <a:off x="684213" y="1196975"/>
            <a:ext cx="7056437" cy="3667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b="1">
                <a:solidFill>
                  <a:srgbClr val="000000"/>
                </a:solidFill>
              </a:rPr>
              <a:t>Celdas modulares de Media Tensión interior</a:t>
            </a:r>
            <a:endParaRPr lang="en-US" altLang="en-US" b="1">
              <a:solidFill>
                <a:srgbClr val="000000"/>
              </a:solidFill>
            </a:endParaRPr>
          </a:p>
        </p:txBody>
      </p:sp>
      <p:pic>
        <p:nvPicPr>
          <p:cNvPr id="216070"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6938" y="1905000"/>
            <a:ext cx="381635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1"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
            <a:extLst>
              <a:ext uri="{FF2B5EF4-FFF2-40B4-BE49-F238E27FC236}"/>
            </a:extLst>
          </p:cNvPr>
          <p:cNvSpPr txBox="1">
            <a:spLocks noChangeArrowheads="1"/>
          </p:cNvSpPr>
          <p:nvPr/>
        </p:nvSpPr>
        <p:spPr bwMode="auto">
          <a:xfrm>
            <a:off x="684213" y="620713"/>
            <a:ext cx="81359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DE SUBESTACIONES  COMPACTAS (GIS):</a:t>
            </a:r>
            <a:endParaRPr lang="es-ES_tradnl" sz="1800" b="1" dirty="0">
              <a:solidFill>
                <a:srgbClr val="000000"/>
              </a:solidFill>
              <a:effectLst>
                <a:outerShdw blurRad="38100" dist="38100" dir="2700000" algn="tl">
                  <a:srgbClr val="000000"/>
                </a:outerShdw>
              </a:effectLst>
              <a:latin typeface="Tahoma" pitchFamily="34" charset="0"/>
            </a:endParaRPr>
          </a:p>
        </p:txBody>
      </p:sp>
      <p:grpSp>
        <p:nvGrpSpPr>
          <p:cNvPr id="218115" name="Group 2"/>
          <p:cNvGrpSpPr>
            <a:grpSpLocks/>
          </p:cNvGrpSpPr>
          <p:nvPr/>
        </p:nvGrpSpPr>
        <p:grpSpPr bwMode="auto">
          <a:xfrm>
            <a:off x="1258888" y="1125538"/>
            <a:ext cx="7129462" cy="5327650"/>
            <a:chOff x="431" y="807"/>
            <a:chExt cx="4762" cy="3513"/>
          </a:xfrm>
        </p:grpSpPr>
        <p:pic>
          <p:nvPicPr>
            <p:cNvPr id="2181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 y="807"/>
              <a:ext cx="4762" cy="35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8118" name="Rectangle 4"/>
            <p:cNvSpPr>
              <a:spLocks noChangeArrowheads="1"/>
            </p:cNvSpPr>
            <p:nvPr/>
          </p:nvSpPr>
          <p:spPr bwMode="auto">
            <a:xfrm>
              <a:off x="476" y="4089"/>
              <a:ext cx="2041" cy="231"/>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b="1">
                  <a:solidFill>
                    <a:srgbClr val="FF0000"/>
                  </a:solidFill>
                </a:rPr>
                <a:t>Envolvente trifásico.</a:t>
              </a:r>
              <a:r>
                <a:rPr lang="es-ES" altLang="en-US">
                  <a:solidFill>
                    <a:srgbClr val="000099"/>
                  </a:solidFill>
                </a:rPr>
                <a:t> </a:t>
              </a:r>
              <a:endParaRPr lang="en-US" altLang="en-US">
                <a:solidFill>
                  <a:srgbClr val="000099"/>
                </a:solidFill>
              </a:endParaRPr>
            </a:p>
          </p:txBody>
        </p:sp>
      </p:grpSp>
      <p:pic>
        <p:nvPicPr>
          <p:cNvPr id="21811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684213" y="1052513"/>
            <a:ext cx="7632700" cy="11906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b="1">
                <a:solidFill>
                  <a:srgbClr val="000000"/>
                </a:solidFill>
              </a:rPr>
              <a:t>Los interruptores de potencia</a:t>
            </a:r>
            <a:r>
              <a:rPr lang="es-ES" altLang="en-US">
                <a:solidFill>
                  <a:srgbClr val="000000"/>
                </a:solidFill>
              </a:rPr>
              <a:t> de la serie ELK-04 poseen básicamente una cámara de extinción bajo el principio de autosoplado con una cámara de interrupción por polo. Necesitan muy poco mantenimiento y mínima energía para su operación.</a:t>
            </a:r>
          </a:p>
        </p:txBody>
      </p:sp>
      <p:grpSp>
        <p:nvGrpSpPr>
          <p:cNvPr id="220163" name="Group 20"/>
          <p:cNvGrpSpPr>
            <a:grpSpLocks/>
          </p:cNvGrpSpPr>
          <p:nvPr/>
        </p:nvGrpSpPr>
        <p:grpSpPr bwMode="auto">
          <a:xfrm>
            <a:off x="3059113" y="2133600"/>
            <a:ext cx="5616575" cy="4427538"/>
            <a:chOff x="1883" y="1344"/>
            <a:chExt cx="3877" cy="2976"/>
          </a:xfrm>
        </p:grpSpPr>
        <p:grpSp>
          <p:nvGrpSpPr>
            <p:cNvPr id="220167" name="Group 16"/>
            <p:cNvGrpSpPr>
              <a:grpSpLocks/>
            </p:cNvGrpSpPr>
            <p:nvPr/>
          </p:nvGrpSpPr>
          <p:grpSpPr bwMode="auto">
            <a:xfrm>
              <a:off x="3288" y="1344"/>
              <a:ext cx="2472" cy="2976"/>
              <a:chOff x="3288" y="1706"/>
              <a:chExt cx="2472" cy="2614"/>
            </a:xfrm>
          </p:grpSpPr>
          <p:pic>
            <p:nvPicPr>
              <p:cNvPr id="220169" name="Picture 8"/>
              <p:cNvPicPr>
                <a:picLocks noChangeAspect="1" noChangeArrowheads="1"/>
              </p:cNvPicPr>
              <p:nvPr/>
            </p:nvPicPr>
            <p:blipFill>
              <a:blip r:embed="rId3">
                <a:lum bright="-6000" contrast="10000"/>
                <a:extLst>
                  <a:ext uri="{28A0092B-C50C-407E-A947-70E740481C1C}">
                    <a14:useLocalDpi xmlns:a14="http://schemas.microsoft.com/office/drawing/2010/main" val="0"/>
                  </a:ext>
                </a:extLst>
              </a:blip>
              <a:srcRect/>
              <a:stretch>
                <a:fillRect/>
              </a:stretch>
            </p:blipFill>
            <p:spPr bwMode="auto">
              <a:xfrm>
                <a:off x="3438" y="1706"/>
                <a:ext cx="2322" cy="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7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8" y="1888"/>
                <a:ext cx="265" cy="251"/>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171"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9" y="3430"/>
                <a:ext cx="217" cy="19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172"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4" y="3657"/>
                <a:ext cx="267" cy="27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0173"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 y="3113"/>
                <a:ext cx="265" cy="23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20168" name="Rectangle 18"/>
            <p:cNvSpPr>
              <a:spLocks noChangeArrowheads="1"/>
            </p:cNvSpPr>
            <p:nvPr/>
          </p:nvSpPr>
          <p:spPr bwMode="auto">
            <a:xfrm>
              <a:off x="1883" y="2523"/>
              <a:ext cx="2038" cy="88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600">
                  <a:solidFill>
                    <a:srgbClr val="000099"/>
                  </a:solidFill>
                </a:rPr>
                <a:t>➀ </a:t>
              </a:r>
              <a:r>
                <a:rPr lang="es-ES" altLang="en-US" sz="1600" b="1">
                  <a:solidFill>
                    <a:srgbClr val="000000"/>
                  </a:solidFill>
                </a:rPr>
                <a:t>Cámara de extinción</a:t>
              </a:r>
            </a:p>
            <a:p>
              <a:r>
                <a:rPr lang="es-ES" altLang="en-US" sz="1600" b="1">
                  <a:solidFill>
                    <a:srgbClr val="000000"/>
                  </a:solidFill>
                </a:rPr>
                <a:t>➁ Transformador de corriente</a:t>
              </a:r>
            </a:p>
            <a:p>
              <a:r>
                <a:rPr lang="es-ES" altLang="en-US" sz="1600" b="1">
                  <a:solidFill>
                    <a:srgbClr val="000000"/>
                  </a:solidFill>
                </a:rPr>
                <a:t>➂ Aislador de segregación</a:t>
              </a:r>
            </a:p>
            <a:p>
              <a:r>
                <a:rPr lang="es-ES" altLang="en-US" sz="1600" b="1">
                  <a:solidFill>
                    <a:srgbClr val="000000"/>
                  </a:solidFill>
                </a:rPr>
                <a:t>➃ Accionamiento</a:t>
              </a:r>
            </a:p>
          </p:txBody>
        </p:sp>
      </p:grpSp>
      <p:pic>
        <p:nvPicPr>
          <p:cNvPr id="220164" name="Picture 19"/>
          <p:cNvPicPr>
            <a:picLocks noChangeAspect="1" noChangeArrowheads="1"/>
          </p:cNvPicPr>
          <p:nvPr/>
        </p:nvPicPr>
        <p:blipFill>
          <a:blip r:embed="rId8">
            <a:lum bright="-10000" contrast="2000"/>
            <a:extLst>
              <a:ext uri="{28A0092B-C50C-407E-A947-70E740481C1C}">
                <a14:useLocalDpi xmlns:a14="http://schemas.microsoft.com/office/drawing/2010/main" val="0"/>
              </a:ext>
            </a:extLst>
          </a:blip>
          <a:srcRect/>
          <a:stretch>
            <a:fillRect/>
          </a:stretch>
        </p:blipFill>
        <p:spPr bwMode="auto">
          <a:xfrm>
            <a:off x="684213" y="2349500"/>
            <a:ext cx="23749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2">
            <a:extLst>
              <a:ext uri="{FF2B5EF4-FFF2-40B4-BE49-F238E27FC236}"/>
            </a:extLst>
          </p:cNvPr>
          <p:cNvSpPr txBox="1">
            <a:spLocks noChangeArrowheads="1"/>
          </p:cNvSpPr>
          <p:nvPr/>
        </p:nvSpPr>
        <p:spPr bwMode="auto">
          <a:xfrm>
            <a:off x="684213" y="620713"/>
            <a:ext cx="81359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DE SUBESTACIONES  COMPACTAS (GIS):</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20166" name="2 Imagen"/>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ChangeArrowheads="1"/>
          </p:cNvSpPr>
          <p:nvPr/>
        </p:nvSpPr>
        <p:spPr bwMode="auto">
          <a:xfrm>
            <a:off x="684213" y="1052513"/>
            <a:ext cx="7632700" cy="9159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La larga vida y su mínimo de desgaste de los contactos, permiten largos intervalos entre inspecciones y diagnósticos. En la mayoría de los casos los mantenimientos son hasta innecesarios.</a:t>
            </a:r>
          </a:p>
        </p:txBody>
      </p:sp>
      <p:sp>
        <p:nvSpPr>
          <p:cNvPr id="4179971" name="Text Box 3">
            <a:extLst>
              <a:ext uri="{FF2B5EF4-FFF2-40B4-BE49-F238E27FC236}"/>
            </a:extLst>
          </p:cNvPr>
          <p:cNvSpPr txBox="1">
            <a:spLocks noChangeArrowheads="1"/>
          </p:cNvSpPr>
          <p:nvPr/>
        </p:nvSpPr>
        <p:spPr bwMode="auto">
          <a:xfrm>
            <a:off x="684213" y="620713"/>
            <a:ext cx="7704137"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CÁMARA DE INTERRUPCIÓN CON SISTEMA “AUTO-SOPLADO”</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2221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060575"/>
            <a:ext cx="26289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3" name="Rectangle 16"/>
          <p:cNvSpPr>
            <a:spLocks noChangeArrowheads="1"/>
          </p:cNvSpPr>
          <p:nvPr/>
        </p:nvSpPr>
        <p:spPr bwMode="auto">
          <a:xfrm>
            <a:off x="2665413" y="3644900"/>
            <a:ext cx="3059112" cy="18161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600" b="1">
                <a:solidFill>
                  <a:srgbClr val="000000"/>
                </a:solidFill>
              </a:rPr>
              <a:t>➀ Cámara de calentamiento</a:t>
            </a:r>
          </a:p>
          <a:p>
            <a:r>
              <a:rPr lang="es-ES" altLang="en-US" sz="1600" b="1">
                <a:solidFill>
                  <a:srgbClr val="000000"/>
                </a:solidFill>
              </a:rPr>
              <a:t>➁ Cámara de compresión</a:t>
            </a:r>
          </a:p>
          <a:p>
            <a:r>
              <a:rPr lang="es-ES" altLang="en-US" sz="1600" b="1">
                <a:solidFill>
                  <a:srgbClr val="000000"/>
                </a:solidFill>
              </a:rPr>
              <a:t>➂ Contacto de corriente permanente</a:t>
            </a:r>
          </a:p>
          <a:p>
            <a:r>
              <a:rPr lang="es-ES" altLang="en-US" sz="1600" b="1">
                <a:solidFill>
                  <a:srgbClr val="000000"/>
                </a:solidFill>
              </a:rPr>
              <a:t>➃ Contacto de arco</a:t>
            </a:r>
          </a:p>
          <a:p>
            <a:r>
              <a:rPr lang="es-ES" altLang="en-US" sz="1600" b="1">
                <a:solidFill>
                  <a:srgbClr val="000000"/>
                </a:solidFill>
              </a:rPr>
              <a:t>➄ Válvula de retención móvil</a:t>
            </a:r>
          </a:p>
          <a:p>
            <a:r>
              <a:rPr lang="es-ES" altLang="en-US" sz="1600" b="1">
                <a:solidFill>
                  <a:srgbClr val="000000"/>
                </a:solidFill>
              </a:rPr>
              <a:t>➅ Válvula de sobrepresión</a:t>
            </a:r>
          </a:p>
        </p:txBody>
      </p:sp>
      <p:pic>
        <p:nvPicPr>
          <p:cNvPr id="222214"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1970088"/>
            <a:ext cx="2987675" cy="44370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2215"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24258" name="Group 15"/>
          <p:cNvGrpSpPr>
            <a:grpSpLocks/>
          </p:cNvGrpSpPr>
          <p:nvPr/>
        </p:nvGrpSpPr>
        <p:grpSpPr bwMode="auto">
          <a:xfrm>
            <a:off x="395288" y="1303338"/>
            <a:ext cx="2124075" cy="5084762"/>
            <a:chOff x="0" y="1117"/>
            <a:chExt cx="1338" cy="3203"/>
          </a:xfrm>
        </p:grpSpPr>
        <p:grpSp>
          <p:nvGrpSpPr>
            <p:cNvPr id="224262" name="Group 11"/>
            <p:cNvGrpSpPr>
              <a:grpSpLocks/>
            </p:cNvGrpSpPr>
            <p:nvPr/>
          </p:nvGrpSpPr>
          <p:grpSpPr bwMode="auto">
            <a:xfrm>
              <a:off x="0" y="1117"/>
              <a:ext cx="1338" cy="3203"/>
              <a:chOff x="0" y="1117"/>
              <a:chExt cx="1338" cy="3203"/>
            </a:xfrm>
          </p:grpSpPr>
          <p:pic>
            <p:nvPicPr>
              <p:cNvPr id="224265" name="Picture 6"/>
              <p:cNvPicPr>
                <a:picLocks noChangeAspect="1" noChangeArrowheads="1"/>
              </p:cNvPicPr>
              <p:nvPr/>
            </p:nvPicPr>
            <p:blipFill>
              <a:blip r:embed="rId3">
                <a:lum bright="-6000" contrast="18000"/>
                <a:extLst>
                  <a:ext uri="{28A0092B-C50C-407E-A947-70E740481C1C}">
                    <a14:useLocalDpi xmlns:a14="http://schemas.microsoft.com/office/drawing/2010/main" val="0"/>
                  </a:ext>
                </a:extLst>
              </a:blip>
              <a:srcRect/>
              <a:stretch>
                <a:fillRect/>
              </a:stretch>
            </p:blipFill>
            <p:spPr bwMode="auto">
              <a:xfrm>
                <a:off x="0" y="1117"/>
                <a:ext cx="1338" cy="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79"/>
                <a:ext cx="272" cy="24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4267"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41"/>
                <a:ext cx="272" cy="20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4268" name="Line 9"/>
              <p:cNvSpPr>
                <a:spLocks noChangeShapeType="1"/>
              </p:cNvSpPr>
              <p:nvPr/>
            </p:nvSpPr>
            <p:spPr bwMode="auto">
              <a:xfrm flipH="1">
                <a:off x="295" y="2115"/>
                <a:ext cx="408" cy="0"/>
              </a:xfrm>
              <a:prstGeom prst="line">
                <a:avLst/>
              </a:prstGeom>
              <a:noFill/>
              <a:ln w="9525">
                <a:solidFill>
                  <a:schemeClr val="tx1"/>
                </a:solidFill>
                <a:round/>
                <a:headEnd type="stealth" w="lg" len="lg"/>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24269" name="Line 10"/>
              <p:cNvSpPr>
                <a:spLocks noChangeShapeType="1"/>
              </p:cNvSpPr>
              <p:nvPr/>
            </p:nvSpPr>
            <p:spPr bwMode="auto">
              <a:xfrm flipH="1">
                <a:off x="249" y="2478"/>
                <a:ext cx="408" cy="0"/>
              </a:xfrm>
              <a:prstGeom prst="line">
                <a:avLst/>
              </a:prstGeom>
              <a:noFill/>
              <a:ln w="9525">
                <a:solidFill>
                  <a:schemeClr val="tx1"/>
                </a:solidFill>
                <a:round/>
                <a:headEnd type="stealth" w="lg" len="lg"/>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grpSp>
        <p:pic>
          <p:nvPicPr>
            <p:cNvPr id="224263"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704"/>
              <a:ext cx="249" cy="24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4264" name="Line 14"/>
            <p:cNvSpPr>
              <a:spLocks noChangeShapeType="1"/>
            </p:cNvSpPr>
            <p:nvPr/>
          </p:nvSpPr>
          <p:spPr bwMode="auto">
            <a:xfrm flipV="1">
              <a:off x="249" y="2432"/>
              <a:ext cx="499" cy="363"/>
            </a:xfrm>
            <a:prstGeom prst="line">
              <a:avLst/>
            </a:prstGeom>
            <a:noFill/>
            <a:ln w="9525">
              <a:solidFill>
                <a:schemeClr val="tx1"/>
              </a:solidFill>
              <a:round/>
              <a:headEnd type="oval"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grpSp>
      <p:sp>
        <p:nvSpPr>
          <p:cNvPr id="224259" name="Rectangle 2"/>
          <p:cNvSpPr>
            <a:spLocks noChangeArrowheads="1"/>
          </p:cNvSpPr>
          <p:nvPr/>
        </p:nvSpPr>
        <p:spPr bwMode="auto">
          <a:xfrm>
            <a:off x="2916238" y="1196975"/>
            <a:ext cx="5400675" cy="46624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La cámara de extinción trabaja bajo el principio de autosoplado,</a:t>
            </a:r>
            <a:r>
              <a:rPr lang="es-ES" altLang="en-US">
                <a:solidFill>
                  <a:srgbClr val="000000"/>
                </a:solidFill>
              </a:rPr>
              <a:t> consta de una cámara de compresión </a:t>
            </a:r>
            <a:r>
              <a:rPr lang="es-ES" altLang="en-US" b="1">
                <a:solidFill>
                  <a:srgbClr val="000000"/>
                </a:solidFill>
              </a:rPr>
              <a:t>(2)</a:t>
            </a:r>
            <a:r>
              <a:rPr lang="es-ES" altLang="en-US">
                <a:solidFill>
                  <a:srgbClr val="000000"/>
                </a:solidFill>
              </a:rPr>
              <a:t> y una cámara de calentamiento </a:t>
            </a:r>
            <a:r>
              <a:rPr lang="es-ES" altLang="en-US" b="1">
                <a:solidFill>
                  <a:srgbClr val="000000"/>
                </a:solidFill>
              </a:rPr>
              <a:t>(1).</a:t>
            </a:r>
            <a:r>
              <a:rPr lang="es-ES" altLang="en-US">
                <a:solidFill>
                  <a:srgbClr val="000000"/>
                </a:solidFill>
              </a:rPr>
              <a:t> Las dos cámaras están separadas por una válvula de retención móvil </a:t>
            </a:r>
            <a:r>
              <a:rPr lang="es-ES" altLang="en-US" b="1">
                <a:solidFill>
                  <a:srgbClr val="000000"/>
                </a:solidFill>
              </a:rPr>
              <a:t>(5)</a:t>
            </a:r>
            <a:r>
              <a:rPr lang="es-ES" altLang="en-US">
                <a:solidFill>
                  <a:srgbClr val="000000"/>
                </a:solidFill>
              </a:rPr>
              <a:t>.</a:t>
            </a:r>
          </a:p>
          <a:p>
            <a:pPr algn="just">
              <a:spcBef>
                <a:spcPct val="50000"/>
              </a:spcBef>
              <a:buFont typeface="Wingdings" panose="05000000000000000000" pitchFamily="2" charset="2"/>
              <a:buChar char="v"/>
            </a:pPr>
            <a:r>
              <a:rPr lang="es-ES" altLang="en-US">
                <a:solidFill>
                  <a:srgbClr val="000000"/>
                </a:solidFill>
              </a:rPr>
              <a:t>Los contactos de </a:t>
            </a:r>
            <a:r>
              <a:rPr lang="es-ES" altLang="en-US" b="1">
                <a:solidFill>
                  <a:srgbClr val="000000"/>
                </a:solidFill>
              </a:rPr>
              <a:t>corriente permanente</a:t>
            </a:r>
            <a:r>
              <a:rPr lang="es-ES" altLang="en-US">
                <a:solidFill>
                  <a:srgbClr val="000000"/>
                </a:solidFill>
              </a:rPr>
              <a:t> están separados de los </a:t>
            </a:r>
            <a:r>
              <a:rPr lang="es-ES" altLang="en-US" b="1">
                <a:solidFill>
                  <a:srgbClr val="000000"/>
                </a:solidFill>
              </a:rPr>
              <a:t>contactos para la extinción del arco</a:t>
            </a:r>
            <a:r>
              <a:rPr lang="es-ES" altLang="en-US">
                <a:solidFill>
                  <a:srgbClr val="000000"/>
                </a:solidFill>
              </a:rPr>
              <a:t>.</a:t>
            </a:r>
          </a:p>
          <a:p>
            <a:pPr algn="just">
              <a:spcBef>
                <a:spcPct val="50000"/>
              </a:spcBef>
              <a:buFont typeface="Wingdings" panose="05000000000000000000" pitchFamily="2" charset="2"/>
              <a:buChar char="v"/>
            </a:pPr>
            <a:r>
              <a:rPr lang="es-ES" altLang="en-US">
                <a:solidFill>
                  <a:srgbClr val="000000"/>
                </a:solidFill>
              </a:rPr>
              <a:t>En la</a:t>
            </a:r>
            <a:r>
              <a:rPr lang="es-ES" altLang="en-US" b="1">
                <a:solidFill>
                  <a:srgbClr val="000000"/>
                </a:solidFill>
              </a:rPr>
              <a:t> cámara de compresión</a:t>
            </a:r>
            <a:r>
              <a:rPr lang="es-ES" altLang="en-US">
                <a:solidFill>
                  <a:srgbClr val="000000"/>
                </a:solidFill>
              </a:rPr>
              <a:t>, el gas SF6 </a:t>
            </a:r>
            <a:r>
              <a:rPr lang="es-ES" altLang="en-US" b="1">
                <a:solidFill>
                  <a:srgbClr val="000000"/>
                </a:solidFill>
              </a:rPr>
              <a:t>es comprimido durante la operación de apertura.</a:t>
            </a:r>
          </a:p>
          <a:p>
            <a:pPr algn="just">
              <a:spcBef>
                <a:spcPct val="50000"/>
              </a:spcBef>
              <a:buFont typeface="Wingdings" panose="05000000000000000000" pitchFamily="2" charset="2"/>
              <a:buChar char="v"/>
            </a:pPr>
            <a:r>
              <a:rPr lang="es-ES" altLang="en-US" b="1">
                <a:solidFill>
                  <a:srgbClr val="000000"/>
                </a:solidFill>
              </a:rPr>
              <a:t>El chorro de gas comprimido extingue los arcos producidos en la interrupción las de corrientes de operación.</a:t>
            </a:r>
          </a:p>
        </p:txBody>
      </p:sp>
      <p:sp>
        <p:nvSpPr>
          <p:cNvPr id="4188163" name="Text Box 3">
            <a:extLst>
              <a:ext uri="{FF2B5EF4-FFF2-40B4-BE49-F238E27FC236}"/>
            </a:extLst>
          </p:cNvPr>
          <p:cNvSpPr txBox="1">
            <a:spLocks noChangeArrowheads="1"/>
          </p:cNvSpPr>
          <p:nvPr/>
        </p:nvSpPr>
        <p:spPr bwMode="auto">
          <a:xfrm>
            <a:off x="684213" y="620713"/>
            <a:ext cx="7704137"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CÁMARA DE INTERRUPCIÓN CON SISTEMA “AUTO-SOPLADO”</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24261"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26306" name="Group 9"/>
          <p:cNvGrpSpPr>
            <a:grpSpLocks/>
          </p:cNvGrpSpPr>
          <p:nvPr/>
        </p:nvGrpSpPr>
        <p:grpSpPr bwMode="auto">
          <a:xfrm>
            <a:off x="539750" y="1125538"/>
            <a:ext cx="2268538" cy="5157787"/>
            <a:chOff x="0" y="1071"/>
            <a:chExt cx="1429" cy="3249"/>
          </a:xfrm>
        </p:grpSpPr>
        <p:pic>
          <p:nvPicPr>
            <p:cNvPr id="226310" name="Picture 6"/>
            <p:cNvPicPr>
              <a:picLocks noChangeAspect="1" noChangeArrowheads="1"/>
            </p:cNvPicPr>
            <p:nvPr/>
          </p:nvPicPr>
          <p:blipFill>
            <a:blip r:embed="rId3">
              <a:lum bright="-8000" contrast="12000"/>
              <a:extLst>
                <a:ext uri="{28A0092B-C50C-407E-A947-70E740481C1C}">
                  <a14:useLocalDpi xmlns:a14="http://schemas.microsoft.com/office/drawing/2010/main" val="0"/>
                </a:ext>
              </a:extLst>
            </a:blip>
            <a:srcRect/>
            <a:stretch>
              <a:fillRect/>
            </a:stretch>
          </p:blipFill>
          <p:spPr bwMode="auto">
            <a:xfrm>
              <a:off x="0" y="1071"/>
              <a:ext cx="1429" cy="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11" name="Picture 7"/>
            <p:cNvPicPr>
              <a:picLocks noChangeAspect="1" noChangeArrowheads="1"/>
            </p:cNvPicPr>
            <p:nvPr/>
          </p:nvPicPr>
          <p:blipFill>
            <a:blip r:embed="rId4">
              <a:lum bright="-10000" contrast="18000"/>
              <a:extLst>
                <a:ext uri="{28A0092B-C50C-407E-A947-70E740481C1C}">
                  <a14:useLocalDpi xmlns:a14="http://schemas.microsoft.com/office/drawing/2010/main" val="0"/>
                </a:ext>
              </a:extLst>
            </a:blip>
            <a:srcRect/>
            <a:stretch>
              <a:fillRect/>
            </a:stretch>
          </p:blipFill>
          <p:spPr bwMode="auto">
            <a:xfrm>
              <a:off x="0" y="2886"/>
              <a:ext cx="249" cy="2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6312" name="Line 8"/>
            <p:cNvSpPr>
              <a:spLocks noChangeShapeType="1"/>
            </p:cNvSpPr>
            <p:nvPr/>
          </p:nvSpPr>
          <p:spPr bwMode="auto">
            <a:xfrm flipV="1">
              <a:off x="204" y="2750"/>
              <a:ext cx="317" cy="181"/>
            </a:xfrm>
            <a:prstGeom prst="line">
              <a:avLst/>
            </a:prstGeom>
            <a:noFill/>
            <a:ln w="9525">
              <a:solidFill>
                <a:schemeClr val="tx1"/>
              </a:solidFill>
              <a:round/>
              <a:headEnd type="oval" w="sm" len="sm"/>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grpSp>
      <p:sp>
        <p:nvSpPr>
          <p:cNvPr id="4190211" name="Text Box 3">
            <a:extLst>
              <a:ext uri="{FF2B5EF4-FFF2-40B4-BE49-F238E27FC236}"/>
            </a:extLst>
          </p:cNvPr>
          <p:cNvSpPr txBox="1">
            <a:spLocks noChangeArrowheads="1"/>
          </p:cNvSpPr>
          <p:nvPr/>
        </p:nvSpPr>
        <p:spPr bwMode="auto">
          <a:xfrm>
            <a:off x="684213" y="620713"/>
            <a:ext cx="7704137"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CÁMARA DE INTERRUPCIÓN CON SISTEMA “AUTO-SOPLADO”</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226308" name="Rectangle 5"/>
          <p:cNvSpPr>
            <a:spLocks noChangeArrowheads="1"/>
          </p:cNvSpPr>
          <p:nvPr/>
        </p:nvSpPr>
        <p:spPr bwMode="auto">
          <a:xfrm>
            <a:off x="3059113" y="1222375"/>
            <a:ext cx="5329237" cy="3416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En la</a:t>
            </a:r>
            <a:r>
              <a:rPr lang="es-ES" altLang="en-US" b="1">
                <a:solidFill>
                  <a:srgbClr val="000000"/>
                </a:solidFill>
              </a:rPr>
              <a:t> interrupción de la corriente de corto circuito</a:t>
            </a:r>
            <a:r>
              <a:rPr lang="es-ES" altLang="en-US">
                <a:solidFill>
                  <a:srgbClr val="000000"/>
                </a:solidFill>
              </a:rPr>
              <a:t>, el arco </a:t>
            </a:r>
            <a:r>
              <a:rPr lang="es-ES" altLang="en-US" b="1">
                <a:solidFill>
                  <a:srgbClr val="000000"/>
                </a:solidFill>
              </a:rPr>
              <a:t>provoca un calentamiento y una elevación de la presión del gas</a:t>
            </a:r>
            <a:r>
              <a:rPr lang="es-ES" altLang="en-US">
                <a:solidFill>
                  <a:srgbClr val="000000"/>
                </a:solidFill>
              </a:rPr>
              <a:t> de extinción en la cámara de calentamiento. </a:t>
            </a:r>
          </a:p>
          <a:p>
            <a:pPr algn="just">
              <a:spcBef>
                <a:spcPct val="50000"/>
              </a:spcBef>
              <a:buFont typeface="Wingdings" panose="05000000000000000000" pitchFamily="2" charset="2"/>
              <a:buChar char="v"/>
            </a:pPr>
            <a:r>
              <a:rPr lang="es-ES" altLang="en-US" b="1">
                <a:solidFill>
                  <a:srgbClr val="000000"/>
                </a:solidFill>
              </a:rPr>
              <a:t>Esta presión adicional garantiza la extinción de corrientes de cortocircuito</a:t>
            </a:r>
            <a:r>
              <a:rPr lang="es-ES" altLang="en-US">
                <a:solidFill>
                  <a:srgbClr val="000000"/>
                </a:solidFill>
              </a:rPr>
              <a:t> sin que el accionamiento tenga que realizar un trabajo de compresión.</a:t>
            </a:r>
          </a:p>
          <a:p>
            <a:pPr algn="just">
              <a:spcBef>
                <a:spcPct val="50000"/>
              </a:spcBef>
              <a:buFont typeface="Wingdings" panose="05000000000000000000" pitchFamily="2" charset="2"/>
              <a:buChar char="v"/>
            </a:pPr>
            <a:r>
              <a:rPr lang="es-ES" altLang="en-US">
                <a:solidFill>
                  <a:srgbClr val="000000"/>
                </a:solidFill>
              </a:rPr>
              <a:t>La válvula de sobrepresión </a:t>
            </a:r>
            <a:r>
              <a:rPr lang="es-ES" altLang="en-US" b="1">
                <a:solidFill>
                  <a:srgbClr val="000000"/>
                </a:solidFill>
              </a:rPr>
              <a:t>(6)</a:t>
            </a:r>
            <a:r>
              <a:rPr lang="es-ES" altLang="en-US">
                <a:solidFill>
                  <a:srgbClr val="000000"/>
                </a:solidFill>
              </a:rPr>
              <a:t> solo opera si existe presión del gas SF6, supera el valor requerido. </a:t>
            </a:r>
          </a:p>
        </p:txBody>
      </p:sp>
      <p:pic>
        <p:nvPicPr>
          <p:cNvPr id="226309"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
            <a:extLst>
              <a:ext uri="{FF2B5EF4-FFF2-40B4-BE49-F238E27FC236}"/>
            </a:extLst>
          </p:cNvPr>
          <p:cNvSpPr txBox="1">
            <a:spLocks noChangeArrowheads="1"/>
          </p:cNvSpPr>
          <p:nvPr/>
        </p:nvSpPr>
        <p:spPr bwMode="auto">
          <a:xfrm>
            <a:off x="684213" y="620713"/>
            <a:ext cx="81359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DE SUBESTACIONES  COMPACTAS (GIS):</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28355" name="Picture 6" descr="GIS_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1200150"/>
            <a:ext cx="7345363"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0402" name="Group 16"/>
          <p:cNvGrpSpPr>
            <a:grpSpLocks/>
          </p:cNvGrpSpPr>
          <p:nvPr/>
        </p:nvGrpSpPr>
        <p:grpSpPr bwMode="auto">
          <a:xfrm>
            <a:off x="684213" y="990600"/>
            <a:ext cx="8135937" cy="5607050"/>
            <a:chOff x="0" y="572"/>
            <a:chExt cx="5760" cy="3765"/>
          </a:xfrm>
        </p:grpSpPr>
        <p:sp>
          <p:nvSpPr>
            <p:cNvPr id="230405" name="AutoShape 3" descr="9k="/>
            <p:cNvSpPr>
              <a:spLocks noChangeAspect="1" noChangeArrowheads="1"/>
            </p:cNvSpPr>
            <p:nvPr/>
          </p:nvSpPr>
          <p:spPr bwMode="auto">
            <a:xfrm>
              <a:off x="2160" y="1620"/>
              <a:ext cx="1440"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23040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 y="1319"/>
              <a:ext cx="4105" cy="3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7"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
              <a:ext cx="2336" cy="1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8"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78"/>
              <a:ext cx="1973"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 Box 2">
            <a:extLst>
              <a:ext uri="{FF2B5EF4-FFF2-40B4-BE49-F238E27FC236}"/>
            </a:extLst>
          </p:cNvPr>
          <p:cNvSpPr txBox="1">
            <a:spLocks noChangeArrowheads="1"/>
          </p:cNvSpPr>
          <p:nvPr/>
        </p:nvSpPr>
        <p:spPr bwMode="auto">
          <a:xfrm>
            <a:off x="684213" y="620713"/>
            <a:ext cx="81359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DE SUBESTACIONES  COMPACTAS (GIS):</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30404"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2450" name="Rectangle 2"/>
          <p:cNvSpPr>
            <a:spLocks noChangeArrowheads="1"/>
          </p:cNvSpPr>
          <p:nvPr/>
        </p:nvSpPr>
        <p:spPr bwMode="auto">
          <a:xfrm>
            <a:off x="468313" y="1052513"/>
            <a:ext cx="8351837" cy="40814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9874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a:solidFill>
                  <a:srgbClr val="000000"/>
                </a:solidFill>
              </a:rPr>
              <a:t>Ventajas:</a:t>
            </a:r>
          </a:p>
          <a:p>
            <a:pPr lvl="1" algn="just">
              <a:spcBef>
                <a:spcPct val="50000"/>
              </a:spcBef>
              <a:buFont typeface="Wingdings" panose="05000000000000000000" pitchFamily="2" charset="2"/>
              <a:buChar char="v"/>
            </a:pPr>
            <a:r>
              <a:rPr lang="es-ES" altLang="en-US">
                <a:solidFill>
                  <a:srgbClr val="000000"/>
                </a:solidFill>
              </a:rPr>
              <a:t> Fiable  cierre y corte de carga y  corrientes de cortocircuito</a:t>
            </a:r>
          </a:p>
          <a:p>
            <a:pPr lvl="1" algn="just">
              <a:spcBef>
                <a:spcPct val="50000"/>
              </a:spcBef>
              <a:buFont typeface="Wingdings" panose="05000000000000000000" pitchFamily="2" charset="2"/>
              <a:buChar char="v"/>
            </a:pPr>
            <a:r>
              <a:rPr lang="es-ES" altLang="en-US">
                <a:solidFill>
                  <a:srgbClr val="000000"/>
                </a:solidFill>
              </a:rPr>
              <a:t> Fácil acceso a partes activas para la inspección y revisión.</a:t>
            </a:r>
          </a:p>
          <a:p>
            <a:pPr lvl="1" algn="just">
              <a:spcBef>
                <a:spcPct val="50000"/>
              </a:spcBef>
              <a:buFont typeface="Wingdings" panose="05000000000000000000" pitchFamily="2" charset="2"/>
              <a:buChar char="v"/>
            </a:pPr>
            <a:r>
              <a:rPr lang="es-ES" altLang="en-US">
                <a:solidFill>
                  <a:srgbClr val="000000"/>
                </a:solidFill>
              </a:rPr>
              <a:t> Bajo nivel de ruido.</a:t>
            </a:r>
          </a:p>
          <a:p>
            <a:pPr lvl="1" algn="just">
              <a:spcBef>
                <a:spcPct val="50000"/>
              </a:spcBef>
              <a:buFont typeface="Wingdings" panose="05000000000000000000" pitchFamily="2" charset="2"/>
              <a:buChar char="v"/>
            </a:pPr>
            <a:r>
              <a:rPr lang="es-ES" altLang="en-US">
                <a:solidFill>
                  <a:srgbClr val="000000"/>
                </a:solidFill>
              </a:rPr>
              <a:t> Sistema de contactos separado para corriente de operación y falla.</a:t>
            </a:r>
          </a:p>
          <a:p>
            <a:pPr lvl="1" algn="just">
              <a:spcBef>
                <a:spcPct val="50000"/>
              </a:spcBef>
              <a:buFont typeface="Wingdings" panose="05000000000000000000" pitchFamily="2" charset="2"/>
              <a:buChar char="v"/>
            </a:pPr>
            <a:r>
              <a:rPr lang="es-ES" altLang="en-US">
                <a:solidFill>
                  <a:srgbClr val="000000"/>
                </a:solidFill>
              </a:rPr>
              <a:t> Alta resistencia dieléctrica en posición abierta y cerrada</a:t>
            </a:r>
          </a:p>
          <a:p>
            <a:pPr lvl="1" algn="just">
              <a:spcBef>
                <a:spcPct val="50000"/>
              </a:spcBef>
              <a:buFont typeface="Wingdings" panose="05000000000000000000" pitchFamily="2" charset="2"/>
              <a:buChar char="v"/>
            </a:pPr>
            <a:r>
              <a:rPr lang="es-ES" altLang="en-US">
                <a:solidFill>
                  <a:srgbClr val="000000"/>
                </a:solidFill>
              </a:rPr>
              <a:t> Sistema auto-reconexión unipolar.</a:t>
            </a:r>
          </a:p>
          <a:p>
            <a:pPr lvl="1" algn="just">
              <a:spcBef>
                <a:spcPct val="50000"/>
              </a:spcBef>
              <a:buFont typeface="Wingdings" panose="05000000000000000000" pitchFamily="2" charset="2"/>
              <a:buChar char="v"/>
            </a:pPr>
            <a:r>
              <a:rPr lang="es-ES" altLang="en-US">
                <a:solidFill>
                  <a:srgbClr val="000000"/>
                </a:solidFill>
              </a:rPr>
              <a:t> Mecanismo de funcionamiento por muelle compacto</a:t>
            </a:r>
          </a:p>
          <a:p>
            <a:pPr lvl="1" algn="just">
              <a:spcBef>
                <a:spcPct val="50000"/>
              </a:spcBef>
              <a:buFont typeface="Wingdings" panose="05000000000000000000" pitchFamily="2" charset="2"/>
              <a:buChar char="v"/>
            </a:pPr>
            <a:r>
              <a:rPr lang="es-ES" altLang="en-US">
                <a:solidFill>
                  <a:srgbClr val="000000"/>
                </a:solidFill>
              </a:rPr>
              <a:t> Auto supervisión continúa del sistema de transmisión de energía</a:t>
            </a:r>
          </a:p>
          <a:p>
            <a:pPr lvl="1" algn="just">
              <a:spcBef>
                <a:spcPct val="50000"/>
              </a:spcBef>
              <a:buFont typeface="Wingdings" panose="05000000000000000000" pitchFamily="2" charset="2"/>
              <a:buChar char="v"/>
            </a:pPr>
            <a:r>
              <a:rPr lang="es-ES" altLang="en-US">
                <a:solidFill>
                  <a:srgbClr val="000000"/>
                </a:solidFill>
              </a:rPr>
              <a:t>Diseño libre de mantenimient</a:t>
            </a:r>
            <a:r>
              <a:rPr lang="es-ES" altLang="en-US">
                <a:solidFill>
                  <a:srgbClr val="000099"/>
                </a:solidFill>
              </a:rPr>
              <a:t>o</a:t>
            </a:r>
          </a:p>
        </p:txBody>
      </p:sp>
      <p:sp>
        <p:nvSpPr>
          <p:cNvPr id="8" name="Text Box 2">
            <a:extLst>
              <a:ext uri="{FF2B5EF4-FFF2-40B4-BE49-F238E27FC236}"/>
            </a:extLst>
          </p:cNvPr>
          <p:cNvSpPr txBox="1">
            <a:spLocks noChangeArrowheads="1"/>
          </p:cNvSpPr>
          <p:nvPr/>
        </p:nvSpPr>
        <p:spPr bwMode="auto">
          <a:xfrm>
            <a:off x="684213" y="620713"/>
            <a:ext cx="81359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DE SUBESTACIONES  COMPACTAS (GIS):</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32452"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 y="5133975"/>
            <a:ext cx="3887788" cy="13192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2453"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375" y="5013325"/>
            <a:ext cx="4278313"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ARREGLO HIBRIDO:</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23449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34500" name="Rectangle 4"/>
          <p:cNvSpPr>
            <a:spLocks noChangeArrowheads="1"/>
          </p:cNvSpPr>
          <p:nvPr/>
        </p:nvSpPr>
        <p:spPr bwMode="auto">
          <a:xfrm>
            <a:off x="684213" y="981075"/>
            <a:ext cx="7559675"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El concepto de arreglo híbrido, reúnen componentes encapsulados en  SF6 y aislados y por aire. </a:t>
            </a:r>
          </a:p>
        </p:txBody>
      </p:sp>
      <p:pic>
        <p:nvPicPr>
          <p:cNvPr id="2345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575" y="1654175"/>
            <a:ext cx="7237413" cy="4824413"/>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3450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654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0660" name="Rectangle 4">
            <a:extLst>
              <a:ext uri="{FF2B5EF4-FFF2-40B4-BE49-F238E27FC236}"/>
            </a:extLst>
          </p:cNvPr>
          <p:cNvSpPr>
            <a:spLocks noChangeArrowheads="1"/>
          </p:cNvSpPr>
          <p:nvPr/>
        </p:nvSpPr>
        <p:spPr bwMode="auto">
          <a:xfrm>
            <a:off x="684213" y="981075"/>
            <a:ext cx="7559675" cy="23383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ts val="600"/>
              </a:spcBef>
              <a:defRPr/>
            </a:pPr>
            <a:r>
              <a:rPr lang="es-ES" dirty="0">
                <a:solidFill>
                  <a:srgbClr val="000000"/>
                </a:solidFill>
              </a:rPr>
              <a:t>Ventajas de la utilización de componentes encapsulados</a:t>
            </a:r>
          </a:p>
          <a:p>
            <a:pPr marL="285750" indent="-285750" algn="just">
              <a:spcBef>
                <a:spcPts val="600"/>
              </a:spcBef>
              <a:buFont typeface="Wingdings" pitchFamily="2" charset="2"/>
              <a:buChar char="v"/>
              <a:defRPr/>
            </a:pPr>
            <a:r>
              <a:rPr lang="es-ES" dirty="0">
                <a:solidFill>
                  <a:srgbClr val="000000"/>
                </a:solidFill>
              </a:rPr>
              <a:t>La utilización de componentes encapsulados aumenta la disponibilidad de la subestación. </a:t>
            </a:r>
          </a:p>
          <a:p>
            <a:pPr marL="285750" indent="-285750" algn="just">
              <a:spcBef>
                <a:spcPts val="600"/>
              </a:spcBef>
              <a:buFont typeface="Wingdings" pitchFamily="2" charset="2"/>
              <a:buChar char="v"/>
              <a:defRPr/>
            </a:pPr>
            <a:r>
              <a:rPr lang="es-ES" dirty="0">
                <a:solidFill>
                  <a:srgbClr val="000000"/>
                </a:solidFill>
              </a:rPr>
              <a:t>Los componentes compactos son cuatro veces más confiables que los componentes aislados por aire.</a:t>
            </a:r>
          </a:p>
          <a:p>
            <a:pPr marL="285750" indent="-285750" algn="just">
              <a:spcBef>
                <a:spcPts val="600"/>
              </a:spcBef>
              <a:buFont typeface="Wingdings" pitchFamily="2" charset="2"/>
              <a:buChar char="v"/>
              <a:defRPr/>
            </a:pPr>
            <a:r>
              <a:rPr lang="es-ES" dirty="0">
                <a:solidFill>
                  <a:srgbClr val="000000"/>
                </a:solidFill>
              </a:rPr>
              <a:t>La separación de los compartimentos de gas, aumenta la seguridad.</a:t>
            </a:r>
          </a:p>
          <a:p>
            <a:pPr marL="285750" indent="-285750" algn="just">
              <a:spcBef>
                <a:spcPts val="600"/>
              </a:spcBef>
              <a:buFont typeface="Wingdings" pitchFamily="2" charset="2"/>
              <a:buChar char="v"/>
              <a:defRPr/>
            </a:pPr>
            <a:r>
              <a:rPr lang="es-ES" dirty="0">
                <a:solidFill>
                  <a:srgbClr val="000000"/>
                </a:solidFill>
              </a:rPr>
              <a:t>El diseño con componentes modulares aumenta  la flexibilidad.</a:t>
            </a:r>
          </a:p>
        </p:txBody>
      </p:sp>
      <p:pic>
        <p:nvPicPr>
          <p:cNvPr id="2365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3429000"/>
            <a:ext cx="7416800" cy="30956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ARREGLO HIBRIDO:</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3655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38595" name="Rectangle 4"/>
          <p:cNvSpPr>
            <a:spLocks noChangeArrowheads="1"/>
          </p:cNvSpPr>
          <p:nvPr/>
        </p:nvSpPr>
        <p:spPr bwMode="auto">
          <a:xfrm>
            <a:off x="684213" y="981075"/>
            <a:ext cx="7559675"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El diseño compacto combina varios componentes y funciones necesarias en una subestación.</a:t>
            </a:r>
          </a:p>
        </p:txBody>
      </p:sp>
      <p:pic>
        <p:nvPicPr>
          <p:cNvPr id="2385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635125"/>
            <a:ext cx="7704137" cy="47561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Text Box 2">
            <a:extLst>
              <a:ext uri="{FF2B5EF4-FFF2-40B4-BE49-F238E27FC236}"/>
            </a:extLst>
          </p:cNvPr>
          <p:cNvSpPr txBox="1">
            <a:spLocks noChangeArrowheads="1"/>
          </p:cNvSpPr>
          <p:nvPr/>
        </p:nvSpPr>
        <p:spPr bwMode="auto">
          <a:xfrm>
            <a:off x="684213" y="620713"/>
            <a:ext cx="7704137"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 </a:t>
            </a:r>
            <a:r>
              <a:rPr lang="es-ES" sz="1800" b="1" dirty="0">
                <a:solidFill>
                  <a:srgbClr val="000000"/>
                </a:solidFill>
                <a:effectLst>
                  <a:outerShdw blurRad="38100" dist="38100" dir="2700000" algn="tl">
                    <a:srgbClr val="000000"/>
                  </a:outerShdw>
                </a:effectLst>
                <a:latin typeface="Tahoma" pitchFamily="34" charset="0"/>
              </a:rPr>
              <a:t>INTERRUPTORES   EN SF6 ARREGLO HIBRIDO:</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3859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Rectángulo"/>
          <p:cNvSpPr>
            <a:spLocks noChangeArrowheads="1"/>
          </p:cNvSpPr>
          <p:nvPr/>
        </p:nvSpPr>
        <p:spPr bwMode="auto">
          <a:xfrm>
            <a:off x="1528763" y="2579688"/>
            <a:ext cx="579278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SECCIONADORES </a:t>
            </a:r>
          </a:p>
          <a:p>
            <a:pPr algn="ctr"/>
            <a:endParaRPr lang="es-ES" altLang="en-US" sz="4800" b="1">
              <a:solidFill>
                <a:srgbClr val="000066"/>
              </a:solidFill>
              <a:latin typeface="Futura Lt BT" pitchFamily="34" charset="0"/>
            </a:endParaRPr>
          </a:p>
        </p:txBody>
      </p:sp>
      <p:pic>
        <p:nvPicPr>
          <p:cNvPr id="24064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DESCONECTADORAS.</a:t>
            </a:r>
          </a:p>
        </p:txBody>
      </p:sp>
      <p:sp>
        <p:nvSpPr>
          <p:cNvPr id="242691" name="Rectangle 4"/>
          <p:cNvSpPr>
            <a:spLocks noChangeArrowheads="1"/>
          </p:cNvSpPr>
          <p:nvPr/>
        </p:nvSpPr>
        <p:spPr bwMode="auto">
          <a:xfrm>
            <a:off x="684213" y="1139825"/>
            <a:ext cx="7559675" cy="10620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El seccionador es un aparato de maniobra que sirve para interrumpir un circuito </a:t>
            </a:r>
            <a:r>
              <a:rPr lang="es-ES" altLang="en-US" b="1">
                <a:solidFill>
                  <a:srgbClr val="000000"/>
                </a:solidFill>
              </a:rPr>
              <a:t>sin carga y en forma visible</a:t>
            </a:r>
            <a:r>
              <a:rPr lang="es-ES" altLang="en-US">
                <a:solidFill>
                  <a:srgbClr val="000000"/>
                </a:solidFill>
              </a:rPr>
              <a:t>.</a:t>
            </a:r>
          </a:p>
          <a:p>
            <a:pPr algn="just">
              <a:spcBef>
                <a:spcPct val="50000"/>
              </a:spcBef>
              <a:buFont typeface="Arial" panose="020B0604020202020204" pitchFamily="34" charset="0"/>
              <a:buChar char="•"/>
            </a:pPr>
            <a:r>
              <a:rPr lang="es-ES" altLang="en-US">
                <a:solidFill>
                  <a:srgbClr val="000000"/>
                </a:solidFill>
              </a:rPr>
              <a:t>Elementos básicos de un seccionador:</a:t>
            </a:r>
          </a:p>
        </p:txBody>
      </p:sp>
      <p:pic>
        <p:nvPicPr>
          <p:cNvPr id="242692"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13" y="2211388"/>
            <a:ext cx="741680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CLASIFICACIÓN DE CUCHILLAS DESCONECTADORAS .</a:t>
            </a:r>
          </a:p>
        </p:txBody>
      </p:sp>
      <p:sp>
        <p:nvSpPr>
          <p:cNvPr id="24473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44740" name="Rectangle 4"/>
          <p:cNvSpPr>
            <a:spLocks noChangeArrowheads="1"/>
          </p:cNvSpPr>
          <p:nvPr/>
        </p:nvSpPr>
        <p:spPr bwMode="auto">
          <a:xfrm>
            <a:off x="684213" y="1052513"/>
            <a:ext cx="7559675" cy="49704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pPr>
            <a:r>
              <a:rPr lang="es-ES" altLang="en-US" b="1">
                <a:solidFill>
                  <a:srgbClr val="000000"/>
                </a:solidFill>
              </a:rPr>
              <a:t>Por su tipo de accionamiento: </a:t>
            </a:r>
          </a:p>
          <a:p>
            <a:pPr lvl="1" algn="just">
              <a:spcBef>
                <a:spcPts val="600"/>
              </a:spcBef>
              <a:buFontTx/>
              <a:buAutoNum type="alphaLcParenR"/>
            </a:pPr>
            <a:r>
              <a:rPr lang="es-ES" altLang="en-US">
                <a:solidFill>
                  <a:srgbClr val="000000"/>
                </a:solidFill>
              </a:rPr>
              <a:t>Manual.</a:t>
            </a:r>
          </a:p>
          <a:p>
            <a:pPr lvl="1" algn="just">
              <a:spcBef>
                <a:spcPts val="600"/>
              </a:spcBef>
              <a:buFontTx/>
              <a:buAutoNum type="alphaLcParenR"/>
            </a:pPr>
            <a:r>
              <a:rPr lang="es-ES" altLang="en-US">
                <a:solidFill>
                  <a:srgbClr val="000000"/>
                </a:solidFill>
              </a:rPr>
              <a:t>Motorizado. </a:t>
            </a:r>
          </a:p>
          <a:p>
            <a:pPr algn="just">
              <a:spcBef>
                <a:spcPts val="600"/>
              </a:spcBef>
            </a:pPr>
            <a:r>
              <a:rPr lang="es-ES" altLang="en-US" b="1">
                <a:solidFill>
                  <a:srgbClr val="000000"/>
                </a:solidFill>
              </a:rPr>
              <a:t>Por su Ubicación:</a:t>
            </a:r>
          </a:p>
          <a:p>
            <a:pPr lvl="1" algn="just">
              <a:spcBef>
                <a:spcPts val="600"/>
              </a:spcBef>
              <a:buFontTx/>
              <a:buAutoNum type="alphaLcParenR"/>
            </a:pPr>
            <a:r>
              <a:rPr lang="es-ES" altLang="en-US">
                <a:solidFill>
                  <a:srgbClr val="000000"/>
                </a:solidFill>
              </a:rPr>
              <a:t>Interior (Generalmente con  aisladores de resinas)</a:t>
            </a:r>
          </a:p>
          <a:p>
            <a:pPr lvl="1" algn="just">
              <a:spcBef>
                <a:spcPts val="600"/>
              </a:spcBef>
              <a:buFontTx/>
              <a:buAutoNum type="alphaLcParenR"/>
            </a:pPr>
            <a:r>
              <a:rPr lang="es-ES" altLang="en-US">
                <a:solidFill>
                  <a:srgbClr val="000000"/>
                </a:solidFill>
              </a:rPr>
              <a:t>Exterior (Generalmente de aisladores cerámicos y porcelana)</a:t>
            </a:r>
          </a:p>
          <a:p>
            <a:pPr algn="just">
              <a:spcBef>
                <a:spcPts val="600"/>
              </a:spcBef>
            </a:pPr>
            <a:r>
              <a:rPr lang="es-ES" altLang="en-US" b="1">
                <a:solidFill>
                  <a:srgbClr val="000000"/>
                </a:solidFill>
              </a:rPr>
              <a:t>Por el medio donde operan.</a:t>
            </a:r>
          </a:p>
          <a:p>
            <a:pPr lvl="1" algn="just">
              <a:spcBef>
                <a:spcPts val="600"/>
              </a:spcBef>
              <a:buFont typeface="Times New Roman" panose="02020603050405020304" pitchFamily="18" charset="0"/>
              <a:buAutoNum type="alphaLcParenR"/>
            </a:pPr>
            <a:r>
              <a:rPr lang="es-ES" altLang="en-US">
                <a:solidFill>
                  <a:srgbClr val="000000"/>
                </a:solidFill>
              </a:rPr>
              <a:t>Al aire.</a:t>
            </a:r>
          </a:p>
          <a:p>
            <a:pPr lvl="1" algn="just">
              <a:spcBef>
                <a:spcPts val="600"/>
              </a:spcBef>
              <a:buFont typeface="Times New Roman" panose="02020603050405020304" pitchFamily="18" charset="0"/>
              <a:buAutoNum type="alphaLcParenR"/>
            </a:pPr>
            <a:r>
              <a:rPr lang="es-ES" altLang="en-US">
                <a:solidFill>
                  <a:srgbClr val="000000"/>
                </a:solidFill>
              </a:rPr>
              <a:t>En SF6, Vacío.</a:t>
            </a:r>
          </a:p>
          <a:p>
            <a:pPr algn="just">
              <a:spcBef>
                <a:spcPts val="600"/>
              </a:spcBef>
            </a:pPr>
            <a:r>
              <a:rPr lang="es-ES" altLang="en-US" b="1">
                <a:solidFill>
                  <a:srgbClr val="000000"/>
                </a:solidFill>
              </a:rPr>
              <a:t>Por su operación: </a:t>
            </a:r>
          </a:p>
          <a:p>
            <a:pPr lvl="1" algn="just">
              <a:spcBef>
                <a:spcPts val="600"/>
              </a:spcBef>
              <a:buFontTx/>
              <a:buAutoNum type="alphaLcParenR"/>
            </a:pPr>
            <a:r>
              <a:rPr lang="es-ES" altLang="en-US">
                <a:solidFill>
                  <a:srgbClr val="000000"/>
                </a:solidFill>
              </a:rPr>
              <a:t>Con carga. </a:t>
            </a:r>
          </a:p>
          <a:p>
            <a:pPr lvl="1" algn="just">
              <a:spcBef>
                <a:spcPts val="600"/>
              </a:spcBef>
              <a:buFontTx/>
              <a:buAutoNum type="alphaLcParenR"/>
            </a:pPr>
            <a:r>
              <a:rPr lang="es-ES" altLang="en-US">
                <a:solidFill>
                  <a:srgbClr val="000000"/>
                </a:solidFill>
              </a:rPr>
              <a:t>Sin carga.</a:t>
            </a:r>
          </a:p>
          <a:p>
            <a:pPr lvl="1" algn="just">
              <a:spcBef>
                <a:spcPts val="600"/>
              </a:spcBef>
              <a:buFontTx/>
              <a:buAutoNum type="alphaLcParenR"/>
            </a:pPr>
            <a:r>
              <a:rPr lang="es-ES" altLang="en-US">
                <a:solidFill>
                  <a:srgbClr val="000000"/>
                </a:solidFill>
              </a:rPr>
              <a:t>De puesta a tierra.</a:t>
            </a:r>
          </a:p>
          <a:p>
            <a:pPr algn="just">
              <a:spcBef>
                <a:spcPts val="600"/>
              </a:spcBef>
            </a:pPr>
            <a:endParaRPr lang="es-ES" altLang="en-US">
              <a:solidFill>
                <a:srgbClr val="000099"/>
              </a:solidFill>
            </a:endParaRPr>
          </a:p>
        </p:txBody>
      </p:sp>
      <p:pic>
        <p:nvPicPr>
          <p:cNvPr id="244741" name="Picture 2"/>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3635375" y="3284538"/>
            <a:ext cx="5197475" cy="33194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A9999"/>
                  </a:outerShdw>
                </a:effectLst>
              </a14:hiddenEffects>
            </a:ext>
          </a:extLst>
        </p:spPr>
      </p:pic>
      <p:pic>
        <p:nvPicPr>
          <p:cNvPr id="24474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 OPERACIÓN EN CARGA</a:t>
            </a:r>
          </a:p>
        </p:txBody>
      </p:sp>
      <p:sp>
        <p:nvSpPr>
          <p:cNvPr id="124932" name="Rectangle 4">
            <a:extLst>
              <a:ext uri="{FF2B5EF4-FFF2-40B4-BE49-F238E27FC236}"/>
            </a:extLst>
          </p:cNvPr>
          <p:cNvSpPr>
            <a:spLocks noChangeArrowheads="1"/>
          </p:cNvSpPr>
          <p:nvPr/>
        </p:nvSpPr>
        <p:spPr bwMode="auto">
          <a:xfrm>
            <a:off x="684213" y="1031875"/>
            <a:ext cx="7559675" cy="1892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Arial" panose="020B0604020202020204" pitchFamily="34" charset="0"/>
              <a:buChar char="•"/>
              <a:defRPr/>
            </a:pPr>
            <a:r>
              <a:rPr lang="es-ES" dirty="0">
                <a:solidFill>
                  <a:srgbClr val="000000"/>
                </a:solidFill>
              </a:rPr>
              <a:t>Las cuchillas seccionadoras de operación tripolar con carga en aire tienen como características principales:</a:t>
            </a:r>
          </a:p>
          <a:p>
            <a:pPr marL="342900" indent="-342900" algn="just">
              <a:spcBef>
                <a:spcPct val="50000"/>
              </a:spcBef>
              <a:buFont typeface="+mj-lt"/>
              <a:buAutoNum type="arabicPeriod"/>
              <a:defRPr/>
            </a:pPr>
            <a:r>
              <a:rPr lang="es-ES" dirty="0">
                <a:solidFill>
                  <a:srgbClr val="000000"/>
                </a:solidFill>
              </a:rPr>
              <a:t> Apertura y cierre rápido sin depender de la habilidad del operario.</a:t>
            </a:r>
          </a:p>
          <a:p>
            <a:pPr marL="342900" indent="-342900" algn="just">
              <a:spcBef>
                <a:spcPct val="50000"/>
              </a:spcBef>
              <a:buFont typeface="+mj-lt"/>
              <a:buAutoNum type="arabicPeriod"/>
              <a:defRPr/>
            </a:pPr>
            <a:r>
              <a:rPr lang="es-ES" dirty="0">
                <a:solidFill>
                  <a:srgbClr val="000000"/>
                </a:solidFill>
              </a:rPr>
              <a:t>Disparo automático al operar el fusible limitador.</a:t>
            </a:r>
          </a:p>
          <a:p>
            <a:pPr marL="342900" indent="-342900" algn="just">
              <a:spcBef>
                <a:spcPct val="50000"/>
              </a:spcBef>
              <a:buFont typeface="+mj-lt"/>
              <a:buAutoNum type="arabicPeriod"/>
              <a:defRPr/>
            </a:pPr>
            <a:r>
              <a:rPr lang="es-ES" dirty="0">
                <a:solidFill>
                  <a:srgbClr val="000000"/>
                </a:solidFill>
              </a:rPr>
              <a:t>Instalación interior de SE y Celdas de media tensión. 7,2 a 38 kV</a:t>
            </a:r>
            <a:endParaRPr lang="es-ES" b="1" dirty="0">
              <a:solidFill>
                <a:srgbClr val="000000"/>
              </a:solidFill>
            </a:endParaRPr>
          </a:p>
        </p:txBody>
      </p:sp>
      <p:pic>
        <p:nvPicPr>
          <p:cNvPr id="24678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057525"/>
            <a:ext cx="381635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6650" y="2968625"/>
            <a:ext cx="3513138" cy="34131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46790"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 PUESTA A TIERRA.</a:t>
            </a:r>
          </a:p>
        </p:txBody>
      </p:sp>
      <p:sp>
        <p:nvSpPr>
          <p:cNvPr id="248835" name="Rectangle 4"/>
          <p:cNvSpPr>
            <a:spLocks noChangeArrowheads="1"/>
          </p:cNvSpPr>
          <p:nvPr/>
        </p:nvSpPr>
        <p:spPr bwMode="auto">
          <a:xfrm>
            <a:off x="684213" y="1139825"/>
            <a:ext cx="7559675"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Los seccionadores de puesta a tierra se utilizan fundamentalmente en acometidas de líneas, siempre tienen enclavamientos mecánicos y eléctricos.</a:t>
            </a:r>
            <a:endParaRPr lang="es-ES" altLang="en-US" b="1">
              <a:solidFill>
                <a:srgbClr val="000000"/>
              </a:solidFill>
            </a:endParaRPr>
          </a:p>
        </p:txBody>
      </p:sp>
      <p:pic>
        <p:nvPicPr>
          <p:cNvPr id="24883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119313"/>
            <a:ext cx="6013450" cy="418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883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DESCONECTADORAS.</a:t>
            </a:r>
          </a:p>
        </p:txBody>
      </p:sp>
      <p:sp>
        <p:nvSpPr>
          <p:cNvPr id="25088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50884" name="Rectangle 4"/>
          <p:cNvSpPr>
            <a:spLocks noChangeArrowheads="1"/>
          </p:cNvSpPr>
          <p:nvPr/>
        </p:nvSpPr>
        <p:spPr bwMode="auto">
          <a:xfrm>
            <a:off x="684213" y="1042988"/>
            <a:ext cx="7848600" cy="10001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Arial" panose="020B0604020202020204" pitchFamily="34" charset="0"/>
              <a:buChar char="•"/>
            </a:pPr>
            <a:r>
              <a:rPr lang="es-ES" altLang="en-US" b="1">
                <a:solidFill>
                  <a:srgbClr val="000000"/>
                </a:solidFill>
              </a:rPr>
              <a:t>Por su forma de desconexión: </a:t>
            </a:r>
          </a:p>
          <a:p>
            <a:pPr lvl="1" algn="just">
              <a:spcBef>
                <a:spcPts val="600"/>
              </a:spcBef>
              <a:buFont typeface="Times New Roman" panose="02020603050405020304" pitchFamily="18" charset="0"/>
              <a:buAutoNum type="alphaLcParenR"/>
            </a:pPr>
            <a:r>
              <a:rPr lang="es-ES" altLang="en-US">
                <a:solidFill>
                  <a:srgbClr val="000000"/>
                </a:solidFill>
              </a:rPr>
              <a:t>Seccionador con tres aisladores, dos fijos y un giratorio al centro (horizontal), llamado también de doble arco.</a:t>
            </a:r>
          </a:p>
        </p:txBody>
      </p:sp>
      <p:pic>
        <p:nvPicPr>
          <p:cNvPr id="250885"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573338"/>
            <a:ext cx="4216400"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500313"/>
            <a:ext cx="3816350" cy="357028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50887"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DESCONECTADORAS.</a:t>
            </a:r>
          </a:p>
        </p:txBody>
      </p:sp>
      <p:sp>
        <p:nvSpPr>
          <p:cNvPr id="252931" name="Rectangle 4"/>
          <p:cNvSpPr>
            <a:spLocks noChangeArrowheads="1"/>
          </p:cNvSpPr>
          <p:nvPr/>
        </p:nvSpPr>
        <p:spPr bwMode="auto">
          <a:xfrm>
            <a:off x="684213" y="1042988"/>
            <a:ext cx="7848600" cy="368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buFont typeface="Times New Roman" panose="02020603050405020304" pitchFamily="18" charset="0"/>
              <a:buAutoNum type="alphaLcParenR" startAt="2"/>
            </a:pPr>
            <a:r>
              <a:rPr lang="es-ES" altLang="en-US">
                <a:solidFill>
                  <a:srgbClr val="000000"/>
                </a:solidFill>
              </a:rPr>
              <a:t>Seccionador con dos aisladores, operación vertical.</a:t>
            </a:r>
          </a:p>
        </p:txBody>
      </p:sp>
      <p:pic>
        <p:nvPicPr>
          <p:cNvPr id="2529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8513" y="1801813"/>
            <a:ext cx="4183062" cy="44958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5293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700213"/>
            <a:ext cx="385127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effectLst>
                  <a:outerShdw blurRad="38100" dist="38100" dir="2700000" algn="tl">
                    <a:srgbClr val="000000"/>
                  </a:outerShdw>
                </a:effectLst>
                <a:latin typeface="Tahoma" pitchFamily="34" charset="0"/>
              </a:rPr>
              <a:t>SECCIONADORES DESCONECTADORAS.</a:t>
            </a:r>
          </a:p>
        </p:txBody>
      </p:sp>
      <p:sp>
        <p:nvSpPr>
          <p:cNvPr id="25497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54980" name="Rectangle 4"/>
          <p:cNvSpPr>
            <a:spLocks noChangeArrowheads="1"/>
          </p:cNvSpPr>
          <p:nvPr/>
        </p:nvSpPr>
        <p:spPr bwMode="auto">
          <a:xfrm>
            <a:off x="684213" y="1042988"/>
            <a:ext cx="7848600" cy="9223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buFont typeface="Times New Roman" panose="02020603050405020304" pitchFamily="18" charset="0"/>
              <a:buAutoNum type="alphaLcParenR" startAt="3"/>
            </a:pPr>
            <a:r>
              <a:rPr lang="es-ES" altLang="en-US">
                <a:solidFill>
                  <a:srgbClr val="000000"/>
                </a:solidFill>
              </a:rPr>
              <a:t>Seccionador con dos aisladores, uno fijo y otro giratorio en el plano horizontal,  con bornas de conexión cilíndricas o rectangulares y de apertura lateral sobre la columna fija.</a:t>
            </a:r>
          </a:p>
        </p:txBody>
      </p:sp>
      <p:pic>
        <p:nvPicPr>
          <p:cNvPr id="25498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6788" y="2054225"/>
            <a:ext cx="3887787" cy="42418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54982" name="1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9425" y="2054225"/>
            <a:ext cx="4092575"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4983"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DESCONECTADORAS.</a:t>
            </a:r>
          </a:p>
        </p:txBody>
      </p:sp>
      <p:sp>
        <p:nvSpPr>
          <p:cNvPr id="257027" name="Rectangle 4"/>
          <p:cNvSpPr>
            <a:spLocks noChangeArrowheads="1"/>
          </p:cNvSpPr>
          <p:nvPr/>
        </p:nvSpPr>
        <p:spPr bwMode="auto">
          <a:xfrm>
            <a:off x="684213" y="1042988"/>
            <a:ext cx="7848600" cy="6461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buFont typeface="Times New Roman" panose="02020603050405020304" pitchFamily="18" charset="0"/>
              <a:buAutoNum type="alphaLcParenR" startAt="4"/>
            </a:pPr>
            <a:r>
              <a:rPr lang="es-ES" altLang="en-US">
                <a:solidFill>
                  <a:srgbClr val="000000"/>
                </a:solidFill>
              </a:rPr>
              <a:t>Seccionador Pantógrafo. Con dos brazos articulados que se mueven en posición vertical</a:t>
            </a:r>
          </a:p>
        </p:txBody>
      </p:sp>
      <p:pic>
        <p:nvPicPr>
          <p:cNvPr id="25702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5638" y="1825625"/>
            <a:ext cx="3509962" cy="48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7029" name="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844675"/>
            <a:ext cx="2700338"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7030"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DESCONECTADORAS.</a:t>
            </a:r>
          </a:p>
        </p:txBody>
      </p:sp>
      <p:sp>
        <p:nvSpPr>
          <p:cNvPr id="259075" name="Rectangle 4"/>
          <p:cNvSpPr>
            <a:spLocks noChangeArrowheads="1"/>
          </p:cNvSpPr>
          <p:nvPr/>
        </p:nvSpPr>
        <p:spPr bwMode="auto">
          <a:xfrm>
            <a:off x="684213" y="1042988"/>
            <a:ext cx="7848600" cy="368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buFont typeface="Times New Roman" panose="02020603050405020304" pitchFamily="18" charset="0"/>
              <a:buAutoNum type="alphaLcParenR" startAt="5"/>
            </a:pPr>
            <a:r>
              <a:rPr lang="es-ES" altLang="en-US"/>
              <a:t>Seccionador – V apertura central.</a:t>
            </a:r>
          </a:p>
        </p:txBody>
      </p:sp>
      <p:pic>
        <p:nvPicPr>
          <p:cNvPr id="25907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22800" y="2273300"/>
            <a:ext cx="40528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875" y="1444625"/>
            <a:ext cx="3814763" cy="50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8"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SECCIONADORES DESCONECTADORAS.</a:t>
            </a:r>
          </a:p>
        </p:txBody>
      </p:sp>
      <p:sp>
        <p:nvSpPr>
          <p:cNvPr id="26112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61124" name="Rectangle 4"/>
          <p:cNvSpPr>
            <a:spLocks noChangeArrowheads="1"/>
          </p:cNvSpPr>
          <p:nvPr/>
        </p:nvSpPr>
        <p:spPr bwMode="auto">
          <a:xfrm>
            <a:off x="684213" y="1042988"/>
            <a:ext cx="7848600" cy="368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600"/>
              </a:spcBef>
              <a:buFont typeface="Times New Roman" panose="02020603050405020304" pitchFamily="18" charset="0"/>
              <a:buAutoNum type="alphaLcParenR" startAt="8"/>
            </a:pPr>
            <a:r>
              <a:rPr lang="es-ES" altLang="en-US">
                <a:solidFill>
                  <a:srgbClr val="000000"/>
                </a:solidFill>
              </a:rPr>
              <a:t>Seccionador de doble aislador giratorio. </a:t>
            </a:r>
          </a:p>
        </p:txBody>
      </p:sp>
      <p:pic>
        <p:nvPicPr>
          <p:cNvPr id="2611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7313" y="1673225"/>
            <a:ext cx="3652837" cy="4313238"/>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61126" name="1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1350" y="1700213"/>
            <a:ext cx="452596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1127"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ChangeArrowheads="1"/>
          </p:cNvSpPr>
          <p:nvPr/>
        </p:nvSpPr>
        <p:spPr bwMode="auto">
          <a:xfrm>
            <a:off x="539750" y="1052513"/>
            <a:ext cx="7777163" cy="6413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Este módulo contiene los conductores de barra y un seccionador de barras combinado con un  seccionador de puesta a tierra. </a:t>
            </a:r>
          </a:p>
        </p:txBody>
      </p:sp>
      <p:sp>
        <p:nvSpPr>
          <p:cNvPr id="4200451" name="Text Box 3">
            <a:extLst>
              <a:ext uri="{FF2B5EF4-FFF2-40B4-BE49-F238E27FC236}"/>
            </a:extLst>
          </p:cNvPr>
          <p:cNvSpPr txBox="1">
            <a:spLocks noChangeArrowheads="1"/>
          </p:cNvSpPr>
          <p:nvPr/>
        </p:nvSpPr>
        <p:spPr bwMode="auto">
          <a:xfrm>
            <a:off x="531813" y="598488"/>
            <a:ext cx="79930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SECCIONADOR GIS MODULAR CON ENVOLVENTE TRIFÁSICO.</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6317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693863"/>
            <a:ext cx="8818563"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317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ChangeArrowheads="1"/>
          </p:cNvSpPr>
          <p:nvPr/>
        </p:nvSpPr>
        <p:spPr bwMode="auto">
          <a:xfrm>
            <a:off x="684213" y="1052513"/>
            <a:ext cx="7632700" cy="923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Está equipado con un tubo telescópico de accionamiento, que permite un acoplamiento seguro de cada una de las celdas con su celda vecina.</a:t>
            </a:r>
          </a:p>
        </p:txBody>
      </p:sp>
      <p:grpSp>
        <p:nvGrpSpPr>
          <p:cNvPr id="265219" name="Group 12"/>
          <p:cNvGrpSpPr>
            <a:grpSpLocks/>
          </p:cNvGrpSpPr>
          <p:nvPr/>
        </p:nvGrpSpPr>
        <p:grpSpPr bwMode="auto">
          <a:xfrm>
            <a:off x="684213" y="1778000"/>
            <a:ext cx="7488237" cy="4459288"/>
            <a:chOff x="0" y="1162"/>
            <a:chExt cx="5760" cy="3158"/>
          </a:xfrm>
        </p:grpSpPr>
        <p:pic>
          <p:nvPicPr>
            <p:cNvPr id="26522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 y="1162"/>
              <a:ext cx="2458" cy="15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522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60"/>
              <a:ext cx="1702" cy="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5224" name="Picture 8"/>
            <p:cNvPicPr>
              <a:picLocks noChangeAspect="1" noChangeArrowheads="1"/>
            </p:cNvPicPr>
            <p:nvPr/>
          </p:nvPicPr>
          <p:blipFill>
            <a:blip r:embed="rId5">
              <a:lum contrast="32000"/>
              <a:extLst>
                <a:ext uri="{28A0092B-C50C-407E-A947-70E740481C1C}">
                  <a14:useLocalDpi xmlns:a14="http://schemas.microsoft.com/office/drawing/2010/main" val="0"/>
                </a:ext>
              </a:extLst>
            </a:blip>
            <a:srcRect/>
            <a:stretch>
              <a:fillRect/>
            </a:stretch>
          </p:blipFill>
          <p:spPr bwMode="auto">
            <a:xfrm>
              <a:off x="3334" y="2409"/>
              <a:ext cx="2426" cy="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5225" name="Picture 10"/>
            <p:cNvPicPr>
              <a:picLocks noChangeAspect="1" noChangeArrowheads="1"/>
            </p:cNvPicPr>
            <p:nvPr/>
          </p:nvPicPr>
          <p:blipFill>
            <a:blip r:embed="rId6">
              <a:lum bright="2000" contrast="18000"/>
              <a:extLst>
                <a:ext uri="{28A0092B-C50C-407E-A947-70E740481C1C}">
                  <a14:useLocalDpi xmlns:a14="http://schemas.microsoft.com/office/drawing/2010/main" val="0"/>
                </a:ext>
              </a:extLst>
            </a:blip>
            <a:srcRect/>
            <a:stretch>
              <a:fillRect/>
            </a:stretch>
          </p:blipFill>
          <p:spPr bwMode="auto">
            <a:xfrm>
              <a:off x="1791" y="3294"/>
              <a:ext cx="1452"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 Box 3">
            <a:extLst>
              <a:ext uri="{FF2B5EF4-FFF2-40B4-BE49-F238E27FC236}"/>
            </a:extLst>
          </p:cNvPr>
          <p:cNvSpPr txBox="1">
            <a:spLocks noChangeArrowheads="1"/>
          </p:cNvSpPr>
          <p:nvPr/>
        </p:nvSpPr>
        <p:spPr bwMode="auto">
          <a:xfrm>
            <a:off x="531813" y="598488"/>
            <a:ext cx="79930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SECCIONADOR GIS MODULAR CON ENVOLVENTE TRIFÁSICO.</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265221"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Rectángulo"/>
          <p:cNvSpPr>
            <a:spLocks noChangeArrowheads="1"/>
          </p:cNvSpPr>
          <p:nvPr/>
        </p:nvSpPr>
        <p:spPr bwMode="auto">
          <a:xfrm>
            <a:off x="1255713" y="2579688"/>
            <a:ext cx="63388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APARTARRAYOS</a:t>
            </a:r>
          </a:p>
          <a:p>
            <a:pPr algn="ctr"/>
            <a:r>
              <a:rPr lang="es-ES" altLang="en-US" sz="4800" b="1">
                <a:solidFill>
                  <a:srgbClr val="000000"/>
                </a:solidFill>
                <a:latin typeface="Futura Lt BT" pitchFamily="34" charset="0"/>
              </a:rPr>
              <a:t>AUTOVALVULARES</a:t>
            </a:r>
            <a:r>
              <a:rPr lang="es-ES" altLang="en-US" sz="4800" b="1">
                <a:solidFill>
                  <a:srgbClr val="000066"/>
                </a:solidFill>
                <a:latin typeface="Futura Lt BT" pitchFamily="34" charset="0"/>
              </a:rPr>
              <a:t>. </a:t>
            </a:r>
          </a:p>
          <a:p>
            <a:pPr algn="ctr"/>
            <a:endParaRPr lang="es-ES" altLang="en-US" sz="4800" b="1">
              <a:solidFill>
                <a:srgbClr val="000066"/>
              </a:solidFill>
              <a:latin typeface="Futura Lt BT" pitchFamily="34" charset="0"/>
            </a:endParaRPr>
          </a:p>
        </p:txBody>
      </p:sp>
      <p:pic>
        <p:nvPicPr>
          <p:cNvPr id="26726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9887"/>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APARTARRAYOS  AUTOVALVULARES</a:t>
            </a:r>
          </a:p>
        </p:txBody>
      </p:sp>
      <p:sp>
        <p:nvSpPr>
          <p:cNvPr id="26931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68292" name="Rectangle 4"/>
          <p:cNvSpPr>
            <a:spLocks noChangeArrowheads="1"/>
          </p:cNvSpPr>
          <p:nvPr/>
        </p:nvSpPr>
        <p:spPr bwMode="auto">
          <a:xfrm>
            <a:off x="395288" y="974725"/>
            <a:ext cx="8135937" cy="50784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ct val="50000"/>
              </a:spcBef>
              <a:buFont typeface="Arial" panose="020B0604020202020204" pitchFamily="34" charset="0"/>
              <a:buChar char="•"/>
              <a:defRPr/>
            </a:pPr>
            <a:r>
              <a:rPr lang="es-ES" altLang="en-US" dirty="0" smtClean="0">
                <a:solidFill>
                  <a:srgbClr val="000000"/>
                </a:solidFill>
              </a:rPr>
              <a:t>Son dispositivos destinados a descargar las sobretensiones producidas por descargas atmosféricas o  por maniobras. </a:t>
            </a:r>
          </a:p>
          <a:p>
            <a:pPr marL="285750" indent="-285750" algn="just">
              <a:spcBef>
                <a:spcPct val="50000"/>
              </a:spcBef>
              <a:buFont typeface="Arial" panose="020B0604020202020204" pitchFamily="34" charset="0"/>
              <a:buChar char="•"/>
              <a:defRPr/>
            </a:pPr>
            <a:r>
              <a:rPr lang="es-ES" altLang="en-US" dirty="0" smtClean="0">
                <a:solidFill>
                  <a:srgbClr val="000000"/>
                </a:solidFill>
              </a:rPr>
              <a:t>Estos equipos, están permanentemente conectados entre fase y tierra, pero solamente entran en funcionamiento cuando la tensión alcanza un valor superior, a la tensión de servicio. </a:t>
            </a:r>
          </a:p>
          <a:p>
            <a:pPr marL="285750" indent="-285750" algn="just">
              <a:spcBef>
                <a:spcPct val="50000"/>
              </a:spcBef>
              <a:buFont typeface="Arial" panose="020B0604020202020204" pitchFamily="34" charset="0"/>
              <a:buChar char="•"/>
              <a:defRPr/>
            </a:pPr>
            <a:r>
              <a:rPr lang="es-ES" altLang="en-US" dirty="0" smtClean="0">
                <a:solidFill>
                  <a:srgbClr val="000000"/>
                </a:solidFill>
              </a:rPr>
              <a:t>Es decir el circuito se encuentra normalmente abierto y a partir de cierta tensión entre línea y tierra se cierre automáticamente;  Al desaparecer la sobretensión el </a:t>
            </a:r>
            <a:r>
              <a:rPr lang="es-ES" altLang="en-US" dirty="0" err="1" smtClean="0">
                <a:solidFill>
                  <a:srgbClr val="000000"/>
                </a:solidFill>
              </a:rPr>
              <a:t>Apartarrayos</a:t>
            </a:r>
            <a:r>
              <a:rPr lang="es-ES" altLang="en-US" dirty="0" smtClean="0">
                <a:solidFill>
                  <a:srgbClr val="000000"/>
                </a:solidFill>
              </a:rPr>
              <a:t> vuelve a la posición de abierto.</a:t>
            </a:r>
          </a:p>
          <a:p>
            <a:pPr marL="285750" indent="-285750" algn="just">
              <a:spcBef>
                <a:spcPct val="50000"/>
              </a:spcBef>
              <a:buFont typeface="Arial" panose="020B0604020202020204" pitchFamily="34" charset="0"/>
              <a:buChar char="•"/>
              <a:defRPr/>
            </a:pPr>
            <a:r>
              <a:rPr lang="es-ES" altLang="en-US" dirty="0" smtClean="0">
                <a:solidFill>
                  <a:srgbClr val="000000"/>
                </a:solidFill>
              </a:rPr>
              <a:t>Los pararrayos auto valvulares se instalan en:</a:t>
            </a:r>
          </a:p>
          <a:p>
            <a:pPr lvl="1" algn="just">
              <a:spcBef>
                <a:spcPct val="50000"/>
              </a:spcBef>
              <a:buFont typeface="Times New Roman" panose="02020603050405020304" pitchFamily="18" charset="0"/>
              <a:buAutoNum type="alphaLcParenR"/>
              <a:defRPr/>
            </a:pPr>
            <a:r>
              <a:rPr lang="es-ES" altLang="en-US" dirty="0" smtClean="0">
                <a:solidFill>
                  <a:srgbClr val="000000"/>
                </a:solidFill>
              </a:rPr>
              <a:t>Protegiendo transformadores en subestaciones.</a:t>
            </a:r>
          </a:p>
          <a:p>
            <a:pPr lvl="1" algn="just">
              <a:spcBef>
                <a:spcPct val="50000"/>
              </a:spcBef>
              <a:buFont typeface="Times New Roman" panose="02020603050405020304" pitchFamily="18" charset="0"/>
              <a:buAutoNum type="alphaLcParenR"/>
              <a:defRPr/>
            </a:pPr>
            <a:r>
              <a:rPr lang="es-ES" altLang="en-US" dirty="0" smtClean="0">
                <a:solidFill>
                  <a:srgbClr val="000000"/>
                </a:solidFill>
              </a:rPr>
              <a:t>Paso de una línea aérea a subterránea.</a:t>
            </a:r>
          </a:p>
          <a:p>
            <a:pPr lvl="1" algn="just">
              <a:spcBef>
                <a:spcPct val="50000"/>
              </a:spcBef>
              <a:buFont typeface="Times New Roman" panose="02020603050405020304" pitchFamily="18" charset="0"/>
              <a:buAutoNum type="alphaLcParenR"/>
              <a:defRPr/>
            </a:pPr>
            <a:r>
              <a:rPr lang="es-ES" altLang="en-US" dirty="0" smtClean="0">
                <a:solidFill>
                  <a:srgbClr val="000000"/>
                </a:solidFill>
              </a:rPr>
              <a:t>Llegada de Líneas aéreas a Subestaciones.</a:t>
            </a:r>
          </a:p>
          <a:p>
            <a:pPr lvl="1" algn="just">
              <a:spcBef>
                <a:spcPct val="50000"/>
              </a:spcBef>
              <a:buFont typeface="Times New Roman" panose="02020603050405020304" pitchFamily="18" charset="0"/>
              <a:buAutoNum type="alphaLcParenR"/>
              <a:defRPr/>
            </a:pPr>
            <a:r>
              <a:rPr lang="es-ES" altLang="en-US" dirty="0" smtClean="0">
                <a:solidFill>
                  <a:srgbClr val="000000"/>
                </a:solidFill>
              </a:rPr>
              <a:t>Líneas aéreas de tracción de trenes</a:t>
            </a:r>
            <a:r>
              <a:rPr lang="es-ES" altLang="en-US" dirty="0" smtClean="0">
                <a:solidFill>
                  <a:srgbClr val="000099"/>
                </a:solidFill>
              </a:rPr>
              <a:t>.</a:t>
            </a:r>
          </a:p>
          <a:p>
            <a:pPr algn="just">
              <a:spcBef>
                <a:spcPct val="50000"/>
              </a:spcBef>
              <a:defRPr/>
            </a:pPr>
            <a:endParaRPr lang="es-ES" altLang="en-US" b="1" dirty="0" smtClean="0">
              <a:solidFill>
                <a:srgbClr val="000099"/>
              </a:solidFill>
            </a:endParaRPr>
          </a:p>
        </p:txBody>
      </p:sp>
      <p:pic>
        <p:nvPicPr>
          <p:cNvPr id="269317"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99188" y="3527425"/>
            <a:ext cx="25495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31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APARTARRAYOS</a:t>
            </a:r>
          </a:p>
        </p:txBody>
      </p:sp>
      <p:sp>
        <p:nvSpPr>
          <p:cNvPr id="27136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71364" name="Rectangle 4"/>
          <p:cNvSpPr>
            <a:spLocks noChangeArrowheads="1"/>
          </p:cNvSpPr>
          <p:nvPr/>
        </p:nvSpPr>
        <p:spPr bwMode="auto">
          <a:xfrm>
            <a:off x="684213" y="1139825"/>
            <a:ext cx="7559675" cy="3698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a:solidFill>
                  <a:srgbClr val="000000"/>
                </a:solidFill>
              </a:rPr>
              <a:t>Construcción de Apartarrayos.</a:t>
            </a:r>
            <a:endParaRPr lang="es-ES" altLang="en-US" b="1">
              <a:solidFill>
                <a:srgbClr val="000000"/>
              </a:solidFill>
            </a:endParaRPr>
          </a:p>
        </p:txBody>
      </p:sp>
      <p:pic>
        <p:nvPicPr>
          <p:cNvPr id="271365" name="5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662113"/>
            <a:ext cx="3810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1366" name="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1963" y="1589088"/>
            <a:ext cx="4686300"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1367"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ChangeArrowheads="1"/>
          </p:cNvSpPr>
          <p:nvPr/>
        </p:nvSpPr>
        <p:spPr bwMode="auto">
          <a:xfrm>
            <a:off x="684213" y="981075"/>
            <a:ext cx="7632700" cy="24272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n-US">
                <a:solidFill>
                  <a:srgbClr val="000000"/>
                </a:solidFill>
              </a:rPr>
              <a:t>En subestaciones GIS  conectadas a  cables de alta tensión y  transformadores de potencia; Requieren pararrayos descargadores aisladas en gas SF6.</a:t>
            </a:r>
          </a:p>
          <a:p>
            <a:pPr algn="just">
              <a:spcBef>
                <a:spcPct val="50000"/>
              </a:spcBef>
              <a:buFont typeface="Arial" panose="020B0604020202020204" pitchFamily="34" charset="0"/>
              <a:buChar char="•"/>
            </a:pPr>
            <a:r>
              <a:rPr lang="es-ES" altLang="en-US">
                <a:solidFill>
                  <a:srgbClr val="000000"/>
                </a:solidFill>
              </a:rPr>
              <a:t>Las partes activa son  resistencias no lineales de óxido de metal, conectadas en serie y apiladas. Están alojados en un modulo  presurizado en gas SF6 conectado a la GIS por una conexión estándar ELK-3.  El gas SF6 fluye alrededor de las resistencias, asegurando una refrigeración eficiente después las descargas. </a:t>
            </a:r>
          </a:p>
        </p:txBody>
      </p:sp>
      <p:sp>
        <p:nvSpPr>
          <p:cNvPr id="4395011"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DESCARGADORES DE SOBRETENSIÓN DE GIS</a:t>
            </a:r>
            <a:endParaRPr lang="es-ES_tradnl" sz="1800" b="1" dirty="0">
              <a:solidFill>
                <a:srgbClr val="000000"/>
              </a:solidFill>
              <a:effectLst>
                <a:outerShdw blurRad="38100" dist="38100" dir="2700000" algn="tl">
                  <a:srgbClr val="000000"/>
                </a:outerShdw>
              </a:effectLst>
              <a:latin typeface="DIN-Regular" pitchFamily="34" charset="0"/>
            </a:endParaRPr>
          </a:p>
        </p:txBody>
      </p:sp>
      <p:grpSp>
        <p:nvGrpSpPr>
          <p:cNvPr id="273412" name="Grupo 1"/>
          <p:cNvGrpSpPr>
            <a:grpSpLocks/>
          </p:cNvGrpSpPr>
          <p:nvPr/>
        </p:nvGrpSpPr>
        <p:grpSpPr bwMode="auto">
          <a:xfrm>
            <a:off x="741363" y="3357563"/>
            <a:ext cx="7575550" cy="3311525"/>
            <a:chOff x="742156" y="3357563"/>
            <a:chExt cx="8438357" cy="3500437"/>
          </a:xfrm>
        </p:grpSpPr>
        <p:pic>
          <p:nvPicPr>
            <p:cNvPr id="27341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2875" y="3357563"/>
              <a:ext cx="1417638" cy="35004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3415" name="Picture 8"/>
            <p:cNvPicPr>
              <a:picLocks noChangeAspect="1" noChangeArrowheads="1"/>
            </p:cNvPicPr>
            <p:nvPr/>
          </p:nvPicPr>
          <p:blipFill>
            <a:blip r:embed="rId4">
              <a:lum contrast="44000"/>
              <a:extLst>
                <a:ext uri="{28A0092B-C50C-407E-A947-70E740481C1C}">
                  <a14:useLocalDpi xmlns:a14="http://schemas.microsoft.com/office/drawing/2010/main" val="0"/>
                </a:ext>
              </a:extLst>
            </a:blip>
            <a:srcRect/>
            <a:stretch>
              <a:fillRect/>
            </a:stretch>
          </p:blipFill>
          <p:spPr bwMode="auto">
            <a:xfrm>
              <a:off x="742156" y="3683794"/>
              <a:ext cx="1557338" cy="31416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341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313" y="3933825"/>
              <a:ext cx="1801812" cy="29241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3417" name="Rectangle 10"/>
            <p:cNvSpPr>
              <a:spLocks noChangeArrowheads="1"/>
            </p:cNvSpPr>
            <p:nvPr/>
          </p:nvSpPr>
          <p:spPr bwMode="auto">
            <a:xfrm>
              <a:off x="4500563" y="4724400"/>
              <a:ext cx="2351087" cy="68314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a:t>Aislamiento principal en  SF6</a:t>
              </a:r>
              <a:endParaRPr lang="en-US" altLang="en-US"/>
            </a:p>
          </p:txBody>
        </p:sp>
        <p:sp>
          <p:nvSpPr>
            <p:cNvPr id="273418" name="Rectangle 11"/>
            <p:cNvSpPr>
              <a:spLocks noChangeArrowheads="1"/>
            </p:cNvSpPr>
            <p:nvPr/>
          </p:nvSpPr>
          <p:spPr bwMode="auto">
            <a:xfrm>
              <a:off x="5040313" y="4149725"/>
              <a:ext cx="1577185" cy="39036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a:t>Barra activa</a:t>
              </a:r>
              <a:endParaRPr lang="en-US" altLang="en-US"/>
            </a:p>
          </p:txBody>
        </p:sp>
        <p:sp>
          <p:nvSpPr>
            <p:cNvPr id="273419" name="Rectangle 12"/>
            <p:cNvSpPr>
              <a:spLocks noChangeArrowheads="1"/>
            </p:cNvSpPr>
            <p:nvPr/>
          </p:nvSpPr>
          <p:spPr bwMode="auto">
            <a:xfrm>
              <a:off x="4643438" y="3500438"/>
              <a:ext cx="2348633" cy="39036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a:t>Aislante separador</a:t>
              </a:r>
              <a:endParaRPr lang="en-US" altLang="en-US"/>
            </a:p>
          </p:txBody>
        </p:sp>
        <p:sp>
          <p:nvSpPr>
            <p:cNvPr id="273420" name="Line 13"/>
            <p:cNvSpPr>
              <a:spLocks noChangeShapeType="1"/>
            </p:cNvSpPr>
            <p:nvPr/>
          </p:nvSpPr>
          <p:spPr bwMode="auto">
            <a:xfrm flipH="1">
              <a:off x="6804025" y="3573463"/>
              <a:ext cx="1368425" cy="142875"/>
            </a:xfrm>
            <a:prstGeom prst="line">
              <a:avLst/>
            </a:prstGeom>
            <a:noFill/>
            <a:ln w="9525">
              <a:solidFill>
                <a:schemeClr val="tx1"/>
              </a:solidFill>
              <a:round/>
              <a:headEnd type="stealth" w="lg" len="lg"/>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73421" name="Line 14"/>
            <p:cNvSpPr>
              <a:spLocks noChangeShapeType="1"/>
            </p:cNvSpPr>
            <p:nvPr/>
          </p:nvSpPr>
          <p:spPr bwMode="auto">
            <a:xfrm>
              <a:off x="6443663" y="4292600"/>
              <a:ext cx="1728787" cy="0"/>
            </a:xfrm>
            <a:prstGeom prst="line">
              <a:avLst/>
            </a:prstGeom>
            <a:noFill/>
            <a:ln w="9525">
              <a:solidFill>
                <a:schemeClr val="tx1"/>
              </a:solidFill>
              <a:round/>
              <a:headEnd type="oval"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73422" name="Line 15"/>
            <p:cNvSpPr>
              <a:spLocks noChangeShapeType="1"/>
            </p:cNvSpPr>
            <p:nvPr/>
          </p:nvSpPr>
          <p:spPr bwMode="auto">
            <a:xfrm>
              <a:off x="6804025" y="5013325"/>
              <a:ext cx="1223963" cy="360363"/>
            </a:xfrm>
            <a:prstGeom prst="line">
              <a:avLst/>
            </a:prstGeom>
            <a:noFill/>
            <a:ln w="9525">
              <a:solidFill>
                <a:schemeClr val="tx1"/>
              </a:solidFill>
              <a:round/>
              <a:headEnd type="oval"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73423" name="Rectangle 16"/>
            <p:cNvSpPr>
              <a:spLocks noChangeArrowheads="1"/>
            </p:cNvSpPr>
            <p:nvPr/>
          </p:nvSpPr>
          <p:spPr bwMode="auto">
            <a:xfrm>
              <a:off x="4799807" y="5845175"/>
              <a:ext cx="2663825" cy="97592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a:t>Resistencias no lineales de óxido de metal</a:t>
              </a:r>
              <a:endParaRPr lang="en-US" altLang="en-US"/>
            </a:p>
          </p:txBody>
        </p:sp>
        <p:sp>
          <p:nvSpPr>
            <p:cNvPr id="273424" name="Line 17"/>
            <p:cNvSpPr>
              <a:spLocks noChangeShapeType="1"/>
            </p:cNvSpPr>
            <p:nvPr/>
          </p:nvSpPr>
          <p:spPr bwMode="auto">
            <a:xfrm flipV="1">
              <a:off x="7164388" y="5734050"/>
              <a:ext cx="1008062" cy="503238"/>
            </a:xfrm>
            <a:prstGeom prst="line">
              <a:avLst/>
            </a:prstGeom>
            <a:noFill/>
            <a:ln w="9525">
              <a:solidFill>
                <a:schemeClr val="tx1"/>
              </a:solidFill>
              <a:round/>
              <a:headEnd type="oval"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sp>
          <p:nvSpPr>
            <p:cNvPr id="273425" name="Line 18"/>
            <p:cNvSpPr>
              <a:spLocks noChangeShapeType="1"/>
            </p:cNvSpPr>
            <p:nvPr/>
          </p:nvSpPr>
          <p:spPr bwMode="auto">
            <a:xfrm flipH="1" flipV="1">
              <a:off x="3779838" y="5516563"/>
              <a:ext cx="1079500" cy="649287"/>
            </a:xfrm>
            <a:prstGeom prst="line">
              <a:avLst/>
            </a:prstGeom>
            <a:noFill/>
            <a:ln w="9525">
              <a:solidFill>
                <a:schemeClr val="tx1"/>
              </a:solidFill>
              <a:round/>
              <a:headEnd type="oval"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AR"/>
            </a:p>
          </p:txBody>
        </p:sp>
      </p:grpSp>
      <p:pic>
        <p:nvPicPr>
          <p:cNvPr id="273413"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Rectángulo"/>
          <p:cNvSpPr>
            <a:spLocks noChangeArrowheads="1"/>
          </p:cNvSpPr>
          <p:nvPr/>
        </p:nvSpPr>
        <p:spPr bwMode="auto">
          <a:xfrm>
            <a:off x="538163" y="2060575"/>
            <a:ext cx="77739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TRANSFORMADORES DE</a:t>
            </a:r>
          </a:p>
          <a:p>
            <a:pPr algn="ctr"/>
            <a:r>
              <a:rPr lang="es-ES" altLang="en-US" sz="4800" b="1">
                <a:solidFill>
                  <a:srgbClr val="000000"/>
                </a:solidFill>
                <a:latin typeface="Futura Lt BT" pitchFamily="34" charset="0"/>
              </a:rPr>
              <a:t> MEDIDA Y PROTECCIÓN </a:t>
            </a:r>
          </a:p>
          <a:p>
            <a:pPr algn="ctr"/>
            <a:endParaRPr lang="es-ES" altLang="en-US" sz="4800" b="1">
              <a:solidFill>
                <a:srgbClr val="000066"/>
              </a:solidFill>
              <a:latin typeface="Futura Lt BT" pitchFamily="34" charset="0"/>
            </a:endParaRPr>
          </a:p>
        </p:txBody>
      </p:sp>
      <p:pic>
        <p:nvPicPr>
          <p:cNvPr id="27545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ELEMENTOS DE MEDIDA </a:t>
            </a:r>
          </a:p>
        </p:txBody>
      </p:sp>
      <p:sp>
        <p:nvSpPr>
          <p:cNvPr id="277507" name="Rectangle 4"/>
          <p:cNvSpPr>
            <a:spLocks noChangeArrowheads="1"/>
          </p:cNvSpPr>
          <p:nvPr/>
        </p:nvSpPr>
        <p:spPr bwMode="auto">
          <a:xfrm>
            <a:off x="684213" y="1484313"/>
            <a:ext cx="7559675" cy="4940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Los transformadores de medida son aparatos especiales destinados a alimentar instrumentos de medida como contadores, relés de protección, amperímetros, voltímetros y aparatos similares. Se dividen en:</a:t>
            </a:r>
          </a:p>
          <a:p>
            <a:pPr algn="just">
              <a:spcBef>
                <a:spcPct val="50000"/>
              </a:spcBef>
              <a:buFont typeface="Wingdings" panose="05000000000000000000" pitchFamily="2" charset="2"/>
              <a:buChar char="v"/>
            </a:pPr>
            <a:r>
              <a:rPr lang="es-ES" altLang="en-US" b="1">
                <a:solidFill>
                  <a:srgbClr val="000000"/>
                </a:solidFill>
              </a:rPr>
              <a:t>Transformadores de Corriente</a:t>
            </a:r>
            <a:r>
              <a:rPr lang="es-ES" altLang="en-US">
                <a:solidFill>
                  <a:srgbClr val="000000"/>
                </a:solidFill>
              </a:rPr>
              <a:t>, comúnmente llamados TI ó CT, en los cuales, la corriente secundaria es prácticamente proporcional a la corriente primaria. Siempre se conectan en serie tanto en su lado primario como secundario. Pueden ser de uno, dos o tres devanados secundarios con distintas clase de precisión.</a:t>
            </a:r>
          </a:p>
          <a:p>
            <a:pPr algn="just">
              <a:spcBef>
                <a:spcPct val="50000"/>
              </a:spcBef>
              <a:buFont typeface="Wingdings" panose="05000000000000000000" pitchFamily="2" charset="2"/>
              <a:buChar char="v"/>
            </a:pPr>
            <a:endParaRPr lang="es-ES" altLang="en-US" b="1">
              <a:solidFill>
                <a:srgbClr val="000000"/>
              </a:solidFill>
            </a:endParaRPr>
          </a:p>
          <a:p>
            <a:pPr algn="just">
              <a:spcBef>
                <a:spcPct val="50000"/>
              </a:spcBef>
              <a:buFont typeface="Wingdings" panose="05000000000000000000" pitchFamily="2" charset="2"/>
              <a:buChar char="v"/>
            </a:pPr>
            <a:r>
              <a:rPr lang="es-ES" altLang="en-US" b="1">
                <a:solidFill>
                  <a:srgbClr val="000000"/>
                </a:solidFill>
              </a:rPr>
              <a:t>Transformadores de Tensión</a:t>
            </a:r>
            <a:r>
              <a:rPr lang="es-ES" altLang="en-US">
                <a:solidFill>
                  <a:srgbClr val="000000"/>
                </a:solidFill>
              </a:rPr>
              <a:t>, comúnmente llamados TT ó PT, en los cuales la tensión secundaria es prácticamente proporcional a la tensión primaria con todas las ventajas que conlleva. Siempre se conectan en paralelo en su lado primario y secundario. Pueden ser de uno, dos o tres devanados secundarios con distintas clase de precisión.</a:t>
            </a:r>
          </a:p>
        </p:txBody>
      </p:sp>
      <p:pic>
        <p:nvPicPr>
          <p:cNvPr id="27750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ELEMENTOS DE MEDIDA </a:t>
            </a:r>
          </a:p>
        </p:txBody>
      </p:sp>
      <p:sp>
        <p:nvSpPr>
          <p:cNvPr id="134148" name="Rectangle 4">
            <a:extLst>
              <a:ext uri="{FF2B5EF4-FFF2-40B4-BE49-F238E27FC236}"/>
            </a:extLst>
          </p:cNvPr>
          <p:cNvSpPr>
            <a:spLocks noChangeArrowheads="1"/>
          </p:cNvSpPr>
          <p:nvPr/>
        </p:nvSpPr>
        <p:spPr bwMode="auto">
          <a:xfrm>
            <a:off x="757238" y="1116013"/>
            <a:ext cx="7559675" cy="28622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es-ES" dirty="0">
                <a:solidFill>
                  <a:srgbClr val="000000"/>
                </a:solidFill>
              </a:rPr>
              <a:t>Existen distintos tipos de Transformadores de medida:</a:t>
            </a:r>
          </a:p>
          <a:p>
            <a:pPr marL="285750" indent="-285750" algn="just">
              <a:spcBef>
                <a:spcPct val="50000"/>
              </a:spcBef>
              <a:buFont typeface="Wingdings" pitchFamily="2" charset="2"/>
              <a:buChar char="v"/>
              <a:defRPr/>
            </a:pPr>
            <a:r>
              <a:rPr lang="es-ES" dirty="0">
                <a:solidFill>
                  <a:srgbClr val="000000"/>
                </a:solidFill>
              </a:rPr>
              <a:t>Transformadores de medida. Alta Tensión</a:t>
            </a:r>
          </a:p>
          <a:p>
            <a:pPr marL="285750" indent="-285750" algn="just">
              <a:spcBef>
                <a:spcPct val="50000"/>
              </a:spcBef>
              <a:buFont typeface="Wingdings" pitchFamily="2" charset="2"/>
              <a:buChar char="v"/>
              <a:defRPr/>
            </a:pPr>
            <a:r>
              <a:rPr lang="es-ES" dirty="0">
                <a:solidFill>
                  <a:srgbClr val="000000"/>
                </a:solidFill>
              </a:rPr>
              <a:t>Transformadores de medida. Media Tensión exterior</a:t>
            </a:r>
          </a:p>
          <a:p>
            <a:pPr marL="285750" indent="-285750" algn="just">
              <a:spcBef>
                <a:spcPct val="50000"/>
              </a:spcBef>
              <a:buFont typeface="Wingdings" pitchFamily="2" charset="2"/>
              <a:buChar char="v"/>
              <a:defRPr/>
            </a:pPr>
            <a:r>
              <a:rPr lang="es-ES" dirty="0">
                <a:solidFill>
                  <a:srgbClr val="000000"/>
                </a:solidFill>
              </a:rPr>
              <a:t>Transformadores de medida. Media tensión interior</a:t>
            </a:r>
          </a:p>
          <a:p>
            <a:pPr marL="285750" indent="-285750" algn="just">
              <a:spcBef>
                <a:spcPct val="50000"/>
              </a:spcBef>
              <a:buFont typeface="Wingdings" pitchFamily="2" charset="2"/>
              <a:buChar char="v"/>
              <a:defRPr/>
            </a:pPr>
            <a:r>
              <a:rPr lang="es-ES" dirty="0">
                <a:solidFill>
                  <a:srgbClr val="000000"/>
                </a:solidFill>
              </a:rPr>
              <a:t>Transformadores de medida. Baja tensión</a:t>
            </a:r>
          </a:p>
          <a:p>
            <a:pPr marL="285750" indent="-285750" algn="just">
              <a:spcBef>
                <a:spcPct val="50000"/>
              </a:spcBef>
              <a:buFont typeface="Wingdings" pitchFamily="2" charset="2"/>
              <a:buChar char="v"/>
              <a:defRPr/>
            </a:pPr>
            <a:r>
              <a:rPr lang="es-ES" dirty="0">
                <a:solidFill>
                  <a:srgbClr val="000000"/>
                </a:solidFill>
              </a:rPr>
              <a:t>Transformador de tensión para subestaciones GIS</a:t>
            </a:r>
          </a:p>
          <a:p>
            <a:pPr algn="just">
              <a:spcBef>
                <a:spcPct val="50000"/>
              </a:spcBef>
              <a:defRPr/>
            </a:pPr>
            <a:endParaRPr lang="es-ES" dirty="0">
              <a:solidFill>
                <a:srgbClr val="000000"/>
              </a:solidFill>
            </a:endParaRPr>
          </a:p>
        </p:txBody>
      </p:sp>
      <p:pic>
        <p:nvPicPr>
          <p:cNvPr id="27955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8563" y="1844675"/>
            <a:ext cx="2613025" cy="500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93825" y="3429000"/>
            <a:ext cx="4248150"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8"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 DE INTENSIDAD ALTA TENSIÓN</a:t>
            </a:r>
          </a:p>
        </p:txBody>
      </p:sp>
      <p:grpSp>
        <p:nvGrpSpPr>
          <p:cNvPr id="281603" name="Grupo 1"/>
          <p:cNvGrpSpPr>
            <a:grpSpLocks/>
          </p:cNvGrpSpPr>
          <p:nvPr/>
        </p:nvGrpSpPr>
        <p:grpSpPr bwMode="auto">
          <a:xfrm>
            <a:off x="684213" y="1054100"/>
            <a:ext cx="7991475" cy="5470525"/>
            <a:chOff x="684213" y="1054100"/>
            <a:chExt cx="8459787" cy="5803900"/>
          </a:xfrm>
        </p:grpSpPr>
        <p:sp>
          <p:nvSpPr>
            <p:cNvPr id="281605"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28160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054100"/>
              <a:ext cx="1819275" cy="58039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160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3488" y="1412875"/>
              <a:ext cx="6640512" cy="54451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grpSp>
      <p:pic>
        <p:nvPicPr>
          <p:cNvPr id="28160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 DE INTENSIDAD MEDIA TENSIÓN</a:t>
            </a:r>
          </a:p>
        </p:txBody>
      </p:sp>
      <p:sp>
        <p:nvSpPr>
          <p:cNvPr id="28365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2836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484313"/>
            <a:ext cx="5529262" cy="460851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365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063" y="1249363"/>
            <a:ext cx="2232025" cy="17621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365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063" y="3035300"/>
            <a:ext cx="2232025" cy="17748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365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238" y="4849813"/>
            <a:ext cx="2230437" cy="17478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3656"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4306" name="Text Box 2">
            <a:extLst>
              <a:ext uri="{FF2B5EF4-FFF2-40B4-BE49-F238E27FC236}"/>
            </a:extLst>
          </p:cNvPr>
          <p:cNvSpPr txBox="1">
            <a:spLocks noChangeArrowheads="1"/>
          </p:cNvSpPr>
          <p:nvPr/>
        </p:nvSpPr>
        <p:spPr bwMode="auto">
          <a:xfrm>
            <a:off x="684213" y="620713"/>
            <a:ext cx="7704137"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TRANSFORMADOR DE INTENSIDAD GIS</a:t>
            </a:r>
            <a:endParaRPr lang="es-ES_tradnl" sz="1800" b="1" dirty="0">
              <a:solidFill>
                <a:srgbClr val="000000"/>
              </a:solidFill>
              <a:effectLst>
                <a:outerShdw blurRad="38100" dist="38100" dir="2700000" algn="tl">
                  <a:srgbClr val="000000"/>
                </a:outerShdw>
              </a:effectLst>
              <a:latin typeface="DIN-Regular" pitchFamily="34" charset="0"/>
            </a:endParaRPr>
          </a:p>
        </p:txBody>
      </p:sp>
      <p:sp>
        <p:nvSpPr>
          <p:cNvPr id="285699" name="Rectangle 7"/>
          <p:cNvSpPr>
            <a:spLocks noChangeArrowheads="1"/>
          </p:cNvSpPr>
          <p:nvPr/>
        </p:nvSpPr>
        <p:spPr bwMode="auto">
          <a:xfrm>
            <a:off x="684213" y="1052513"/>
            <a:ext cx="7632700" cy="23082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El transformador de corriente, este se puede encontrar integrado en un modulo de interruptor de potencia o en una </a:t>
            </a:r>
            <a:r>
              <a:rPr lang="es-ES" altLang="en-US" b="1">
                <a:solidFill>
                  <a:srgbClr val="000000"/>
                </a:solidFill>
              </a:rPr>
              <a:t>envolvente aparte</a:t>
            </a:r>
            <a:r>
              <a:rPr lang="es-ES" altLang="en-US">
                <a:solidFill>
                  <a:srgbClr val="000000"/>
                </a:solidFill>
              </a:rPr>
              <a:t>.</a:t>
            </a:r>
          </a:p>
          <a:p>
            <a:pPr algn="just">
              <a:spcBef>
                <a:spcPct val="50000"/>
              </a:spcBef>
              <a:buFont typeface="Wingdings" panose="05000000000000000000" pitchFamily="2" charset="2"/>
              <a:buChar char="v"/>
            </a:pPr>
            <a:r>
              <a:rPr lang="es-ES" altLang="en-US">
                <a:solidFill>
                  <a:srgbClr val="000000"/>
                </a:solidFill>
              </a:rPr>
              <a:t>Las conexiones secundarias son realizadas a través de una placa pasamuros hacia el exterior de la envolvente en una caja de conexión </a:t>
            </a:r>
            <a:r>
              <a:rPr lang="es-ES" altLang="en-US" b="1">
                <a:solidFill>
                  <a:srgbClr val="000000"/>
                </a:solidFill>
              </a:rPr>
              <a:t>(3)</a:t>
            </a:r>
          </a:p>
          <a:p>
            <a:pPr algn="just">
              <a:spcBef>
                <a:spcPct val="50000"/>
              </a:spcBef>
              <a:buFont typeface="Wingdings" panose="05000000000000000000" pitchFamily="2" charset="2"/>
              <a:buChar char="v"/>
            </a:pPr>
            <a:r>
              <a:rPr lang="es-ES" altLang="en-US">
                <a:solidFill>
                  <a:srgbClr val="000000"/>
                </a:solidFill>
              </a:rPr>
              <a:t>En la mayoría de los casos se utilizan transformadores monofásicos de corriente </a:t>
            </a:r>
            <a:r>
              <a:rPr lang="es-ES" altLang="en-US" b="1">
                <a:solidFill>
                  <a:srgbClr val="000000"/>
                </a:solidFill>
              </a:rPr>
              <a:t>para propósitos de medición y protección</a:t>
            </a:r>
            <a:r>
              <a:rPr lang="es-ES" altLang="en-US">
                <a:solidFill>
                  <a:srgbClr val="000000"/>
                </a:solidFill>
              </a:rPr>
              <a:t>.</a:t>
            </a:r>
          </a:p>
        </p:txBody>
      </p:sp>
      <p:pic>
        <p:nvPicPr>
          <p:cNvPr id="28570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3360738"/>
            <a:ext cx="2447925" cy="29210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5701" name="Group 12"/>
          <p:cNvGrpSpPr>
            <a:grpSpLocks/>
          </p:cNvGrpSpPr>
          <p:nvPr/>
        </p:nvGrpSpPr>
        <p:grpSpPr bwMode="auto">
          <a:xfrm>
            <a:off x="14288" y="3284538"/>
            <a:ext cx="6659562" cy="2919412"/>
            <a:chOff x="0" y="2481"/>
            <a:chExt cx="4195" cy="1839"/>
          </a:xfrm>
        </p:grpSpPr>
        <p:pic>
          <p:nvPicPr>
            <p:cNvPr id="285703" name="Picture 9"/>
            <p:cNvPicPr>
              <a:picLocks noChangeAspect="1" noChangeArrowheads="1"/>
            </p:cNvPicPr>
            <p:nvPr/>
          </p:nvPicPr>
          <p:blipFill>
            <a:blip r:embed="rId4">
              <a:lum bright="-8000" contrast="18000"/>
              <a:extLst>
                <a:ext uri="{28A0092B-C50C-407E-A947-70E740481C1C}">
                  <a14:useLocalDpi xmlns:a14="http://schemas.microsoft.com/office/drawing/2010/main" val="0"/>
                </a:ext>
              </a:extLst>
            </a:blip>
            <a:srcRect/>
            <a:stretch>
              <a:fillRect/>
            </a:stretch>
          </p:blipFill>
          <p:spPr bwMode="auto">
            <a:xfrm>
              <a:off x="0" y="2481"/>
              <a:ext cx="2562" cy="183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5704" name="Rectangle 11"/>
            <p:cNvSpPr>
              <a:spLocks noChangeArrowheads="1"/>
            </p:cNvSpPr>
            <p:nvPr/>
          </p:nvSpPr>
          <p:spPr bwMode="auto">
            <a:xfrm>
              <a:off x="2472" y="3203"/>
              <a:ext cx="1723" cy="98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600">
                  <a:solidFill>
                    <a:srgbClr val="000099"/>
                  </a:solidFill>
                </a:rPr>
                <a:t>➀ </a:t>
              </a:r>
              <a:r>
                <a:rPr lang="es-ES" altLang="en-US" sz="1600"/>
                <a:t>Devanado primario</a:t>
              </a:r>
            </a:p>
            <a:p>
              <a:r>
                <a:rPr lang="es-ES" altLang="en-US" sz="1600"/>
                <a:t>➁ Devanado secundario</a:t>
              </a:r>
            </a:p>
            <a:p>
              <a:r>
                <a:rPr lang="es-ES" altLang="en-US" sz="1600"/>
                <a:t>➂ Caja de conexión</a:t>
              </a:r>
            </a:p>
            <a:p>
              <a:r>
                <a:rPr lang="es-ES" altLang="en-US" sz="1600"/>
                <a:t>➃ Aislador de segregación</a:t>
              </a:r>
            </a:p>
            <a:p>
              <a:r>
                <a:rPr lang="es-ES" altLang="en-US" sz="1600"/>
                <a:t>➄ Aislador soporte</a:t>
              </a:r>
            </a:p>
            <a:p>
              <a:r>
                <a:rPr lang="es-ES" altLang="en-US" sz="1600"/>
                <a:t>➅ Placa pasamuros</a:t>
              </a:r>
            </a:p>
          </p:txBody>
        </p:sp>
      </p:grpSp>
      <p:pic>
        <p:nvPicPr>
          <p:cNvPr id="285702"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 DE TENSIÓN ALTA TENSIÓN</a:t>
            </a:r>
          </a:p>
        </p:txBody>
      </p:sp>
      <p:grpSp>
        <p:nvGrpSpPr>
          <p:cNvPr id="287747" name="Grupo 1"/>
          <p:cNvGrpSpPr>
            <a:grpSpLocks/>
          </p:cNvGrpSpPr>
          <p:nvPr/>
        </p:nvGrpSpPr>
        <p:grpSpPr bwMode="auto">
          <a:xfrm>
            <a:off x="539750" y="1125538"/>
            <a:ext cx="8064500" cy="5399087"/>
            <a:chOff x="539750" y="1125538"/>
            <a:chExt cx="8604250" cy="5729287"/>
          </a:xfrm>
        </p:grpSpPr>
        <p:sp>
          <p:nvSpPr>
            <p:cNvPr id="28774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28775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25538"/>
              <a:ext cx="1519238" cy="57150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775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1341438"/>
              <a:ext cx="6864350" cy="551338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grpSp>
      <p:pic>
        <p:nvPicPr>
          <p:cNvPr id="287748"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TRANSFORMADOR DE TENSIÓN MEDIA TENSIÓN</a:t>
            </a:r>
          </a:p>
        </p:txBody>
      </p:sp>
      <p:pic>
        <p:nvPicPr>
          <p:cNvPr id="2897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1362075"/>
            <a:ext cx="5843587" cy="46323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979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963" y="1350963"/>
            <a:ext cx="2055812" cy="16335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979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963" y="2997200"/>
            <a:ext cx="2055812" cy="1639888"/>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979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963" y="4652963"/>
            <a:ext cx="2055812" cy="16891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89799"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ChangeArrowheads="1"/>
          </p:cNvSpPr>
          <p:nvPr/>
        </p:nvSpPr>
        <p:spPr bwMode="auto">
          <a:xfrm>
            <a:off x="684213" y="1052513"/>
            <a:ext cx="7632700" cy="1603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Los transformadores de tensión se encuentran por lo general en su propia envolvente separados del resto de la subestación.</a:t>
            </a:r>
          </a:p>
          <a:p>
            <a:pPr algn="just">
              <a:spcBef>
                <a:spcPct val="50000"/>
              </a:spcBef>
              <a:buFont typeface="Wingdings" panose="05000000000000000000" pitchFamily="2" charset="2"/>
              <a:buChar char="v"/>
            </a:pPr>
            <a:r>
              <a:rPr lang="es-ES" altLang="en-US">
                <a:solidFill>
                  <a:srgbClr val="000000"/>
                </a:solidFill>
              </a:rPr>
              <a:t>Los TT disponen de un  dispositivo de desconexión accionado por motor ó  manual. Son usados cuando se requiera realizar una prueba de alta tensión del cable o  del transformador por separado.</a:t>
            </a:r>
          </a:p>
        </p:txBody>
      </p:sp>
      <p:sp>
        <p:nvSpPr>
          <p:cNvPr id="4198403"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TRANSFORMADORES DE TENSIÓN GIS</a:t>
            </a:r>
            <a:endParaRPr lang="es-ES_tradnl" sz="1800" b="1" dirty="0">
              <a:solidFill>
                <a:srgbClr val="000000"/>
              </a:solidFill>
              <a:effectLst>
                <a:outerShdw blurRad="38100" dist="38100" dir="2700000" algn="tl">
                  <a:srgbClr val="000000"/>
                </a:outerShdw>
              </a:effectLst>
              <a:latin typeface="Tahoma" pitchFamily="34" charset="0"/>
            </a:endParaRPr>
          </a:p>
        </p:txBody>
      </p:sp>
      <p:grpSp>
        <p:nvGrpSpPr>
          <p:cNvPr id="291844" name="Group 10"/>
          <p:cNvGrpSpPr>
            <a:grpSpLocks/>
          </p:cNvGrpSpPr>
          <p:nvPr/>
        </p:nvGrpSpPr>
        <p:grpSpPr bwMode="auto">
          <a:xfrm>
            <a:off x="539750" y="2708275"/>
            <a:ext cx="8064500" cy="3660775"/>
            <a:chOff x="0" y="1706"/>
            <a:chExt cx="5760" cy="2657"/>
          </a:xfrm>
        </p:grpSpPr>
        <p:pic>
          <p:nvPicPr>
            <p:cNvPr id="29184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5" y="1706"/>
              <a:ext cx="1678"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15"/>
              <a:ext cx="2131" cy="220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1848" name="Rectangle 6"/>
            <p:cNvSpPr>
              <a:spLocks noChangeArrowheads="1"/>
            </p:cNvSpPr>
            <p:nvPr/>
          </p:nvSpPr>
          <p:spPr bwMode="auto">
            <a:xfrm>
              <a:off x="2154" y="3224"/>
              <a:ext cx="1905" cy="113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600">
                  <a:solidFill>
                    <a:srgbClr val="000099"/>
                  </a:solidFill>
                </a:rPr>
                <a:t>➀ </a:t>
              </a:r>
              <a:r>
                <a:rPr lang="es-ES" altLang="en-US" sz="1600"/>
                <a:t>Devanado primario</a:t>
              </a:r>
            </a:p>
            <a:p>
              <a:r>
                <a:rPr lang="es-ES" altLang="en-US" sz="1600"/>
                <a:t>➁ Devanado secundario</a:t>
              </a:r>
            </a:p>
            <a:p>
              <a:r>
                <a:rPr lang="es-ES" altLang="en-US" sz="1600"/>
                <a:t>➂ Caja de conexión</a:t>
              </a:r>
            </a:p>
            <a:p>
              <a:r>
                <a:rPr lang="es-ES" altLang="en-US" sz="1600"/>
                <a:t>➃ Aislador de segregación</a:t>
              </a:r>
            </a:p>
            <a:p>
              <a:r>
                <a:rPr lang="es-ES" altLang="en-US" sz="1600"/>
                <a:t>➄ Aislador soporte</a:t>
              </a:r>
            </a:p>
            <a:p>
              <a:r>
                <a:rPr lang="es-ES" altLang="en-US" sz="1600"/>
                <a:t>➅ Placa pasamuros</a:t>
              </a:r>
            </a:p>
          </p:txBody>
        </p:sp>
        <p:pic>
          <p:nvPicPr>
            <p:cNvPr id="29184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4" y="2659"/>
              <a:ext cx="1746" cy="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1845"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Rectángulo"/>
          <p:cNvSpPr>
            <a:spLocks noChangeArrowheads="1"/>
          </p:cNvSpPr>
          <p:nvPr/>
        </p:nvSpPr>
        <p:spPr bwMode="auto">
          <a:xfrm>
            <a:off x="1477963" y="2060575"/>
            <a:ext cx="58943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BATERÍAS DE </a:t>
            </a:r>
          </a:p>
          <a:p>
            <a:pPr algn="ctr"/>
            <a:r>
              <a:rPr lang="es-ES" altLang="en-US" sz="4800" b="1">
                <a:solidFill>
                  <a:srgbClr val="000000"/>
                </a:solidFill>
                <a:latin typeface="Futura Lt BT" pitchFamily="34" charset="0"/>
              </a:rPr>
              <a:t>CONDENSADORES</a:t>
            </a:r>
          </a:p>
          <a:p>
            <a:pPr algn="ctr"/>
            <a:endParaRPr lang="es-ES" altLang="en-US" sz="4800" b="1">
              <a:solidFill>
                <a:srgbClr val="000066"/>
              </a:solidFill>
              <a:latin typeface="Futura Lt BT" pitchFamily="34" charset="0"/>
            </a:endParaRPr>
          </a:p>
        </p:txBody>
      </p:sp>
      <p:pic>
        <p:nvPicPr>
          <p:cNvPr id="29389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BATERÍAS DE CONDENSADORES</a:t>
            </a:r>
          </a:p>
        </p:txBody>
      </p:sp>
      <p:sp>
        <p:nvSpPr>
          <p:cNvPr id="29593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3364" name="Rectangle 4">
            <a:extLst>
              <a:ext uri="{FF2B5EF4-FFF2-40B4-BE49-F238E27FC236}"/>
            </a:extLst>
          </p:cNvPr>
          <p:cNvSpPr>
            <a:spLocks noChangeArrowheads="1"/>
          </p:cNvSpPr>
          <p:nvPr/>
        </p:nvSpPr>
        <p:spPr bwMode="auto">
          <a:xfrm>
            <a:off x="684213" y="1073150"/>
            <a:ext cx="7559675" cy="3970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v"/>
              <a:defRPr/>
            </a:pPr>
            <a:r>
              <a:rPr lang="es-ES" dirty="0">
                <a:solidFill>
                  <a:srgbClr val="000000"/>
                </a:solidFill>
              </a:rPr>
              <a:t>Las baterías de condensadores se utilizan principalmente para mejorar el factor de potencia de la red. También mejoran la estabilidad de la tensión y reducen las pérdidas. </a:t>
            </a:r>
          </a:p>
          <a:p>
            <a:pPr algn="just">
              <a:spcBef>
                <a:spcPct val="50000"/>
              </a:spcBef>
              <a:defRPr/>
            </a:pPr>
            <a:r>
              <a:rPr lang="es-ES" b="1" dirty="0">
                <a:solidFill>
                  <a:srgbClr val="000000"/>
                </a:solidFill>
              </a:rPr>
              <a:t>Ventajas</a:t>
            </a:r>
            <a:r>
              <a:rPr lang="es-ES" dirty="0">
                <a:solidFill>
                  <a:srgbClr val="000000"/>
                </a:solidFill>
              </a:rPr>
              <a:t> </a:t>
            </a:r>
          </a:p>
          <a:p>
            <a:pPr marL="285750" indent="-285750" algn="just">
              <a:spcBef>
                <a:spcPct val="50000"/>
              </a:spcBef>
              <a:buFont typeface="Wingdings" pitchFamily="2" charset="2"/>
              <a:buChar char="v"/>
              <a:defRPr/>
            </a:pPr>
            <a:r>
              <a:rPr lang="es-ES" dirty="0">
                <a:solidFill>
                  <a:srgbClr val="000000"/>
                </a:solidFill>
              </a:rPr>
              <a:t>Limitación o reducción de las partidas cobradas por exceso de consumo de energía reactiva. </a:t>
            </a:r>
          </a:p>
          <a:p>
            <a:pPr marL="285750" indent="-285750" algn="just">
              <a:spcBef>
                <a:spcPct val="50000"/>
              </a:spcBef>
              <a:buFont typeface="Wingdings" pitchFamily="2" charset="2"/>
              <a:buChar char="v"/>
              <a:defRPr/>
            </a:pPr>
            <a:r>
              <a:rPr lang="es-ES" dirty="0">
                <a:solidFill>
                  <a:srgbClr val="000000"/>
                </a:solidFill>
              </a:rPr>
              <a:t>Mayor posibilidad de carga en los transformadores y en las líneas de transmisión existentes</a:t>
            </a:r>
          </a:p>
          <a:p>
            <a:pPr marL="285750" indent="-285750" algn="just">
              <a:spcBef>
                <a:spcPct val="50000"/>
              </a:spcBef>
              <a:buFont typeface="Wingdings" pitchFamily="2" charset="2"/>
              <a:buChar char="v"/>
              <a:defRPr/>
            </a:pPr>
            <a:r>
              <a:rPr lang="es-ES" dirty="0">
                <a:solidFill>
                  <a:srgbClr val="000000"/>
                </a:solidFill>
              </a:rPr>
              <a:t>Menores pérdidas en la red </a:t>
            </a:r>
          </a:p>
          <a:p>
            <a:pPr marL="285750" indent="-285750" algn="just">
              <a:spcBef>
                <a:spcPct val="50000"/>
              </a:spcBef>
              <a:buFont typeface="Wingdings" pitchFamily="2" charset="2"/>
              <a:buChar char="v"/>
              <a:defRPr/>
            </a:pPr>
            <a:r>
              <a:rPr lang="es-ES" dirty="0">
                <a:solidFill>
                  <a:srgbClr val="000000"/>
                </a:solidFill>
              </a:rPr>
              <a:t>Mayor estabilidad de la tensión </a:t>
            </a:r>
          </a:p>
          <a:p>
            <a:pPr marL="285750" indent="-285750" algn="just">
              <a:spcBef>
                <a:spcPct val="50000"/>
              </a:spcBef>
              <a:buFont typeface="Wingdings" pitchFamily="2" charset="2"/>
              <a:buChar char="v"/>
              <a:defRPr/>
            </a:pPr>
            <a:r>
              <a:rPr lang="es-ES" dirty="0">
                <a:solidFill>
                  <a:srgbClr val="000000"/>
                </a:solidFill>
              </a:rPr>
              <a:t>Mejor calidad de la energía </a:t>
            </a:r>
          </a:p>
        </p:txBody>
      </p:sp>
      <p:pic>
        <p:nvPicPr>
          <p:cNvPr id="295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2763" y="3573463"/>
            <a:ext cx="4352925" cy="28797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9594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BATERÍAS DE CONDENSADORES</a:t>
            </a:r>
          </a:p>
        </p:txBody>
      </p:sp>
      <p:sp>
        <p:nvSpPr>
          <p:cNvPr id="29798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97988" name="Rectangle 4"/>
          <p:cNvSpPr>
            <a:spLocks noChangeArrowheads="1"/>
          </p:cNvSpPr>
          <p:nvPr/>
        </p:nvSpPr>
        <p:spPr bwMode="auto">
          <a:xfrm>
            <a:off x="684213" y="1054100"/>
            <a:ext cx="7559675" cy="2446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Los condensadores monofásicos </a:t>
            </a:r>
            <a:r>
              <a:rPr lang="es-ES" altLang="en-US">
                <a:solidFill>
                  <a:srgbClr val="000000"/>
                </a:solidFill>
              </a:rPr>
              <a:t>se construyen hasta aproximadamente 600 kvar, se fabrican en modelos monofásico en caja aislada y  monofásico en caja “viva”, con  IP00 para ejecución interior y IP55 para ejecución intemperie. Con uno o dos aisladores.</a:t>
            </a:r>
          </a:p>
          <a:p>
            <a:pPr algn="just">
              <a:spcBef>
                <a:spcPct val="50000"/>
              </a:spcBef>
              <a:buFont typeface="Wingdings" panose="05000000000000000000" pitchFamily="2" charset="2"/>
              <a:buChar char="v"/>
            </a:pPr>
            <a:r>
              <a:rPr lang="es-ES" altLang="en-US" b="1">
                <a:solidFill>
                  <a:srgbClr val="000000"/>
                </a:solidFill>
              </a:rPr>
              <a:t>Los condensadores trifásicos </a:t>
            </a:r>
            <a:r>
              <a:rPr lang="es-ES" altLang="en-US">
                <a:solidFill>
                  <a:srgbClr val="000000"/>
                </a:solidFill>
              </a:rPr>
              <a:t>siempre se construyen en caja aislada con grado de protección IP00 para ejecución interior y IP55 con terminales protegidos para ejecución intemperie. Internamente la conexión puede ser en estrella o triángulo. Con tres aisladores</a:t>
            </a:r>
            <a:r>
              <a:rPr lang="es-ES" altLang="en-US">
                <a:solidFill>
                  <a:srgbClr val="000099"/>
                </a:solidFill>
              </a:rPr>
              <a:t>.</a:t>
            </a:r>
          </a:p>
        </p:txBody>
      </p:sp>
      <p:pic>
        <p:nvPicPr>
          <p:cNvPr id="297989"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2838" y="3462338"/>
            <a:ext cx="375920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990" name="1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2788" y="3468688"/>
            <a:ext cx="4210050" cy="297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991"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BATERÍAS DE CONDENSADORES</a:t>
            </a:r>
          </a:p>
        </p:txBody>
      </p:sp>
      <p:sp>
        <p:nvSpPr>
          <p:cNvPr id="300035" name="Rectangle 4"/>
          <p:cNvSpPr>
            <a:spLocks noChangeArrowheads="1"/>
          </p:cNvSpPr>
          <p:nvPr/>
        </p:nvSpPr>
        <p:spPr bwMode="auto">
          <a:xfrm>
            <a:off x="611188" y="1020763"/>
            <a:ext cx="8008937" cy="24479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Los elementos capacitivos se fabrican mediante tecnología “todo-film”, con película de </a:t>
            </a:r>
            <a:r>
              <a:rPr lang="es-ES" altLang="en-US" b="1">
                <a:solidFill>
                  <a:srgbClr val="000000"/>
                </a:solidFill>
              </a:rPr>
              <a:t>polipropileno rugoso de bajas pérdidas </a:t>
            </a:r>
            <a:r>
              <a:rPr lang="es-ES" altLang="en-US">
                <a:solidFill>
                  <a:srgbClr val="000000"/>
                </a:solidFill>
              </a:rPr>
              <a:t>y un </a:t>
            </a:r>
            <a:r>
              <a:rPr lang="es-ES" altLang="en-US" b="1">
                <a:solidFill>
                  <a:srgbClr val="000000"/>
                </a:solidFill>
              </a:rPr>
              <a:t>film de aluminio extendido. </a:t>
            </a:r>
          </a:p>
          <a:p>
            <a:pPr algn="just">
              <a:spcBef>
                <a:spcPct val="50000"/>
              </a:spcBef>
              <a:buFont typeface="Wingdings" panose="05000000000000000000" pitchFamily="2" charset="2"/>
              <a:buChar char="q"/>
            </a:pPr>
            <a:r>
              <a:rPr lang="es-ES" altLang="en-US">
                <a:solidFill>
                  <a:srgbClr val="000000"/>
                </a:solidFill>
              </a:rPr>
              <a:t>Con esta tecnología se reducen las pérdidas considerablemente en el interior del conjunto del condensador estando en valores del orden de 0.15 W/kvar y además, en caso de cortocircuito interno, eliminamos el riesgo de explosión del contenedor ya que el polipropileno rugoso  produce menos  gases y por tanto menor  presión interna.</a:t>
            </a:r>
            <a:endParaRPr lang="es-ES" altLang="en-US" b="1">
              <a:solidFill>
                <a:srgbClr val="000000"/>
              </a:solidFill>
            </a:endParaRPr>
          </a:p>
        </p:txBody>
      </p:sp>
      <p:sp>
        <p:nvSpPr>
          <p:cNvPr id="300036" name="AutoShape 4"/>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0003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3468688"/>
            <a:ext cx="4662488" cy="29845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003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BATERÍAS DE CONDENSADORES</a:t>
            </a:r>
          </a:p>
        </p:txBody>
      </p:sp>
      <p:sp>
        <p:nvSpPr>
          <p:cNvPr id="302083" name="Rectangle 4"/>
          <p:cNvSpPr>
            <a:spLocks noChangeArrowheads="1"/>
          </p:cNvSpPr>
          <p:nvPr/>
        </p:nvSpPr>
        <p:spPr bwMode="auto">
          <a:xfrm>
            <a:off x="611188" y="1020763"/>
            <a:ext cx="8008937" cy="1616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Una batería de condensadores esta compuesta por un grupo de elementos monofásicos asociados en serie-paralelo.</a:t>
            </a:r>
          </a:p>
          <a:p>
            <a:pPr algn="just">
              <a:spcBef>
                <a:spcPct val="50000"/>
              </a:spcBef>
              <a:buFont typeface="Wingdings" panose="05000000000000000000" pitchFamily="2" charset="2"/>
              <a:buChar char="Ø"/>
            </a:pPr>
            <a:r>
              <a:rPr lang="es-ES" altLang="en-US">
                <a:solidFill>
                  <a:srgbClr val="000000"/>
                </a:solidFill>
              </a:rPr>
              <a:t>La tensión nominal del condensador determina el número de elementos en serie y la potencia nominal del condensador influye en el número de elementos en paralelo</a:t>
            </a:r>
            <a:r>
              <a:rPr lang="es-ES" altLang="en-US">
                <a:solidFill>
                  <a:srgbClr val="000099"/>
                </a:solidFill>
              </a:rPr>
              <a:t>.</a:t>
            </a:r>
            <a:endParaRPr lang="es-ES" altLang="en-US" b="1">
              <a:solidFill>
                <a:srgbClr val="000099"/>
              </a:solidFill>
            </a:endParaRPr>
          </a:p>
        </p:txBody>
      </p:sp>
      <p:sp>
        <p:nvSpPr>
          <p:cNvPr id="302084" name="AutoShape 4"/>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020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2492375"/>
            <a:ext cx="2744788" cy="38163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208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Rectángulo"/>
          <p:cNvSpPr>
            <a:spLocks noChangeArrowheads="1"/>
          </p:cNvSpPr>
          <p:nvPr/>
        </p:nvSpPr>
        <p:spPr bwMode="auto">
          <a:xfrm>
            <a:off x="2846388" y="2579688"/>
            <a:ext cx="31575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BARRAS. </a:t>
            </a:r>
          </a:p>
          <a:p>
            <a:pPr algn="ctr"/>
            <a:endParaRPr lang="es-ES" altLang="en-US" sz="4800" b="1">
              <a:solidFill>
                <a:srgbClr val="000000"/>
              </a:solidFill>
              <a:latin typeface="Futura Lt BT" pitchFamily="34" charset="0"/>
            </a:endParaRPr>
          </a:p>
        </p:txBody>
      </p:sp>
      <p:pic>
        <p:nvPicPr>
          <p:cNvPr id="30413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BARRAS COLECTORAS </a:t>
            </a:r>
          </a:p>
        </p:txBody>
      </p:sp>
      <p:sp>
        <p:nvSpPr>
          <p:cNvPr id="30617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06180" name="Rectangle 4"/>
          <p:cNvSpPr>
            <a:spLocks noChangeArrowheads="1"/>
          </p:cNvSpPr>
          <p:nvPr/>
        </p:nvSpPr>
        <p:spPr bwMode="auto">
          <a:xfrm>
            <a:off x="684213" y="1027113"/>
            <a:ext cx="7920037" cy="52625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sz="1700">
                <a:solidFill>
                  <a:srgbClr val="000000"/>
                </a:solidFill>
              </a:rPr>
              <a:t>Las barras de una Subestación, son  un conjunto de conductores de baja impedancia a los cuales se conectan separadamente varios circuitos eléctricos. </a:t>
            </a:r>
          </a:p>
          <a:p>
            <a:pPr algn="just">
              <a:spcBef>
                <a:spcPts val="600"/>
              </a:spcBef>
              <a:buFont typeface="Wingdings" panose="05000000000000000000" pitchFamily="2" charset="2"/>
              <a:buChar char="Ø"/>
            </a:pPr>
            <a:r>
              <a:rPr lang="es-ES" altLang="en-US" sz="1700" b="1">
                <a:solidFill>
                  <a:srgbClr val="000000"/>
                </a:solidFill>
              </a:rPr>
              <a:t>Tipos de barras según su función:</a:t>
            </a:r>
          </a:p>
          <a:p>
            <a:pPr lvl="1" algn="just">
              <a:spcBef>
                <a:spcPts val="600"/>
              </a:spcBef>
              <a:buFont typeface="Wingdings" panose="05000000000000000000" pitchFamily="2" charset="2"/>
              <a:buChar char="v"/>
            </a:pPr>
            <a:r>
              <a:rPr lang="es-ES" altLang="en-US" sz="1700" b="1">
                <a:solidFill>
                  <a:srgbClr val="000000"/>
                </a:solidFill>
              </a:rPr>
              <a:t>Juego de barras principal: </a:t>
            </a:r>
            <a:r>
              <a:rPr lang="es-ES" altLang="en-US" sz="1700">
                <a:solidFill>
                  <a:srgbClr val="000000"/>
                </a:solidFill>
              </a:rPr>
              <a:t>En una subestación con dos (o tres) juegos de barras, la barra que se utilice en condiciones normales de operación.</a:t>
            </a:r>
          </a:p>
          <a:p>
            <a:pPr lvl="1" algn="just">
              <a:spcBef>
                <a:spcPts val="600"/>
              </a:spcBef>
              <a:buFont typeface="Wingdings" panose="05000000000000000000" pitchFamily="2" charset="2"/>
              <a:buChar char="v"/>
            </a:pPr>
            <a:r>
              <a:rPr lang="es-ES" altLang="en-US" sz="1700" b="1">
                <a:solidFill>
                  <a:srgbClr val="000000"/>
                </a:solidFill>
              </a:rPr>
              <a:t>Juego de barras de reserva: </a:t>
            </a:r>
            <a:r>
              <a:rPr lang="es-ES" altLang="en-US" sz="1700">
                <a:solidFill>
                  <a:srgbClr val="000000"/>
                </a:solidFill>
              </a:rPr>
              <a:t>En un subestación de barras dobles (o triples), la barra que se no utilice en condiciones anormales. Generalmente no está acondicionada como una barra principal.</a:t>
            </a:r>
          </a:p>
          <a:p>
            <a:pPr lvl="1" algn="just">
              <a:spcBef>
                <a:spcPts val="600"/>
              </a:spcBef>
              <a:buFont typeface="Wingdings" panose="05000000000000000000" pitchFamily="2" charset="2"/>
              <a:buChar char="v"/>
            </a:pPr>
            <a:r>
              <a:rPr lang="es-ES" altLang="en-US" sz="1700" b="1">
                <a:solidFill>
                  <a:srgbClr val="000000"/>
                </a:solidFill>
              </a:rPr>
              <a:t>Juego de barras de transferencia:</a:t>
            </a:r>
            <a:r>
              <a:rPr lang="es-ES" altLang="en-US" sz="1700">
                <a:solidFill>
                  <a:srgbClr val="000000"/>
                </a:solidFill>
              </a:rPr>
              <a:t> Barra de repuesto a la que se le puede transferir cualquier circuito. Está acondicionada como una barra principal.</a:t>
            </a:r>
          </a:p>
          <a:p>
            <a:pPr lvl="1" algn="just">
              <a:spcBef>
                <a:spcPts val="600"/>
              </a:spcBef>
              <a:buFont typeface="Wingdings" panose="05000000000000000000" pitchFamily="2" charset="2"/>
              <a:buChar char="v"/>
            </a:pPr>
            <a:r>
              <a:rPr lang="es-ES" altLang="en-US" sz="1700" b="1">
                <a:solidFill>
                  <a:srgbClr val="000000"/>
                </a:solidFill>
              </a:rPr>
              <a:t>Juegos de barras seccionable con seccionador:  </a:t>
            </a:r>
            <a:r>
              <a:rPr lang="es-ES" altLang="en-US" sz="1700">
                <a:solidFill>
                  <a:srgbClr val="000000"/>
                </a:solidFill>
              </a:rPr>
              <a:t>Juego de barras que incluye un seccionador cuyo fin es conectar o desconectar dos secciones de dicha barra, sin carga.</a:t>
            </a:r>
          </a:p>
          <a:p>
            <a:pPr lvl="1" algn="just">
              <a:spcBef>
                <a:spcPts val="600"/>
              </a:spcBef>
              <a:buFont typeface="Wingdings" panose="05000000000000000000" pitchFamily="2" charset="2"/>
              <a:buChar char="v"/>
            </a:pPr>
            <a:r>
              <a:rPr lang="es-ES" altLang="en-US" sz="1700" b="1">
                <a:solidFill>
                  <a:srgbClr val="000000"/>
                </a:solidFill>
              </a:rPr>
              <a:t>Juego de barras seccionable con interruptor:</a:t>
            </a:r>
            <a:r>
              <a:rPr lang="es-ES" altLang="en-US" sz="1700">
                <a:solidFill>
                  <a:srgbClr val="000000"/>
                </a:solidFill>
              </a:rPr>
              <a:t> Barra que incluye un interruptor en serie, cuyo fin es conectar o desconectar dos secciones de dicha barra, con carga.</a:t>
            </a:r>
          </a:p>
        </p:txBody>
      </p:sp>
      <p:pic>
        <p:nvPicPr>
          <p:cNvPr id="30618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BARRAS COLECTORAS </a:t>
            </a:r>
          </a:p>
        </p:txBody>
      </p:sp>
      <p:sp>
        <p:nvSpPr>
          <p:cNvPr id="30822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08228" name="Rectangle 4"/>
          <p:cNvSpPr>
            <a:spLocks noChangeArrowheads="1"/>
          </p:cNvSpPr>
          <p:nvPr/>
        </p:nvSpPr>
        <p:spPr bwMode="auto">
          <a:xfrm>
            <a:off x="684213" y="1139825"/>
            <a:ext cx="7559675" cy="52165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a:solidFill>
                  <a:srgbClr val="000000"/>
                </a:solidFill>
              </a:rPr>
              <a:t>Tipos de barras según su Ubicación</a:t>
            </a:r>
            <a:r>
              <a:rPr lang="es-ES" altLang="en-US">
                <a:solidFill>
                  <a:srgbClr val="000000"/>
                </a:solidFill>
              </a:rPr>
              <a:t>:</a:t>
            </a:r>
          </a:p>
          <a:p>
            <a:pPr lvl="1" algn="just">
              <a:spcBef>
                <a:spcPct val="50000"/>
              </a:spcBef>
              <a:buFont typeface="Wingdings" panose="05000000000000000000" pitchFamily="2" charset="2"/>
              <a:buChar char="v"/>
            </a:pPr>
            <a:r>
              <a:rPr lang="es-ES" altLang="en-US" b="1">
                <a:solidFill>
                  <a:srgbClr val="000000"/>
                </a:solidFill>
              </a:rPr>
              <a:t>Intemperie: </a:t>
            </a:r>
            <a:r>
              <a:rPr lang="es-ES" altLang="en-US">
                <a:solidFill>
                  <a:srgbClr val="000000"/>
                </a:solidFill>
              </a:rPr>
              <a:t>Cable de cobre flexible ó tubo rígido. Pueden ser de cobre o aluminio. Sujetas o montadas sobre aisladores de porcelana.</a:t>
            </a:r>
          </a:p>
          <a:p>
            <a:pPr lvl="1" algn="just">
              <a:spcBef>
                <a:spcPct val="50000"/>
              </a:spcBef>
              <a:buFont typeface="Wingdings" panose="05000000000000000000" pitchFamily="2" charset="2"/>
              <a:buChar char="v"/>
            </a:pPr>
            <a:r>
              <a:rPr lang="es-ES" altLang="en-US" b="1">
                <a:solidFill>
                  <a:srgbClr val="000000"/>
                </a:solidFill>
              </a:rPr>
              <a:t>Interior:  </a:t>
            </a:r>
            <a:r>
              <a:rPr lang="es-ES" altLang="en-US">
                <a:solidFill>
                  <a:srgbClr val="000000"/>
                </a:solidFill>
              </a:rPr>
              <a:t>Tubo o Pletina de cobre. Sujetas o montadas sobre aisladores de resina, cristal o porcelana.</a:t>
            </a:r>
          </a:p>
          <a:p>
            <a:pPr algn="just">
              <a:spcBef>
                <a:spcPct val="50000"/>
              </a:spcBef>
            </a:pPr>
            <a:r>
              <a:rPr lang="es-ES" altLang="en-US" b="1">
                <a:solidFill>
                  <a:srgbClr val="000000"/>
                </a:solidFill>
              </a:rPr>
              <a:t>Tipos de barras según tipo de aislamiento de la subestación:</a:t>
            </a:r>
          </a:p>
          <a:p>
            <a:pPr lvl="1" algn="just">
              <a:spcBef>
                <a:spcPct val="50000"/>
              </a:spcBef>
              <a:buFont typeface="Wingdings" panose="05000000000000000000" pitchFamily="2" charset="2"/>
              <a:buChar char="v"/>
            </a:pPr>
            <a:r>
              <a:rPr lang="es-ES" altLang="en-US">
                <a:solidFill>
                  <a:srgbClr val="000000"/>
                </a:solidFill>
              </a:rPr>
              <a:t>Barras de subestaciones </a:t>
            </a:r>
            <a:r>
              <a:rPr lang="es-ES" altLang="en-US" b="1">
                <a:solidFill>
                  <a:srgbClr val="000000"/>
                </a:solidFill>
              </a:rPr>
              <a:t>AIS</a:t>
            </a:r>
          </a:p>
          <a:p>
            <a:pPr lvl="1" algn="just">
              <a:spcBef>
                <a:spcPct val="50000"/>
              </a:spcBef>
              <a:buFont typeface="Wingdings" panose="05000000000000000000" pitchFamily="2" charset="2"/>
              <a:buChar char="v"/>
            </a:pPr>
            <a:r>
              <a:rPr lang="es-ES" altLang="en-US">
                <a:solidFill>
                  <a:srgbClr val="000000"/>
                </a:solidFill>
              </a:rPr>
              <a:t>Barras de Subestaciones </a:t>
            </a:r>
            <a:r>
              <a:rPr lang="es-ES" altLang="en-US" b="1">
                <a:solidFill>
                  <a:srgbClr val="000000"/>
                </a:solidFill>
              </a:rPr>
              <a:t>GIS</a:t>
            </a:r>
          </a:p>
          <a:p>
            <a:pPr algn="just">
              <a:spcBef>
                <a:spcPct val="50000"/>
              </a:spcBef>
            </a:pPr>
            <a:r>
              <a:rPr lang="es-ES" altLang="en-US" b="1">
                <a:solidFill>
                  <a:srgbClr val="000000"/>
                </a:solidFill>
              </a:rPr>
              <a:t>Para todo tipo de barra es necesario realizar los cálculos de secciones por:</a:t>
            </a:r>
          </a:p>
          <a:p>
            <a:pPr lvl="1" algn="just">
              <a:spcBef>
                <a:spcPct val="50000"/>
              </a:spcBef>
              <a:buFont typeface="Wingdings" panose="05000000000000000000" pitchFamily="2" charset="2"/>
              <a:buChar char="v"/>
            </a:pPr>
            <a:r>
              <a:rPr lang="es-ES" altLang="en-US">
                <a:solidFill>
                  <a:srgbClr val="000000"/>
                </a:solidFill>
              </a:rPr>
              <a:t>Intensidad Nominal</a:t>
            </a:r>
          </a:p>
          <a:p>
            <a:pPr lvl="1" algn="just">
              <a:spcBef>
                <a:spcPct val="50000"/>
              </a:spcBef>
              <a:buFont typeface="Wingdings" panose="05000000000000000000" pitchFamily="2" charset="2"/>
              <a:buChar char="v"/>
            </a:pPr>
            <a:r>
              <a:rPr lang="es-ES" altLang="en-US">
                <a:solidFill>
                  <a:srgbClr val="000000"/>
                </a:solidFill>
              </a:rPr>
              <a:t>Intensidad de Corto Circuito.</a:t>
            </a:r>
          </a:p>
          <a:p>
            <a:pPr lvl="1" algn="just">
              <a:spcBef>
                <a:spcPct val="50000"/>
              </a:spcBef>
              <a:buFont typeface="Wingdings" panose="05000000000000000000" pitchFamily="2" charset="2"/>
              <a:buChar char="v"/>
            </a:pPr>
            <a:r>
              <a:rPr lang="es-ES" altLang="en-US">
                <a:solidFill>
                  <a:srgbClr val="000000"/>
                </a:solidFill>
              </a:rPr>
              <a:t>Esfuerzos electrodiná</a:t>
            </a:r>
            <a:r>
              <a:rPr lang="es-ES" altLang="en-US">
                <a:solidFill>
                  <a:srgbClr val="000099"/>
                </a:solidFill>
              </a:rPr>
              <a:t>micos.</a:t>
            </a:r>
            <a:endParaRPr lang="es-ES" altLang="en-US" b="1">
              <a:solidFill>
                <a:srgbClr val="000099"/>
              </a:solidFill>
            </a:endParaRPr>
          </a:p>
        </p:txBody>
      </p:sp>
      <p:pic>
        <p:nvPicPr>
          <p:cNvPr id="30822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CONEXIONES DE BARRAS AIS.</a:t>
            </a:r>
          </a:p>
        </p:txBody>
      </p:sp>
      <p:pic>
        <p:nvPicPr>
          <p:cNvPr id="310275"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009650"/>
            <a:ext cx="70739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76"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ChangeArrowheads="1"/>
          </p:cNvSpPr>
          <p:nvPr/>
        </p:nvSpPr>
        <p:spPr bwMode="auto">
          <a:xfrm>
            <a:off x="684213" y="1052513"/>
            <a:ext cx="7632700" cy="25860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Los conductos de</a:t>
            </a:r>
            <a:r>
              <a:rPr lang="es-ES" altLang="en-US" b="1">
                <a:solidFill>
                  <a:srgbClr val="000000"/>
                </a:solidFill>
              </a:rPr>
              <a:t> barras tripolares</a:t>
            </a:r>
            <a:r>
              <a:rPr lang="es-ES" altLang="en-US">
                <a:solidFill>
                  <a:srgbClr val="000000"/>
                </a:solidFill>
              </a:rPr>
              <a:t> son compartimentos blindados de Aluminio y cargados con gas SF6 a presión mayor que la atmosférica.</a:t>
            </a:r>
          </a:p>
          <a:p>
            <a:pPr algn="just">
              <a:spcBef>
                <a:spcPct val="50000"/>
              </a:spcBef>
              <a:buFont typeface="Wingdings" panose="05000000000000000000" pitchFamily="2" charset="2"/>
              <a:buChar char="v"/>
            </a:pPr>
            <a:r>
              <a:rPr lang="es-ES" altLang="en-US">
                <a:solidFill>
                  <a:srgbClr val="000000"/>
                </a:solidFill>
              </a:rPr>
              <a:t>Los conductores de conexión están constituidos por tubos de cobre, plateados en sus extremos y encajados en contactos también plateados.</a:t>
            </a:r>
          </a:p>
          <a:p>
            <a:pPr algn="just">
              <a:spcBef>
                <a:spcPct val="50000"/>
              </a:spcBef>
              <a:buFont typeface="Wingdings" panose="05000000000000000000" pitchFamily="2" charset="2"/>
              <a:buChar char="v"/>
            </a:pPr>
            <a:r>
              <a:rPr lang="es-ES" altLang="en-US">
                <a:solidFill>
                  <a:srgbClr val="000000"/>
                </a:solidFill>
              </a:rPr>
              <a:t>El ensamble se hace mediante bridas atornilladas. La continuidad eléctrica obtenida de esta forma contribuye a la reducción de las perturbaciones electromagnéticas.</a:t>
            </a:r>
          </a:p>
        </p:txBody>
      </p:sp>
      <p:sp>
        <p:nvSpPr>
          <p:cNvPr id="4083715"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CONEXIONES DE BARRAS GIS.</a:t>
            </a:r>
          </a:p>
        </p:txBody>
      </p:sp>
      <p:sp>
        <p:nvSpPr>
          <p:cNvPr id="312324"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123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3638550"/>
            <a:ext cx="4899025" cy="28860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232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ChangeArrowheads="1"/>
          </p:cNvSpPr>
          <p:nvPr/>
        </p:nvSpPr>
        <p:spPr bwMode="auto">
          <a:xfrm>
            <a:off x="539750" y="1268413"/>
            <a:ext cx="2303463" cy="11906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ct val="50000"/>
              </a:spcBef>
            </a:pPr>
            <a:r>
              <a:rPr lang="es-ES" altLang="en-US"/>
              <a:t>Ensamblaje de transformador de corriente integrado en barra</a:t>
            </a:r>
          </a:p>
        </p:txBody>
      </p:sp>
      <p:sp>
        <p:nvSpPr>
          <p:cNvPr id="4212739"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CONEXIONES DE BARRAS GIS.</a:t>
            </a:r>
          </a:p>
        </p:txBody>
      </p:sp>
      <p:pic>
        <p:nvPicPr>
          <p:cNvPr id="3143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38" y="3802063"/>
            <a:ext cx="2752725" cy="27066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4373" name="Rectangle 6"/>
          <p:cNvSpPr>
            <a:spLocks noChangeArrowheads="1"/>
          </p:cNvSpPr>
          <p:nvPr/>
        </p:nvSpPr>
        <p:spPr bwMode="auto">
          <a:xfrm>
            <a:off x="3302000" y="5867400"/>
            <a:ext cx="2376488" cy="6413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ct val="50000"/>
              </a:spcBef>
            </a:pPr>
            <a:r>
              <a:rPr lang="es-ES" altLang="en-US"/>
              <a:t>Sistema de Contactos de barras.</a:t>
            </a:r>
          </a:p>
        </p:txBody>
      </p:sp>
      <p:pic>
        <p:nvPicPr>
          <p:cNvPr id="31437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4313" y="3276600"/>
            <a:ext cx="2198687" cy="32131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4375" name="Rectangle 8"/>
          <p:cNvSpPr>
            <a:spLocks noChangeArrowheads="1"/>
          </p:cNvSpPr>
          <p:nvPr/>
        </p:nvSpPr>
        <p:spPr bwMode="auto">
          <a:xfrm>
            <a:off x="4386263" y="4375150"/>
            <a:ext cx="2159000" cy="9159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ct val="50000"/>
              </a:spcBef>
            </a:pPr>
            <a:r>
              <a:rPr lang="es-ES" altLang="en-US"/>
              <a:t>Conductor de barra utilizado en seccionadores</a:t>
            </a:r>
          </a:p>
        </p:txBody>
      </p:sp>
      <p:pic>
        <p:nvPicPr>
          <p:cNvPr id="31437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1065213"/>
            <a:ext cx="3671888" cy="26050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4377"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Rectángulo"/>
          <p:cNvSpPr>
            <a:spLocks noChangeArrowheads="1"/>
          </p:cNvSpPr>
          <p:nvPr/>
        </p:nvSpPr>
        <p:spPr bwMode="auto">
          <a:xfrm>
            <a:off x="1603375" y="2060575"/>
            <a:ext cx="56435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SISTEMAS DE </a:t>
            </a:r>
          </a:p>
          <a:p>
            <a:pPr algn="ctr"/>
            <a:r>
              <a:rPr lang="es-ES" altLang="en-US" sz="4800" b="1">
                <a:solidFill>
                  <a:srgbClr val="000000"/>
                </a:solidFill>
                <a:latin typeface="Futura Lt BT" pitchFamily="34" charset="0"/>
              </a:rPr>
              <a:t>PUESTA A TIERRA</a:t>
            </a:r>
          </a:p>
          <a:p>
            <a:pPr algn="ctr"/>
            <a:endParaRPr lang="es-ES" altLang="en-US" sz="4800" b="1">
              <a:solidFill>
                <a:srgbClr val="000066"/>
              </a:solidFill>
              <a:latin typeface="Futura Lt BT" pitchFamily="34" charset="0"/>
            </a:endParaRPr>
          </a:p>
        </p:txBody>
      </p:sp>
      <p:pic>
        <p:nvPicPr>
          <p:cNvPr id="31641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Text Box 1"/>
          <p:cNvSpPr txBox="1">
            <a:spLocks noChangeArrowheads="1"/>
          </p:cNvSpPr>
          <p:nvPr/>
        </p:nvSpPr>
        <p:spPr bwMode="auto">
          <a:xfrm>
            <a:off x="395288" y="1268413"/>
            <a:ext cx="7848600" cy="490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nSpc>
                <a:spcPct val="115000"/>
              </a:lnSpc>
            </a:pPr>
            <a:endParaRPr lang="es-ES" altLang="en-US" sz="1600">
              <a:solidFill>
                <a:srgbClr val="003399"/>
              </a:solidFill>
              <a:latin typeface="Franklin Gothic Book" panose="020B0503020102020204" pitchFamily="34" charset="0"/>
              <a:ea typeface="Calibri" panose="020F0502020204030204" pitchFamily="34" charset="0"/>
              <a:cs typeface="Franklin Gothic Book" panose="020B0503020102020204" pitchFamily="34" charset="0"/>
            </a:endParaRPr>
          </a:p>
        </p:txBody>
      </p:sp>
      <p:sp>
        <p:nvSpPr>
          <p:cNvPr id="6" name="Text Box 5">
            <a:extLst>
              <a:ext uri="{FF2B5EF4-FFF2-40B4-BE49-F238E27FC236}"/>
            </a:extLst>
          </p:cNvPr>
          <p:cNvSpPr txBox="1">
            <a:spLocks noChangeArrowheads="1"/>
          </p:cNvSpPr>
          <p:nvPr/>
        </p:nvSpPr>
        <p:spPr bwMode="auto">
          <a:xfrm>
            <a:off x="395288" y="352425"/>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SISTEMAS DE PUESTA A TIERRA.</a:t>
            </a:r>
          </a:p>
        </p:txBody>
      </p:sp>
      <p:sp>
        <p:nvSpPr>
          <p:cNvPr id="5" name="Text Box 3">
            <a:extLst>
              <a:ext uri="{FF2B5EF4-FFF2-40B4-BE49-F238E27FC236}"/>
            </a:extLst>
          </p:cNvPr>
          <p:cNvSpPr txBox="1">
            <a:spLocks noChangeArrowheads="1"/>
          </p:cNvSpPr>
          <p:nvPr/>
        </p:nvSpPr>
        <p:spPr bwMode="auto">
          <a:xfrm>
            <a:off x="179388" y="690563"/>
            <a:ext cx="8550275" cy="606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ts val="600"/>
              </a:spcBef>
              <a:buFont typeface="Arial" panose="020B0604020202020204" pitchFamily="34" charset="0"/>
              <a:buChar char="•"/>
              <a:defRPr/>
            </a:pPr>
            <a:r>
              <a:rPr lang="es-ES" sz="1600" b="1" u="sng" dirty="0">
                <a:solidFill>
                  <a:srgbClr val="000000"/>
                </a:solidFill>
                <a:latin typeface="Franklin Gothic Book" pitchFamily="34" charset="0"/>
              </a:rPr>
              <a:t>Sistema de Puesta a Tierra definición</a:t>
            </a:r>
          </a:p>
          <a:p>
            <a:pPr marL="742950" lvl="1" indent="-285750" algn="just">
              <a:spcBef>
                <a:spcPts val="600"/>
              </a:spcBef>
              <a:buFont typeface="Wingdings" panose="05000000000000000000" pitchFamily="2" charset="2"/>
              <a:buChar char="ü"/>
              <a:defRPr/>
            </a:pPr>
            <a:r>
              <a:rPr lang="es-ES" sz="1600" dirty="0">
                <a:solidFill>
                  <a:srgbClr val="000000"/>
                </a:solidFill>
                <a:latin typeface="Franklin Gothic Book" pitchFamily="34" charset="0"/>
              </a:rPr>
              <a:t>Es un sistema que tiene como finalidad colocar al mismo potencial, todas las partes metálicas de una instalación y muchas veces los neutros de los equipos trifásicos. (</a:t>
            </a:r>
            <a:r>
              <a:rPr lang="es-ES" sz="1600" b="1" dirty="0">
                <a:solidFill>
                  <a:srgbClr val="000000"/>
                </a:solidFill>
                <a:latin typeface="Franklin Gothic Book" pitchFamily="34" charset="0"/>
              </a:rPr>
              <a:t>EQUIPOTENCIALIDAD</a:t>
            </a:r>
            <a:r>
              <a:rPr lang="es-ES" sz="1600" dirty="0">
                <a:solidFill>
                  <a:srgbClr val="000000"/>
                </a:solidFill>
                <a:latin typeface="Franklin Gothic Book" pitchFamily="34" charset="0"/>
              </a:rPr>
              <a:t>)</a:t>
            </a:r>
          </a:p>
          <a:p>
            <a:pPr marL="742950" lvl="1" indent="-285750" algn="just">
              <a:spcBef>
                <a:spcPts val="600"/>
              </a:spcBef>
              <a:buFont typeface="Wingdings" panose="05000000000000000000" pitchFamily="2" charset="2"/>
              <a:buChar char="ü"/>
              <a:defRPr/>
            </a:pPr>
            <a:r>
              <a:rPr lang="es-ES" sz="1600" dirty="0">
                <a:solidFill>
                  <a:srgbClr val="000000"/>
                </a:solidFill>
                <a:latin typeface="Franklin Gothic Book" pitchFamily="34" charset="0"/>
              </a:rPr>
              <a:t>Toda instalación eléctrica, debe disponer de un Sistema de Puesta a Tierra (</a:t>
            </a:r>
            <a:r>
              <a:rPr lang="es-ES" sz="1600" b="1" dirty="0">
                <a:solidFill>
                  <a:srgbClr val="000000"/>
                </a:solidFill>
                <a:latin typeface="Franklin Gothic Book" pitchFamily="34" charset="0"/>
              </a:rPr>
              <a:t>SPT</a:t>
            </a:r>
            <a:r>
              <a:rPr lang="es-ES" sz="1600" dirty="0">
                <a:solidFill>
                  <a:srgbClr val="000000"/>
                </a:solidFill>
                <a:latin typeface="Franklin Gothic Book" pitchFamily="34" charset="0"/>
              </a:rPr>
              <a:t>), de tal forma que las personas </a:t>
            </a:r>
            <a:r>
              <a:rPr lang="es-ES" sz="1600" b="1" dirty="0">
                <a:solidFill>
                  <a:srgbClr val="000000"/>
                </a:solidFill>
                <a:latin typeface="Franklin Gothic Book" pitchFamily="34" charset="0"/>
              </a:rPr>
              <a:t>NO estén sometidos a tensiones de paso, de contacto o diferencias de potencial, que superen los umbrales peligrosos </a:t>
            </a:r>
            <a:r>
              <a:rPr lang="es-ES" sz="1600" dirty="0">
                <a:solidFill>
                  <a:srgbClr val="000000"/>
                </a:solidFill>
                <a:latin typeface="Franklin Gothic Book" pitchFamily="34" charset="0"/>
              </a:rPr>
              <a:t>para el humano cuando se presente una falla.</a:t>
            </a:r>
          </a:p>
          <a:p>
            <a:pPr algn="just">
              <a:spcBef>
                <a:spcPct val="50000"/>
              </a:spcBef>
              <a:defRPr/>
            </a:pPr>
            <a:endParaRPr lang="es-ES" sz="800" dirty="0">
              <a:solidFill>
                <a:srgbClr val="000000"/>
              </a:solidFill>
              <a:latin typeface="Franklin Gothic Book" pitchFamily="34" charset="0"/>
            </a:endParaRPr>
          </a:p>
          <a:p>
            <a:pPr marL="285750" indent="-285750" algn="just">
              <a:buFont typeface="Arial" panose="020B0604020202020204" pitchFamily="34" charset="0"/>
              <a:buChar char="•"/>
              <a:defRPr/>
            </a:pPr>
            <a:r>
              <a:rPr lang="es-ES" sz="1600" b="1" u="sng" dirty="0">
                <a:solidFill>
                  <a:srgbClr val="000000"/>
                </a:solidFill>
                <a:latin typeface="Franklin Gothic Book" pitchFamily="34" charset="0"/>
              </a:rPr>
              <a:t>Objetivos de un sistema de puesta a tierra </a:t>
            </a:r>
            <a:r>
              <a:rPr lang="es-ES" sz="1600" b="1" dirty="0">
                <a:solidFill>
                  <a:srgbClr val="000000"/>
                </a:solidFill>
                <a:latin typeface="Franklin Gothic Book" pitchFamily="34" charset="0"/>
              </a:rPr>
              <a:t>(SPT) </a:t>
            </a:r>
          </a:p>
          <a:p>
            <a:pPr marL="742950" lvl="1" indent="-285750" algn="just">
              <a:spcBef>
                <a:spcPts val="600"/>
              </a:spcBef>
              <a:buFont typeface="Wingdings" pitchFamily="2" charset="2"/>
              <a:buChar char="v"/>
              <a:defRPr/>
            </a:pPr>
            <a:r>
              <a:rPr lang="es-ES" sz="1600" dirty="0">
                <a:solidFill>
                  <a:srgbClr val="000000"/>
                </a:solidFill>
                <a:latin typeface="Franklin Gothic Book" pitchFamily="34" charset="0"/>
              </a:rPr>
              <a:t>Garantizar condiciones de seguridad a los seres vivos dentro y fuera de las instalaciones eléctricas.</a:t>
            </a:r>
          </a:p>
          <a:p>
            <a:pPr marL="742950" lvl="1" indent="-285750" algn="just">
              <a:spcBef>
                <a:spcPts val="600"/>
              </a:spcBef>
              <a:buFont typeface="Wingdings" pitchFamily="2" charset="2"/>
              <a:buChar char="v"/>
              <a:defRPr/>
            </a:pPr>
            <a:r>
              <a:rPr lang="es-ES" sz="1600" dirty="0">
                <a:solidFill>
                  <a:srgbClr val="000000"/>
                </a:solidFill>
                <a:latin typeface="Franklin Gothic Book" pitchFamily="34" charset="0"/>
              </a:rPr>
              <a:t>Limitar a un valor seguro la elevación de potencial en todas las partes metálicas a las cuales tienen normalmente acceso personas, bajo condiciones normales y averías.</a:t>
            </a:r>
          </a:p>
          <a:p>
            <a:pPr marL="742950" lvl="1" indent="-285750" algn="just">
              <a:spcBef>
                <a:spcPts val="600"/>
              </a:spcBef>
              <a:buFont typeface="Wingdings" pitchFamily="2" charset="2"/>
              <a:buChar char="v"/>
              <a:defRPr/>
            </a:pPr>
            <a:r>
              <a:rPr lang="es-ES" sz="1600" dirty="0">
                <a:solidFill>
                  <a:srgbClr val="000000"/>
                </a:solidFill>
                <a:latin typeface="Franklin Gothic Book" pitchFamily="34" charset="0"/>
              </a:rPr>
              <a:t>Garantizar que, en el evento de una falla a tierra, toda corriente de falla que se origine, pueda retornar a la fuente de una forma controlada y segura.</a:t>
            </a:r>
          </a:p>
          <a:p>
            <a:pPr marL="742950" lvl="1" indent="-285750" algn="just">
              <a:spcBef>
                <a:spcPts val="600"/>
              </a:spcBef>
              <a:buFont typeface="Wingdings" pitchFamily="2" charset="2"/>
              <a:buChar char="v"/>
              <a:defRPr/>
            </a:pPr>
            <a:r>
              <a:rPr lang="es-ES" sz="1600" dirty="0">
                <a:solidFill>
                  <a:srgbClr val="000000"/>
                </a:solidFill>
                <a:latin typeface="Franklin Gothic Book" pitchFamily="34" charset="0"/>
              </a:rPr>
              <a:t>Proporcionar una impedancia suficientemente baja para facilitar la operación satisfactoria de las protecciones.</a:t>
            </a:r>
          </a:p>
          <a:p>
            <a:pPr marL="742950" lvl="1" indent="-285750" algn="just">
              <a:spcBef>
                <a:spcPts val="600"/>
              </a:spcBef>
              <a:buFont typeface="Wingdings" pitchFamily="2" charset="2"/>
              <a:buChar char="v"/>
              <a:defRPr/>
            </a:pPr>
            <a:r>
              <a:rPr lang="es-ES" sz="1600" dirty="0">
                <a:solidFill>
                  <a:srgbClr val="000000"/>
                </a:solidFill>
                <a:latin typeface="Franklin Gothic Book" pitchFamily="34" charset="0"/>
              </a:rPr>
              <a:t>Proporcionar una trayectoria alternativa para las corrientes inducidas y de tal modo minimizar el «ruido» eléctrico en cables.</a:t>
            </a:r>
          </a:p>
          <a:p>
            <a:pPr marL="742950" lvl="1" indent="-285750" algn="just">
              <a:spcBef>
                <a:spcPts val="600"/>
              </a:spcBef>
              <a:buFont typeface="Wingdings" pitchFamily="2" charset="2"/>
              <a:buChar char="v"/>
              <a:defRPr/>
            </a:pPr>
            <a:r>
              <a:rPr lang="es-ES" sz="1600" dirty="0">
                <a:solidFill>
                  <a:srgbClr val="000000"/>
                </a:solidFill>
                <a:latin typeface="Franklin Gothic Book" pitchFamily="34" charset="0"/>
              </a:rPr>
              <a:t>Conducir y disipar las corrientes de falla y sobre tensiones con suficiente capacidad. Manteniéndose de forma operativa después de estos eventos.</a:t>
            </a:r>
          </a:p>
        </p:txBody>
      </p:sp>
      <p:pic>
        <p:nvPicPr>
          <p:cNvPr id="318469"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4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extLst>
          </p:cNvPr>
          <p:cNvSpPr txBox="1">
            <a:spLocks noChangeArrowheads="1"/>
          </p:cNvSpPr>
          <p:nvPr/>
        </p:nvSpPr>
        <p:spPr bwMode="auto">
          <a:xfrm>
            <a:off x="539750" y="836613"/>
            <a:ext cx="7696200" cy="708025"/>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lgn="ctr">
              <a:defRPr/>
            </a:pPr>
            <a:r>
              <a:rPr lang="es-ES_tradnl" dirty="0">
                <a:solidFill>
                  <a:srgbClr val="000000"/>
                </a:solidFill>
              </a:rPr>
              <a:t>PRINCIPALES COMPONENTES DE UN SISTEMA DE PUESTA A TIERRA. </a:t>
            </a:r>
            <a:endParaRPr lang="es-ES" dirty="0">
              <a:solidFill>
                <a:srgbClr val="000000"/>
              </a:solidFill>
            </a:endParaRPr>
          </a:p>
        </p:txBody>
      </p:sp>
      <p:pic>
        <p:nvPicPr>
          <p:cNvPr id="31949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736725"/>
            <a:ext cx="8223250" cy="471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Text Box 3"/>
          <p:cNvSpPr txBox="1">
            <a:spLocks noChangeArrowheads="1"/>
          </p:cNvSpPr>
          <p:nvPr/>
        </p:nvSpPr>
        <p:spPr bwMode="auto">
          <a:xfrm>
            <a:off x="498475" y="1233488"/>
            <a:ext cx="7777163" cy="363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73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Los elementos metálicos que no forman parte de las instalaciones eléctricas, NO podrán</a:t>
            </a:r>
            <a:r>
              <a:rPr lang="en-US" altLang="es-AR" sz="1500">
                <a:solidFill>
                  <a:srgbClr val="000000"/>
                </a:solidFill>
                <a:latin typeface="Franklin Gothic Book" panose="020B0503020102020204" pitchFamily="34" charset="0"/>
              </a:rPr>
              <a:t> </a:t>
            </a:r>
            <a:r>
              <a:rPr lang="es-ES" altLang="es-AR" sz="1500">
                <a:solidFill>
                  <a:srgbClr val="000000"/>
                </a:solidFill>
                <a:latin typeface="Franklin Gothic Book" panose="020B0503020102020204" pitchFamily="34" charset="0"/>
              </a:rPr>
              <a:t>ser incluidos como parte de los conductores de puesta a tierra. Este requisito no excluye</a:t>
            </a:r>
            <a:r>
              <a:rPr lang="en-US" altLang="es-AR" sz="1500">
                <a:solidFill>
                  <a:srgbClr val="000000"/>
                </a:solidFill>
                <a:latin typeface="Franklin Gothic Book" panose="020B0503020102020204" pitchFamily="34" charset="0"/>
              </a:rPr>
              <a:t> </a:t>
            </a:r>
            <a:r>
              <a:rPr lang="es-ES" altLang="es-AR" sz="1500">
                <a:solidFill>
                  <a:srgbClr val="000000"/>
                </a:solidFill>
                <a:latin typeface="Franklin Gothic Book" panose="020B0503020102020204" pitchFamily="34" charset="0"/>
              </a:rPr>
              <a:t>el hecho de que se deben conectar a tierra, en algunos casos.</a:t>
            </a:r>
          </a:p>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Los elementos metálicos principales que actúan como refuerzo estructural de una</a:t>
            </a:r>
            <a:r>
              <a:rPr lang="en-US" altLang="es-AR" sz="1500">
                <a:solidFill>
                  <a:srgbClr val="000000"/>
                </a:solidFill>
                <a:latin typeface="Franklin Gothic Book" panose="020B0503020102020204" pitchFamily="34" charset="0"/>
              </a:rPr>
              <a:t> </a:t>
            </a:r>
            <a:r>
              <a:rPr lang="es-ES" altLang="es-AR" sz="1500">
                <a:solidFill>
                  <a:srgbClr val="000000"/>
                </a:solidFill>
                <a:latin typeface="Franklin Gothic Book" panose="020B0503020102020204" pitchFamily="34" charset="0"/>
              </a:rPr>
              <a:t>edificación deben tener una conexión eléctrica permanente con el </a:t>
            </a:r>
            <a:r>
              <a:rPr lang="es-ES" altLang="es-AR" sz="1500" b="1">
                <a:solidFill>
                  <a:srgbClr val="000000"/>
                </a:solidFill>
                <a:latin typeface="Franklin Gothic Book" panose="020B0503020102020204" pitchFamily="34" charset="0"/>
              </a:rPr>
              <a:t>SPT</a:t>
            </a:r>
          </a:p>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Las conexiones que van bajo el nivel del suelo en puestas a tierra, deben ser realizadas</a:t>
            </a:r>
            <a:r>
              <a:rPr lang="en-US" altLang="es-AR" sz="1500">
                <a:solidFill>
                  <a:srgbClr val="000000"/>
                </a:solidFill>
                <a:latin typeface="Franklin Gothic Book" panose="020B0503020102020204" pitchFamily="34" charset="0"/>
              </a:rPr>
              <a:t> </a:t>
            </a:r>
            <a:r>
              <a:rPr lang="es-ES" altLang="es-AR" sz="1500">
                <a:solidFill>
                  <a:srgbClr val="000000"/>
                </a:solidFill>
                <a:latin typeface="Franklin Gothic Book" panose="020B0503020102020204" pitchFamily="34" charset="0"/>
              </a:rPr>
              <a:t>mediante soldadura exotérmica</a:t>
            </a:r>
            <a:r>
              <a:rPr lang="en-US" altLang="es-AR" sz="1500">
                <a:solidFill>
                  <a:srgbClr val="000000"/>
                </a:solidFill>
                <a:latin typeface="Franklin Gothic Book" panose="020B0503020102020204" pitchFamily="34" charset="0"/>
              </a:rPr>
              <a:t>.</a:t>
            </a:r>
            <a:endParaRPr lang="es-ES" altLang="es-AR" sz="1500">
              <a:solidFill>
                <a:srgbClr val="000000"/>
              </a:solidFill>
              <a:latin typeface="Franklin Gothic Book" panose="020B0503020102020204" pitchFamily="34" charset="0"/>
            </a:endParaRPr>
          </a:p>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En instalaciones, se debe dejar al menos un punto de conexión accesible e inspeccionable. </a:t>
            </a:r>
          </a:p>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No se permite el uso de aluminio en los electrodos de las puestas a tierra.</a:t>
            </a:r>
          </a:p>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El punto de unión entre el conductor del electrodo de puesta a tierra y la puesta a tierra debe ser accesible y hacerse con soldadura exotérmica o un conector certificado para este uso. </a:t>
            </a:r>
          </a:p>
          <a:p>
            <a:pPr algn="just">
              <a:spcBef>
                <a:spcPts val="400"/>
              </a:spcBef>
              <a:buFont typeface="Wingdings" panose="05000000000000000000" pitchFamily="2" charset="2"/>
              <a:buChar char="v"/>
            </a:pPr>
            <a:r>
              <a:rPr lang="es-ES" altLang="es-AR" sz="1500">
                <a:solidFill>
                  <a:srgbClr val="000000"/>
                </a:solidFill>
                <a:latin typeface="Franklin Gothic Book" panose="020B0503020102020204" pitchFamily="34" charset="0"/>
              </a:rPr>
              <a:t>La parte superior del electrodo enterrado debe quedar a mínimo 15 cm de la superficie. </a:t>
            </a:r>
            <a:endParaRPr lang="es-ES" altLang="es-AR" sz="1500">
              <a:solidFill>
                <a:srgbClr val="000000"/>
              </a:solidFill>
              <a:latin typeface="Agency FB" panose="020B0503020202020204" pitchFamily="34" charset="0"/>
            </a:endParaRPr>
          </a:p>
        </p:txBody>
      </p:sp>
      <p:pic>
        <p:nvPicPr>
          <p:cNvPr id="3215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extLst>
          </p:cNvPr>
          <p:cNvSpPr txBox="1">
            <a:spLocks noChangeArrowheads="1"/>
          </p:cNvSpPr>
          <p:nvPr/>
        </p:nvSpPr>
        <p:spPr bwMode="auto">
          <a:xfrm>
            <a:off x="538163" y="642938"/>
            <a:ext cx="7696200" cy="706437"/>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lgn="ctr">
              <a:defRPr/>
            </a:pPr>
            <a:r>
              <a:rPr lang="es-ES_tradnl" dirty="0">
                <a:solidFill>
                  <a:srgbClr val="000000"/>
                </a:solidFill>
              </a:rPr>
              <a:t>REQUISITOS GENERALES DE LOS SISTEMAS DE PUESTA A TIERRA</a:t>
            </a:r>
            <a:r>
              <a:rPr lang="es-ES_tradnl" dirty="0"/>
              <a:t>.</a:t>
            </a:r>
          </a:p>
        </p:txBody>
      </p:sp>
      <p:grpSp>
        <p:nvGrpSpPr>
          <p:cNvPr id="321541" name="Grupo 1"/>
          <p:cNvGrpSpPr>
            <a:grpSpLocks/>
          </p:cNvGrpSpPr>
          <p:nvPr/>
        </p:nvGrpSpPr>
        <p:grpSpPr bwMode="auto">
          <a:xfrm>
            <a:off x="1203325" y="4865688"/>
            <a:ext cx="7015163" cy="1719262"/>
            <a:chOff x="1979613" y="5133975"/>
            <a:chExt cx="7015162" cy="1719263"/>
          </a:xfrm>
        </p:grpSpPr>
        <p:pic>
          <p:nvPicPr>
            <p:cNvPr id="3215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5153025"/>
              <a:ext cx="2232025" cy="17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15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563" y="5162550"/>
              <a:ext cx="2335212" cy="168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15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5133975"/>
              <a:ext cx="1871663" cy="171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468313" y="836613"/>
            <a:ext cx="7696200" cy="39687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REQUISITOS DE LOS </a:t>
            </a:r>
            <a:r>
              <a:rPr lang="es-ES" sz="2000" b="1" dirty="0">
                <a:solidFill>
                  <a:srgbClr val="000000"/>
                </a:solidFill>
                <a:effectLst>
                  <a:outerShdw blurRad="38100" dist="38100" dir="2700000" algn="tl">
                    <a:srgbClr val="000000"/>
                  </a:outerShdw>
                </a:effectLst>
                <a:latin typeface="Knockout" pitchFamily="2" charset="0"/>
              </a:rPr>
              <a:t>ELECTRODOS DE PUESTA A TIERRA.</a:t>
            </a:r>
          </a:p>
        </p:txBody>
      </p:sp>
      <p:sp>
        <p:nvSpPr>
          <p:cNvPr id="323587" name="Text Box 3"/>
          <p:cNvSpPr txBox="1">
            <a:spLocks noChangeArrowheads="1"/>
          </p:cNvSpPr>
          <p:nvPr/>
        </p:nvSpPr>
        <p:spPr bwMode="auto">
          <a:xfrm>
            <a:off x="419100" y="1196975"/>
            <a:ext cx="8382000" cy="318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7850" indent="-4762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s-ES" altLang="es-AR" sz="1600">
                <a:solidFill>
                  <a:srgbClr val="000000"/>
                </a:solidFill>
                <a:latin typeface="Franklin Gothic Book" panose="020B0503020102020204" pitchFamily="34" charset="0"/>
              </a:rPr>
              <a:t>La puesta a tierra debe estar constituida por uno o varios de los siguientes tipos de electrodos: Varillas, tubos, placas, flejes o cables.</a:t>
            </a:r>
          </a:p>
          <a:p>
            <a:pPr algn="just">
              <a:spcBef>
                <a:spcPts val="600"/>
              </a:spcBef>
              <a:buFont typeface="Wingdings" panose="05000000000000000000" pitchFamily="2" charset="2"/>
              <a:buChar char="v"/>
            </a:pPr>
            <a:r>
              <a:rPr lang="es-ES" altLang="es-AR" sz="1600">
                <a:solidFill>
                  <a:srgbClr val="000000"/>
                </a:solidFill>
                <a:latin typeface="Franklin Gothic Book" panose="020B0503020102020204" pitchFamily="34" charset="0"/>
              </a:rPr>
              <a:t>Se podrá utilizar electrodos de cable de acero galvanizado, siempre que se garanticen las condiciones de seguridad establecidas en este reglamento.</a:t>
            </a:r>
          </a:p>
          <a:p>
            <a:pPr algn="just">
              <a:spcBef>
                <a:spcPts val="600"/>
              </a:spcBef>
              <a:buFont typeface="Wingdings" panose="05000000000000000000" pitchFamily="2" charset="2"/>
              <a:buChar char="v"/>
            </a:pPr>
            <a:r>
              <a:rPr lang="es-ES" altLang="es-AR" sz="1600">
                <a:solidFill>
                  <a:srgbClr val="000000"/>
                </a:solidFill>
                <a:latin typeface="Franklin Gothic Book" panose="020B0503020102020204" pitchFamily="34" charset="0"/>
              </a:rPr>
              <a:t>Los fabricantes de electrodos de puesta a tierra deben garantizar que la resistencia a la corrosión de cada electrodo, sea de mínimo 15 años contados a partir de la fecha de instalación.</a:t>
            </a:r>
          </a:p>
          <a:p>
            <a:pPr algn="just">
              <a:spcBef>
                <a:spcPts val="600"/>
              </a:spcBef>
              <a:buFont typeface="Wingdings" panose="05000000000000000000" pitchFamily="2" charset="2"/>
              <a:buChar char="v"/>
            </a:pPr>
            <a:r>
              <a:rPr lang="es-ES" altLang="es-AR" sz="1600">
                <a:solidFill>
                  <a:srgbClr val="000000"/>
                </a:solidFill>
                <a:latin typeface="Franklin Gothic Book" panose="020B0503020102020204" pitchFamily="34" charset="0"/>
              </a:rPr>
              <a:t>El electrodo tipo varilla serán preferiblemente de acero revestidos de cobre de 3/4" de diámetro por mínimo 2,4 m de longitud.</a:t>
            </a:r>
          </a:p>
          <a:p>
            <a:pPr algn="just">
              <a:spcBef>
                <a:spcPts val="600"/>
              </a:spcBef>
              <a:buFont typeface="Wingdings" panose="05000000000000000000" pitchFamily="2" charset="2"/>
              <a:buChar char="v"/>
            </a:pPr>
            <a:r>
              <a:rPr lang="es-ES" altLang="es-AR" sz="1600">
                <a:solidFill>
                  <a:srgbClr val="000000"/>
                </a:solidFill>
                <a:latin typeface="Franklin Gothic Book" panose="020B0503020102020204" pitchFamily="34" charset="0"/>
              </a:rPr>
              <a:t>Nunca se utilizará Aluminio.</a:t>
            </a:r>
          </a:p>
          <a:p>
            <a:pPr algn="just">
              <a:spcBef>
                <a:spcPts val="600"/>
              </a:spcBef>
              <a:buFont typeface="Wingdings" panose="05000000000000000000" pitchFamily="2" charset="2"/>
              <a:buChar char="v"/>
            </a:pPr>
            <a:endParaRPr lang="es-ES" altLang="es-AR" sz="1600">
              <a:solidFill>
                <a:srgbClr val="000000"/>
              </a:solidFill>
              <a:latin typeface="Franklin Gothic Book" panose="020B0503020102020204" pitchFamily="34" charset="0"/>
            </a:endParaRPr>
          </a:p>
        </p:txBody>
      </p:sp>
      <p:sp>
        <p:nvSpPr>
          <p:cNvPr id="7" name="Text Box 5">
            <a:extLst>
              <a:ext uri="{FF2B5EF4-FFF2-40B4-BE49-F238E27FC236}"/>
            </a:extLst>
          </p:cNvPr>
          <p:cNvSpPr txBox="1">
            <a:spLocks noChangeArrowheads="1"/>
          </p:cNvSpPr>
          <p:nvPr/>
        </p:nvSpPr>
        <p:spPr bwMode="auto">
          <a:xfrm>
            <a:off x="611188" y="4054475"/>
            <a:ext cx="7696200" cy="708025"/>
          </a:xfrm>
          <a:prstGeom prst="rect">
            <a:avLst/>
          </a:prstGeom>
          <a:noFill/>
          <a:ln>
            <a:noFill/>
          </a:ln>
          <a:effectLst/>
          <a:extLst/>
        </p:spPr>
        <p:txBody>
          <a:bodyPr>
            <a:spAutoFit/>
          </a:bodyPr>
          <a:lstStyle/>
          <a:p>
            <a:pPr algn="ctr">
              <a:defRPr/>
            </a:pPr>
            <a:r>
              <a:rPr lang="es-ES_tradnl" sz="2000" b="1" dirty="0">
                <a:solidFill>
                  <a:srgbClr val="000066"/>
                </a:solidFill>
                <a:effectLst>
                  <a:outerShdw blurRad="38100" dist="38100" dir="2700000" algn="tl">
                    <a:srgbClr val="000000"/>
                  </a:outerShdw>
                </a:effectLst>
                <a:latin typeface="Knockout" pitchFamily="2" charset="0"/>
              </a:rPr>
              <a:t> </a:t>
            </a:r>
            <a:r>
              <a:rPr lang="es-ES_tradnl" sz="2000" b="1" dirty="0">
                <a:solidFill>
                  <a:srgbClr val="000000"/>
                </a:solidFill>
                <a:effectLst>
                  <a:outerShdw blurRad="38100" dist="38100" dir="2700000" algn="tl">
                    <a:srgbClr val="000000"/>
                  </a:outerShdw>
                </a:effectLst>
                <a:latin typeface="Knockout" pitchFamily="2" charset="0"/>
              </a:rPr>
              <a:t>REQUISITOS DE LA INSTALACIÓN DE  </a:t>
            </a:r>
            <a:r>
              <a:rPr lang="es-ES" sz="2000" b="1" dirty="0">
                <a:solidFill>
                  <a:srgbClr val="000000"/>
                </a:solidFill>
                <a:effectLst>
                  <a:outerShdw blurRad="38100" dist="38100" dir="2700000" algn="tl">
                    <a:srgbClr val="000000"/>
                  </a:outerShdw>
                </a:effectLst>
                <a:latin typeface="Knockout" pitchFamily="2" charset="0"/>
              </a:rPr>
              <a:t>ELECTRODOS DE PUESTA A TIERRA.</a:t>
            </a:r>
          </a:p>
        </p:txBody>
      </p:sp>
      <p:sp>
        <p:nvSpPr>
          <p:cNvPr id="2" name="1 Rectángulo">
            <a:extLst>
              <a:ext uri="{FF2B5EF4-FFF2-40B4-BE49-F238E27FC236}"/>
            </a:extLst>
          </p:cNvPr>
          <p:cNvSpPr/>
          <p:nvPr/>
        </p:nvSpPr>
        <p:spPr>
          <a:xfrm>
            <a:off x="457200" y="4581525"/>
            <a:ext cx="8180388" cy="2046288"/>
          </a:xfrm>
          <a:prstGeom prst="rect">
            <a:avLst/>
          </a:prstGeom>
        </p:spPr>
        <p:txBody>
          <a:bodyPr>
            <a:spAutoFit/>
          </a:bodyPr>
          <a:lstStyle/>
          <a:p>
            <a:pPr marL="577850" indent="-476250" algn="just">
              <a:spcBef>
                <a:spcPts val="600"/>
              </a:spcBef>
              <a:buFont typeface="Wingdings" pitchFamily="2" charset="2"/>
              <a:buChar char="v"/>
              <a:defRPr/>
            </a:pPr>
            <a:r>
              <a:rPr lang="es-ES" sz="1600" dirty="0">
                <a:solidFill>
                  <a:srgbClr val="000000"/>
                </a:solidFill>
                <a:latin typeface="Franklin Gothic Book" pitchFamily="34" charset="0"/>
              </a:rPr>
              <a:t>Atender las recomendaciones del fabricante.</a:t>
            </a:r>
          </a:p>
          <a:p>
            <a:pPr marL="577850" indent="-476250" algn="just">
              <a:spcBef>
                <a:spcPts val="600"/>
              </a:spcBef>
              <a:buFont typeface="Wingdings" pitchFamily="2" charset="2"/>
              <a:buChar char="v"/>
              <a:defRPr/>
            </a:pPr>
            <a:r>
              <a:rPr lang="es-ES" sz="1600" dirty="0">
                <a:solidFill>
                  <a:srgbClr val="000000"/>
                </a:solidFill>
                <a:latin typeface="Franklin Gothic Book" pitchFamily="34" charset="0"/>
              </a:rPr>
              <a:t>Cada electrodo debe quedar enterrado en su totalidad. La parte superior del electrodo enterrado debe quedar a mínimo 15 cm de la superficie. </a:t>
            </a:r>
          </a:p>
          <a:p>
            <a:pPr marL="577850" indent="-476250" algn="just">
              <a:spcBef>
                <a:spcPts val="600"/>
              </a:spcBef>
              <a:buFont typeface="Wingdings" pitchFamily="2" charset="2"/>
              <a:buChar char="v"/>
              <a:defRPr/>
            </a:pPr>
            <a:r>
              <a:rPr lang="es-ES" sz="1600" dirty="0">
                <a:solidFill>
                  <a:srgbClr val="000000"/>
                </a:solidFill>
                <a:latin typeface="Franklin Gothic Book" pitchFamily="34" charset="0"/>
              </a:rPr>
              <a:t>El punto de unión entre el conductor del electrodo de puesta a tierra y el electrodo de  puesta a tierra debe hacerse con soldadura exotérmica.</a:t>
            </a:r>
          </a:p>
          <a:p>
            <a:pPr marL="577850" indent="-476250" algn="just">
              <a:spcBef>
                <a:spcPts val="600"/>
              </a:spcBef>
              <a:buFont typeface="Wingdings" pitchFamily="2" charset="2"/>
              <a:buChar char="v"/>
              <a:defRPr/>
            </a:pPr>
            <a:r>
              <a:rPr lang="es-ES" sz="1600" dirty="0">
                <a:solidFill>
                  <a:srgbClr val="000000"/>
                </a:solidFill>
                <a:latin typeface="Franklin Gothic Book" pitchFamily="34" charset="0"/>
              </a:rPr>
              <a:t>Estos requisitos no aplican a electrodos enterrados en las bases de estructuras de líneas de transmisión ni a electrodos instalados horizontalme</a:t>
            </a:r>
            <a:r>
              <a:rPr lang="es-ES" sz="1600" dirty="0">
                <a:solidFill>
                  <a:schemeClr val="accent6">
                    <a:lumMod val="75000"/>
                  </a:schemeClr>
                </a:solidFill>
                <a:latin typeface="Franklin Gothic Book" pitchFamily="34" charset="0"/>
              </a:rPr>
              <a:t>nte</a:t>
            </a:r>
          </a:p>
        </p:txBody>
      </p:sp>
      <p:pic>
        <p:nvPicPr>
          <p:cNvPr id="323590"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4610" name="Text Box 3"/>
          <p:cNvSpPr txBox="1">
            <a:spLocks noChangeArrowheads="1"/>
          </p:cNvSpPr>
          <p:nvPr/>
        </p:nvSpPr>
        <p:spPr bwMode="auto">
          <a:xfrm>
            <a:off x="971550" y="1274763"/>
            <a:ext cx="72644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7850" indent="-4762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None/>
            </a:pPr>
            <a:r>
              <a:rPr lang="es-ES" altLang="en-US" sz="1600">
                <a:solidFill>
                  <a:schemeClr val="tx2"/>
                </a:solidFill>
                <a:latin typeface="Franklin Gothic Book" panose="020B0503020102020204" pitchFamily="34" charset="0"/>
              </a:rPr>
              <a:t>	</a:t>
            </a:r>
          </a:p>
        </p:txBody>
      </p:sp>
      <p:sp>
        <p:nvSpPr>
          <p:cNvPr id="324611" name="Rectangle 10"/>
          <p:cNvSpPr>
            <a:spLocks noChangeArrowheads="1"/>
          </p:cNvSpPr>
          <p:nvPr/>
        </p:nvSpPr>
        <p:spPr bwMode="auto">
          <a:xfrm>
            <a:off x="0" y="2938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aphicFrame>
        <p:nvGraphicFramePr>
          <p:cNvPr id="324612" name="Object 9"/>
          <p:cNvGraphicFramePr>
            <a:graphicFrameLocks noChangeAspect="1"/>
          </p:cNvGraphicFramePr>
          <p:nvPr/>
        </p:nvGraphicFramePr>
        <p:xfrm>
          <a:off x="1835150" y="4251325"/>
          <a:ext cx="2030413" cy="981075"/>
        </p:xfrm>
        <a:graphic>
          <a:graphicData uri="http://schemas.openxmlformats.org/presentationml/2006/ole">
            <mc:AlternateContent xmlns:mc="http://schemas.openxmlformats.org/markup-compatibility/2006">
              <mc:Choice xmlns:v="urn:schemas-microsoft-com:vml" Requires="v">
                <p:oleObj spid="_x0000_s324618" name="Ecuación" r:id="rId4" imgW="977900" imgH="469900" progId="Equation.3">
                  <p:embed/>
                </p:oleObj>
              </mc:Choice>
              <mc:Fallback>
                <p:oleObj name="Ecuación" r:id="rId4" imgW="977900" imgH="4699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4251325"/>
                        <a:ext cx="203041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6523" name="Text Box 11">
            <a:extLst>
              <a:ext uri="{FF2B5EF4-FFF2-40B4-BE49-F238E27FC236}"/>
            </a:extLst>
          </p:cNvPr>
          <p:cNvSpPr txBox="1">
            <a:spLocks noChangeArrowheads="1"/>
          </p:cNvSpPr>
          <p:nvPr/>
        </p:nvSpPr>
        <p:spPr bwMode="auto">
          <a:xfrm>
            <a:off x="577850" y="4930775"/>
            <a:ext cx="7939088"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7850" indent="-476250">
              <a:defRPr sz="2400">
                <a:solidFill>
                  <a:schemeClr val="tx1"/>
                </a:solidFill>
                <a:latin typeface="Times" pitchFamily="18" charset="0"/>
              </a:defRPr>
            </a:lvl1pPr>
            <a:lvl2pPr marL="768350">
              <a:defRPr sz="2400">
                <a:solidFill>
                  <a:schemeClr val="tx1"/>
                </a:solidFill>
                <a:latin typeface="Times" pitchFamily="18" charset="0"/>
              </a:defRPr>
            </a:lvl2pPr>
            <a:lvl3pPr marL="958850">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just">
              <a:spcBef>
                <a:spcPct val="50000"/>
              </a:spcBef>
              <a:buFont typeface="Wingdings" pitchFamily="2" charset="2"/>
              <a:buNone/>
              <a:defRPr/>
            </a:pPr>
            <a:r>
              <a:rPr lang="es-ES" sz="1600" b="1" dirty="0">
                <a:solidFill>
                  <a:srgbClr val="000000"/>
                </a:solidFill>
                <a:latin typeface="Franklin Gothic Book" pitchFamily="34" charset="0"/>
              </a:rPr>
              <a:t>Donde:</a:t>
            </a:r>
          </a:p>
          <a:p>
            <a:pPr marL="360000" indent="0" algn="just">
              <a:buFont typeface="Wingdings" pitchFamily="2" charset="2"/>
              <a:buNone/>
              <a:defRPr/>
            </a:pPr>
            <a:r>
              <a:rPr lang="es-ES" sz="2000" i="1" dirty="0">
                <a:solidFill>
                  <a:srgbClr val="000000"/>
                </a:solidFill>
                <a:latin typeface="Franklin Gothic Book" pitchFamily="34" charset="0"/>
              </a:rPr>
              <a:t>A</a:t>
            </a:r>
            <a:r>
              <a:rPr lang="es-ES" sz="1600" dirty="0">
                <a:solidFill>
                  <a:srgbClr val="000000"/>
                </a:solidFill>
                <a:latin typeface="Franklin Gothic Book" pitchFamily="34" charset="0"/>
              </a:rPr>
              <a:t>	- Sección del conductor en mm</a:t>
            </a:r>
            <a:r>
              <a:rPr lang="es-ES" sz="1600" baseline="30000" dirty="0">
                <a:solidFill>
                  <a:srgbClr val="000000"/>
                </a:solidFill>
                <a:latin typeface="Franklin Gothic Book" pitchFamily="34" charset="0"/>
              </a:rPr>
              <a:t>2</a:t>
            </a:r>
            <a:r>
              <a:rPr lang="es-ES" sz="1600" dirty="0">
                <a:solidFill>
                  <a:srgbClr val="000000"/>
                </a:solidFill>
                <a:latin typeface="Franklin Gothic Book" pitchFamily="34" charset="0"/>
              </a:rPr>
              <a:t>.</a:t>
            </a:r>
          </a:p>
          <a:p>
            <a:pPr marL="360000" indent="0" algn="just">
              <a:buFont typeface="Wingdings" pitchFamily="2" charset="2"/>
              <a:buNone/>
              <a:defRPr/>
            </a:pPr>
            <a:r>
              <a:rPr lang="es-ES" sz="2000" i="1" dirty="0">
                <a:solidFill>
                  <a:srgbClr val="000000"/>
                </a:solidFill>
                <a:latin typeface="Franklin Gothic Book" pitchFamily="34" charset="0"/>
              </a:rPr>
              <a:t>I </a:t>
            </a:r>
            <a:r>
              <a:rPr lang="es-ES" sz="1600" dirty="0">
                <a:solidFill>
                  <a:srgbClr val="000000"/>
                </a:solidFill>
                <a:latin typeface="Franklin Gothic Book" pitchFamily="34" charset="0"/>
              </a:rPr>
              <a:t>	- Corriente de falla a tierra, suministrada por el Operador de Red  .</a:t>
            </a:r>
          </a:p>
          <a:p>
            <a:pPr marL="360000" indent="0" algn="just">
              <a:buFont typeface="Wingdings" pitchFamily="2" charset="2"/>
              <a:buNone/>
              <a:defRPr/>
            </a:pPr>
            <a:r>
              <a:rPr lang="es-ES" sz="1600" i="1" dirty="0" err="1">
                <a:solidFill>
                  <a:srgbClr val="000000"/>
                </a:solidFill>
                <a:latin typeface="Franklin Gothic Book" pitchFamily="34" charset="0"/>
              </a:rPr>
              <a:t>K</a:t>
            </a:r>
            <a:r>
              <a:rPr lang="es-ES" i="1" baseline="-25000" dirty="0" err="1">
                <a:solidFill>
                  <a:srgbClr val="000000"/>
                </a:solidFill>
                <a:latin typeface="Franklin Gothic Book" pitchFamily="34" charset="0"/>
              </a:rPr>
              <a:t>f</a:t>
            </a:r>
            <a:r>
              <a:rPr lang="es-ES" sz="1600" dirty="0">
                <a:solidFill>
                  <a:srgbClr val="000000"/>
                </a:solidFill>
                <a:latin typeface="Franklin Gothic Book" pitchFamily="34" charset="0"/>
              </a:rPr>
              <a:t>	- Es una constante, para diferentes tipos de materiales </a:t>
            </a:r>
          </a:p>
          <a:p>
            <a:pPr marL="360000" indent="0" algn="just">
              <a:buFont typeface="Wingdings" pitchFamily="2" charset="2"/>
              <a:buNone/>
              <a:defRPr/>
            </a:pPr>
            <a:r>
              <a:rPr lang="es-ES" sz="2000" i="1" dirty="0" err="1">
                <a:solidFill>
                  <a:srgbClr val="000000"/>
                </a:solidFill>
                <a:latin typeface="Franklin Gothic Book" pitchFamily="34" charset="0"/>
              </a:rPr>
              <a:t>t</a:t>
            </a:r>
            <a:r>
              <a:rPr lang="es-ES" sz="1600" i="1" dirty="0" err="1">
                <a:solidFill>
                  <a:srgbClr val="000000"/>
                </a:solidFill>
                <a:latin typeface="Franklin Gothic Book" pitchFamily="34" charset="0"/>
              </a:rPr>
              <a:t>c</a:t>
            </a:r>
            <a:r>
              <a:rPr lang="es-ES" sz="1600" dirty="0">
                <a:solidFill>
                  <a:srgbClr val="000000"/>
                </a:solidFill>
                <a:latin typeface="Franklin Gothic Book" pitchFamily="34" charset="0"/>
              </a:rPr>
              <a:t> 	- Tiempo de despeje de la falla a tierra.</a:t>
            </a:r>
          </a:p>
        </p:txBody>
      </p:sp>
      <p:pic>
        <p:nvPicPr>
          <p:cNvPr id="32461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a:extLst>
              <a:ext uri="{FF2B5EF4-FFF2-40B4-BE49-F238E27FC236}"/>
            </a:extLst>
          </p:cNvPr>
          <p:cNvSpPr txBox="1">
            <a:spLocks noChangeArrowheads="1"/>
          </p:cNvSpPr>
          <p:nvPr/>
        </p:nvSpPr>
        <p:spPr bwMode="auto">
          <a:xfrm>
            <a:off x="538163" y="554038"/>
            <a:ext cx="7696200" cy="400050"/>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 dirty="0">
                <a:solidFill>
                  <a:srgbClr val="000000"/>
                </a:solidFill>
              </a:rPr>
              <a:t>REQUISITOS DEL CONDUCTOR PRINCIPAL DEL SPT</a:t>
            </a:r>
            <a:endParaRPr lang="es-ES_tradnl" dirty="0">
              <a:solidFill>
                <a:srgbClr val="000000"/>
              </a:solidFill>
            </a:endParaRPr>
          </a:p>
        </p:txBody>
      </p:sp>
      <p:sp>
        <p:nvSpPr>
          <p:cNvPr id="2" name="1 Rectángulo">
            <a:extLst>
              <a:ext uri="{FF2B5EF4-FFF2-40B4-BE49-F238E27FC236}"/>
            </a:extLst>
          </p:cNvPr>
          <p:cNvSpPr/>
          <p:nvPr/>
        </p:nvSpPr>
        <p:spPr>
          <a:xfrm>
            <a:off x="538163" y="957263"/>
            <a:ext cx="7654925" cy="3338512"/>
          </a:xfrm>
          <a:prstGeom prst="rect">
            <a:avLst/>
          </a:prstGeom>
        </p:spPr>
        <p:txBody>
          <a:bodyPr>
            <a:spAutoFit/>
          </a:bodyPr>
          <a:lstStyle/>
          <a:p>
            <a:pPr algn="just">
              <a:spcBef>
                <a:spcPct val="50000"/>
              </a:spcBef>
              <a:defRPr/>
            </a:pPr>
            <a:r>
              <a:rPr lang="es-ES" sz="1600" b="1" dirty="0">
                <a:solidFill>
                  <a:srgbClr val="000000"/>
                </a:solidFill>
                <a:latin typeface="Franklin Gothic Book" pitchFamily="34" charset="0"/>
              </a:rPr>
              <a:t>Características Principales: </a:t>
            </a:r>
          </a:p>
          <a:p>
            <a:pPr marL="342900" indent="-342900" algn="just">
              <a:spcBef>
                <a:spcPts val="600"/>
              </a:spcBef>
              <a:buFont typeface="+mj-lt"/>
              <a:buAutoNum type="alphaLcParenR"/>
              <a:defRPr/>
            </a:pPr>
            <a:r>
              <a:rPr lang="es-ES" sz="1600" dirty="0">
                <a:solidFill>
                  <a:srgbClr val="000000"/>
                </a:solidFill>
                <a:latin typeface="Franklin Gothic Book" pitchFamily="34" charset="0"/>
              </a:rPr>
              <a:t>Poseer una alta conductividad, para así no contribuir a diferencias de potenciales locales.</a:t>
            </a:r>
          </a:p>
          <a:p>
            <a:pPr marL="342900" indent="-342900" algn="just">
              <a:spcBef>
                <a:spcPts val="600"/>
              </a:spcBef>
              <a:buFont typeface="+mj-lt"/>
              <a:buAutoNum type="alphaLcParenR"/>
              <a:defRPr/>
            </a:pPr>
            <a:r>
              <a:rPr lang="es-ES" sz="1600" dirty="0">
                <a:solidFill>
                  <a:srgbClr val="000000"/>
                </a:solidFill>
                <a:latin typeface="Franklin Gothic Book" pitchFamily="34" charset="0"/>
              </a:rPr>
              <a:t>Resistir la fusión y el deterioro mecánico bajos las condiciones más adversas de magnitud y duración de una falla.</a:t>
            </a:r>
          </a:p>
          <a:p>
            <a:pPr marL="342900" indent="-342900" algn="just">
              <a:spcBef>
                <a:spcPts val="600"/>
              </a:spcBef>
              <a:buFont typeface="+mj-lt"/>
              <a:buAutoNum type="alphaLcParenR"/>
              <a:defRPr/>
            </a:pPr>
            <a:r>
              <a:rPr lang="es-ES" sz="1600" dirty="0">
                <a:solidFill>
                  <a:srgbClr val="000000"/>
                </a:solidFill>
                <a:latin typeface="Franklin Gothic Book" pitchFamily="34" charset="0"/>
              </a:rPr>
              <a:t>Ser mecánicamente confiable y con alto grado de resistencia.</a:t>
            </a:r>
          </a:p>
          <a:p>
            <a:pPr marL="342900" indent="-342900" algn="just">
              <a:spcBef>
                <a:spcPts val="600"/>
              </a:spcBef>
              <a:buFont typeface="+mj-lt"/>
              <a:buAutoNum type="alphaLcParenR"/>
              <a:defRPr/>
            </a:pPr>
            <a:r>
              <a:rPr lang="es-ES" sz="1600" dirty="0">
                <a:solidFill>
                  <a:srgbClr val="000000"/>
                </a:solidFill>
                <a:latin typeface="Franklin Gothic Book" pitchFamily="34" charset="0"/>
              </a:rPr>
              <a:t>Ser capaz de mantener sus funciones, inclusive estando expuesto a la corrosión o abuso físico.</a:t>
            </a:r>
          </a:p>
          <a:p>
            <a:pPr marL="342900" indent="-342900" algn="just">
              <a:spcBef>
                <a:spcPts val="600"/>
              </a:spcBef>
              <a:buFont typeface="+mj-lt"/>
              <a:buAutoNum type="alphaLcParenR"/>
              <a:defRPr/>
            </a:pPr>
            <a:r>
              <a:rPr lang="es-ES" sz="1600" dirty="0">
                <a:solidFill>
                  <a:srgbClr val="000000"/>
                </a:solidFill>
                <a:latin typeface="Franklin Gothic Book" pitchFamily="34" charset="0"/>
              </a:rPr>
              <a:t>No se recomienda una sección  menor de </a:t>
            </a:r>
            <a:r>
              <a:rPr lang="es-ES" sz="1600" b="1" dirty="0">
                <a:solidFill>
                  <a:srgbClr val="000000"/>
                </a:solidFill>
                <a:latin typeface="Franklin Gothic Book" pitchFamily="34" charset="0"/>
              </a:rPr>
              <a:t>120  mm</a:t>
            </a:r>
            <a:r>
              <a:rPr lang="es-ES" sz="1600" b="1" baseline="30000" dirty="0">
                <a:solidFill>
                  <a:srgbClr val="000000"/>
                </a:solidFill>
                <a:latin typeface="Franklin Gothic Book" pitchFamily="34" charset="0"/>
              </a:rPr>
              <a:t>2</a:t>
            </a:r>
          </a:p>
          <a:p>
            <a:pPr algn="just">
              <a:spcBef>
                <a:spcPct val="50000"/>
              </a:spcBef>
              <a:buFont typeface="Wingdings" pitchFamily="2" charset="2"/>
              <a:buNone/>
              <a:defRPr/>
            </a:pPr>
            <a:r>
              <a:rPr lang="es-ES" sz="1600" dirty="0">
                <a:solidFill>
                  <a:srgbClr val="000000"/>
                </a:solidFill>
                <a:latin typeface="Franklin Gothic Book" pitchFamily="34" charset="0"/>
              </a:rPr>
              <a:t>El conductor principal del electrodo de puesta a tierra para los sistemas de media tensión, alta tensión y extra alta tensión, debe ser seleccionado con la formula</a:t>
            </a:r>
            <a:r>
              <a:rPr lang="es-ES" dirty="0">
                <a:solidFill>
                  <a:srgbClr val="000000"/>
                </a:solidFill>
                <a:latin typeface="Franklin Gothic Book" pitchFamily="34" charset="0"/>
              </a:rPr>
              <a:t>:</a:t>
            </a:r>
          </a:p>
        </p:txBody>
      </p:sp>
      <p:pic>
        <p:nvPicPr>
          <p:cNvPr id="32461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8188" y="4308475"/>
            <a:ext cx="2706687"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66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4076700"/>
            <a:ext cx="1524000" cy="2449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6659" name="Text Box 3"/>
          <p:cNvSpPr txBox="1">
            <a:spLocks noChangeArrowheads="1"/>
          </p:cNvSpPr>
          <p:nvPr/>
        </p:nvSpPr>
        <p:spPr bwMode="auto">
          <a:xfrm>
            <a:off x="395288" y="1298575"/>
            <a:ext cx="7840662"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7850" indent="-4762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El conductor para alta tensión y extra alta tensión, debe seleccionarse de igual manera que se selecciona el conductor del electrodo de puesta a tierra. (formula anterior). El conductor para media tensión nunca menor de 50 mm</a:t>
            </a:r>
            <a:r>
              <a:rPr lang="es-ES" altLang="es-AR" sz="1600" baseline="30000">
                <a:solidFill>
                  <a:srgbClr val="000000"/>
                </a:solidFill>
                <a:latin typeface="Franklin Gothic Book" panose="020B0503020102020204" pitchFamily="34" charset="0"/>
              </a:rPr>
              <a:t>2</a:t>
            </a:r>
          </a:p>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Los conductores del sistema de puesta a tierra deben ser continuos, sin interrupciones o medios de desconexión y cuando se empalmen, se deben emplear elementos certificados para tal uso.</a:t>
            </a:r>
          </a:p>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El conductor de puesta a tierra de equipos, debe acompañar los conductores activos durante todo su recorrido y por la misma canalización.</a:t>
            </a:r>
          </a:p>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Los conductores de los cableados de puesta a tierra que por disposición de la instalación se requieran aislar, deben ser de color verde con rayas amarillas. </a:t>
            </a:r>
          </a:p>
        </p:txBody>
      </p:sp>
      <p:pic>
        <p:nvPicPr>
          <p:cNvPr id="3266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extLst>
          </p:cNvPr>
          <p:cNvSpPr txBox="1">
            <a:spLocks noChangeArrowheads="1"/>
          </p:cNvSpPr>
          <p:nvPr/>
        </p:nvSpPr>
        <p:spPr bwMode="auto">
          <a:xfrm>
            <a:off x="512763" y="655638"/>
            <a:ext cx="7696200" cy="708025"/>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lgn="ctr">
              <a:defRPr/>
            </a:pPr>
            <a:r>
              <a:rPr lang="es-ES" dirty="0">
                <a:solidFill>
                  <a:srgbClr val="000000"/>
                </a:solidFill>
              </a:rPr>
              <a:t>REQUISITOS DEL CONDUCTOR DE PUESTA A TIERRA DE EQUIPOS.</a:t>
            </a:r>
            <a:endParaRPr lang="es-ES_tradnl" dirty="0">
              <a:solidFill>
                <a:srgbClr val="000000"/>
              </a:solidFill>
            </a:endParaRPr>
          </a:p>
        </p:txBody>
      </p:sp>
      <p:pic>
        <p:nvPicPr>
          <p:cNvPr id="326662" name="5 Imag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4222750"/>
            <a:ext cx="349250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323850" y="671513"/>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REQUISITOS DE LA </a:t>
            </a:r>
            <a:r>
              <a:rPr lang="es-ES" sz="2000" b="1" dirty="0">
                <a:solidFill>
                  <a:srgbClr val="000000"/>
                </a:solidFill>
                <a:effectLst>
                  <a:outerShdw blurRad="38100" dist="38100" dir="2700000" algn="tl">
                    <a:srgbClr val="000000"/>
                  </a:outerShdw>
                </a:effectLst>
                <a:latin typeface="Knockout" pitchFamily="2" charset="0"/>
              </a:rPr>
              <a:t>GRAVILLA DEL SISTEMAS DE PUESTA A TIERRA.</a:t>
            </a:r>
          </a:p>
        </p:txBody>
      </p:sp>
      <p:sp>
        <p:nvSpPr>
          <p:cNvPr id="328707" name="Text Box 3"/>
          <p:cNvSpPr txBox="1">
            <a:spLocks noChangeArrowheads="1"/>
          </p:cNvSpPr>
          <p:nvPr/>
        </p:nvSpPr>
        <p:spPr bwMode="auto">
          <a:xfrm>
            <a:off x="436563" y="1268413"/>
            <a:ext cx="8382000" cy="206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7850" indent="-4762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El valor de resistividad mínimo permitido es </a:t>
            </a:r>
            <a:r>
              <a:rPr lang="es-ES" altLang="es-AR" sz="1600" b="1">
                <a:solidFill>
                  <a:srgbClr val="000000"/>
                </a:solidFill>
                <a:latin typeface="Franklin Gothic Book" panose="020B0503020102020204" pitchFamily="34" charset="0"/>
              </a:rPr>
              <a:t>1,300 ohmios-metros </a:t>
            </a:r>
            <a:r>
              <a:rPr lang="es-ES" altLang="es-AR" sz="1600">
                <a:solidFill>
                  <a:srgbClr val="000000"/>
                </a:solidFill>
                <a:latin typeface="Franklin Gothic Book" panose="020B0503020102020204" pitchFamily="34" charset="0"/>
              </a:rPr>
              <a:t>para condición húmeda.</a:t>
            </a:r>
          </a:p>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Se deben considerar 4" de gravilla después de la compactación natural de la gravilla y las variaciones que ocurren al depositarlas en la subestación. (En la practica deben ser aproximadamente </a:t>
            </a:r>
            <a:r>
              <a:rPr lang="es-ES" altLang="es-AR" sz="1600" b="1">
                <a:solidFill>
                  <a:srgbClr val="000000"/>
                </a:solidFill>
                <a:latin typeface="Franklin Gothic Book" panose="020B0503020102020204" pitchFamily="34" charset="0"/>
              </a:rPr>
              <a:t>6"  antes de este proceso</a:t>
            </a:r>
            <a:r>
              <a:rPr lang="es-ES" altLang="es-AR" sz="1600">
                <a:solidFill>
                  <a:srgbClr val="000000"/>
                </a:solidFill>
                <a:latin typeface="Franklin Gothic Book" panose="020B0503020102020204" pitchFamily="34" charset="0"/>
              </a:rPr>
              <a:t>.</a:t>
            </a:r>
          </a:p>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Se requiere utilizar </a:t>
            </a:r>
            <a:r>
              <a:rPr lang="es-ES" altLang="es-AR" sz="1600" b="1">
                <a:solidFill>
                  <a:srgbClr val="000000"/>
                </a:solidFill>
                <a:latin typeface="Franklin Gothic Book" panose="020B0503020102020204" pitchFamily="34" charset="0"/>
              </a:rPr>
              <a:t>gravilla gris tipo roca de granito triturada </a:t>
            </a:r>
            <a:r>
              <a:rPr lang="es-ES" altLang="es-AR" sz="1600">
                <a:solidFill>
                  <a:srgbClr val="000000"/>
                </a:solidFill>
                <a:latin typeface="Franklin Gothic Book" panose="020B0503020102020204" pitchFamily="34" charset="0"/>
              </a:rPr>
              <a:t>de 5/8" a 3/4" de diámetro o similar, que cumpla con el requisito mínimo permitido de resistividad .</a:t>
            </a:r>
          </a:p>
        </p:txBody>
      </p:sp>
      <p:pic>
        <p:nvPicPr>
          <p:cNvPr id="328708" name="6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3343275"/>
            <a:ext cx="3240087"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709" name="7 Ima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763" y="3343275"/>
            <a:ext cx="3916362"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71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Rectángulo"/>
          <p:cNvSpPr>
            <a:spLocks noChangeArrowheads="1"/>
          </p:cNvSpPr>
          <p:nvPr/>
        </p:nvSpPr>
        <p:spPr bwMode="auto">
          <a:xfrm>
            <a:off x="2124075" y="2852738"/>
            <a:ext cx="53514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OTROS EQUIPOS</a:t>
            </a:r>
          </a:p>
          <a:p>
            <a:pPr algn="ctr"/>
            <a:endParaRPr lang="es-ES" altLang="en-US" sz="4800" b="1">
              <a:solidFill>
                <a:srgbClr val="000000"/>
              </a:solidFill>
              <a:latin typeface="Futura Lt BT" pitchFamily="34" charset="0"/>
            </a:endParaRPr>
          </a:p>
        </p:txBody>
      </p:sp>
      <p:pic>
        <p:nvPicPr>
          <p:cNvPr id="32973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CELDAS DE DISTRIBUCIÓN DE MEDIA TENSIÓN</a:t>
            </a:r>
          </a:p>
        </p:txBody>
      </p:sp>
      <p:sp>
        <p:nvSpPr>
          <p:cNvPr id="33177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2" name="1 Rectángulo">
            <a:extLst>
              <a:ext uri="{FF2B5EF4-FFF2-40B4-BE49-F238E27FC236}"/>
            </a:extLst>
          </p:cNvPr>
          <p:cNvSpPr/>
          <p:nvPr/>
        </p:nvSpPr>
        <p:spPr>
          <a:xfrm>
            <a:off x="684213" y="1225550"/>
            <a:ext cx="7561262" cy="5754688"/>
          </a:xfrm>
          <a:prstGeom prst="rect">
            <a:avLst/>
          </a:prstGeom>
        </p:spPr>
        <p:txBody>
          <a:bodyPr>
            <a:spAutoFit/>
          </a:bodyPr>
          <a:lstStyle/>
          <a:p>
            <a:pPr marL="285750" indent="-285750" algn="just">
              <a:spcBef>
                <a:spcPts val="1200"/>
              </a:spcBef>
              <a:buFont typeface="Wingdings" panose="05000000000000000000" pitchFamily="2" charset="2"/>
              <a:buChar char="v"/>
              <a:defRPr/>
            </a:pPr>
            <a:r>
              <a:rPr lang="es-ES" dirty="0">
                <a:solidFill>
                  <a:srgbClr val="000000"/>
                </a:solidFill>
              </a:rPr>
              <a:t>La tarea principal de las celdas de media tensión es la rentabilidad y la distribución segura de energía.</a:t>
            </a:r>
          </a:p>
          <a:p>
            <a:pPr marL="285750" indent="-285750" algn="just">
              <a:spcBef>
                <a:spcPts val="1200"/>
              </a:spcBef>
              <a:buFont typeface="Wingdings" panose="05000000000000000000" pitchFamily="2" charset="2"/>
              <a:buChar char="v"/>
              <a:defRPr/>
            </a:pPr>
            <a:r>
              <a:rPr lang="es-ES" dirty="0">
                <a:solidFill>
                  <a:srgbClr val="000000"/>
                </a:solidFill>
              </a:rPr>
              <a:t>Todos los aspectos del sistema están diseñados con la intención de reducir al mínimo los inconvenientes asociados a la instalación y operación:</a:t>
            </a:r>
          </a:p>
          <a:p>
            <a:pPr marL="342900" indent="-342900" algn="just">
              <a:spcBef>
                <a:spcPts val="1200"/>
              </a:spcBef>
              <a:buFont typeface="+mj-lt"/>
              <a:buAutoNum type="arabicPeriod"/>
              <a:defRPr/>
            </a:pPr>
            <a:r>
              <a:rPr lang="es-ES" dirty="0">
                <a:solidFill>
                  <a:srgbClr val="000000"/>
                </a:solidFill>
              </a:rPr>
              <a:t>Montaje sin complicaciones debido al empleo de barras y conexiones de cableado idénticas.</a:t>
            </a:r>
          </a:p>
          <a:p>
            <a:pPr marL="342900" indent="-342900" algn="just">
              <a:spcBef>
                <a:spcPts val="1200"/>
              </a:spcBef>
              <a:buFont typeface="+mj-lt"/>
              <a:buAutoNum type="arabicPeriod"/>
              <a:defRPr/>
            </a:pPr>
            <a:r>
              <a:rPr lang="es-ES" dirty="0">
                <a:solidFill>
                  <a:srgbClr val="000000"/>
                </a:solidFill>
              </a:rPr>
              <a:t>Sistema patentado de conectores universales de fácil instalación.</a:t>
            </a:r>
          </a:p>
          <a:p>
            <a:pPr marL="342900" indent="-342900" algn="just">
              <a:spcBef>
                <a:spcPts val="1200"/>
              </a:spcBef>
              <a:buFont typeface="+mj-lt"/>
              <a:buAutoNum type="arabicPeriod"/>
              <a:defRPr/>
            </a:pPr>
            <a:r>
              <a:rPr lang="es-ES" dirty="0">
                <a:solidFill>
                  <a:srgbClr val="000000"/>
                </a:solidFill>
              </a:rPr>
              <a:t>Cableado sencillo gracias a que el conexionado de cables se realiza a una altura de 700 mm.</a:t>
            </a:r>
          </a:p>
          <a:p>
            <a:pPr marL="342900" indent="-342900" algn="just">
              <a:spcBef>
                <a:spcPts val="1200"/>
              </a:spcBef>
              <a:buFont typeface="+mj-lt"/>
              <a:buAutoNum type="arabicPeriod"/>
              <a:defRPr/>
            </a:pPr>
            <a:r>
              <a:rPr lang="es-ES" dirty="0">
                <a:solidFill>
                  <a:srgbClr val="000000"/>
                </a:solidFill>
              </a:rPr>
              <a:t>Se requiere poco mantenimiento y servicios preventivos.</a:t>
            </a:r>
          </a:p>
          <a:p>
            <a:pPr marL="342900" indent="-342900" algn="just">
              <a:spcBef>
                <a:spcPts val="1200"/>
              </a:spcBef>
              <a:buFont typeface="+mj-lt"/>
              <a:buAutoNum type="arabicPeriod"/>
              <a:defRPr/>
            </a:pPr>
            <a:r>
              <a:rPr lang="es-ES" dirty="0">
                <a:solidFill>
                  <a:srgbClr val="000000"/>
                </a:solidFill>
              </a:rPr>
              <a:t>Operación sencilla y fácil.</a:t>
            </a:r>
          </a:p>
          <a:p>
            <a:pPr marL="342900" indent="-342900" algn="just">
              <a:spcBef>
                <a:spcPts val="1200"/>
              </a:spcBef>
              <a:buFont typeface="+mj-lt"/>
              <a:buAutoNum type="arabicPeriod"/>
              <a:defRPr/>
            </a:pPr>
            <a:r>
              <a:rPr lang="es-ES" dirty="0">
                <a:solidFill>
                  <a:srgbClr val="000000"/>
                </a:solidFill>
              </a:rPr>
              <a:t>Operación intuitiva que implica un menor riesgo para el operador.</a:t>
            </a:r>
          </a:p>
          <a:p>
            <a:pPr marL="342900" indent="-342900" algn="just">
              <a:spcBef>
                <a:spcPts val="1200"/>
              </a:spcBef>
              <a:buFont typeface="+mj-lt"/>
              <a:buAutoNum type="arabicPeriod"/>
              <a:defRPr/>
            </a:pPr>
            <a:r>
              <a:rPr lang="es-ES" dirty="0">
                <a:solidFill>
                  <a:srgbClr val="000000"/>
                </a:solidFill>
              </a:rPr>
              <a:t>Celdas de  media tensión muy seguras.</a:t>
            </a:r>
          </a:p>
          <a:p>
            <a:pPr marL="342900" indent="-342900" algn="just">
              <a:buFont typeface="+mj-lt"/>
              <a:buAutoNum type="arabicPeriod"/>
              <a:defRPr/>
            </a:pPr>
            <a:endParaRPr lang="es-ES" dirty="0">
              <a:solidFill>
                <a:srgbClr val="000000"/>
              </a:solidFill>
            </a:endParaRPr>
          </a:p>
          <a:p>
            <a:pPr marL="342900" indent="-342900" algn="just">
              <a:buFont typeface="+mj-lt"/>
              <a:buAutoNum type="arabicPeriod"/>
              <a:defRPr/>
            </a:pPr>
            <a:endParaRPr lang="es-ES" dirty="0">
              <a:solidFill>
                <a:srgbClr val="000099"/>
              </a:solidFill>
            </a:endParaRPr>
          </a:p>
        </p:txBody>
      </p:sp>
      <p:pic>
        <p:nvPicPr>
          <p:cNvPr id="33178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CELDAS DE DISTRIBUCIÓN DE MEDIA TENSIÓN</a:t>
            </a:r>
          </a:p>
        </p:txBody>
      </p:sp>
      <p:sp>
        <p:nvSpPr>
          <p:cNvPr id="2" name="1 Rectángulo">
            <a:extLst>
              <a:ext uri="{FF2B5EF4-FFF2-40B4-BE49-F238E27FC236}"/>
            </a:extLst>
          </p:cNvPr>
          <p:cNvSpPr/>
          <p:nvPr/>
        </p:nvSpPr>
        <p:spPr>
          <a:xfrm>
            <a:off x="684213" y="981075"/>
            <a:ext cx="7561262" cy="2970213"/>
          </a:xfrm>
          <a:prstGeom prst="rect">
            <a:avLst/>
          </a:prstGeom>
        </p:spPr>
        <p:txBody>
          <a:bodyPr>
            <a:spAutoFit/>
          </a:bodyPr>
          <a:lstStyle/>
          <a:p>
            <a:pPr marL="285750" indent="-285750" algn="just">
              <a:spcBef>
                <a:spcPts val="600"/>
              </a:spcBef>
              <a:buFont typeface="Wingdings" panose="05000000000000000000" pitchFamily="2" charset="2"/>
              <a:buChar char="q"/>
              <a:defRPr/>
            </a:pPr>
            <a:r>
              <a:rPr lang="es-ES" dirty="0">
                <a:solidFill>
                  <a:srgbClr val="000000"/>
                </a:solidFill>
              </a:rPr>
              <a:t>Tipos de construcción de  Celdas de Media Tensión:</a:t>
            </a:r>
          </a:p>
          <a:p>
            <a:pPr indent="-457200" algn="just">
              <a:spcBef>
                <a:spcPts val="600"/>
              </a:spcBef>
              <a:defRPr/>
            </a:pPr>
            <a:r>
              <a:rPr lang="es-ES" b="1" dirty="0">
                <a:solidFill>
                  <a:srgbClr val="000000"/>
                </a:solidFill>
              </a:rPr>
              <a:t>Metal-</a:t>
            </a:r>
            <a:r>
              <a:rPr lang="es-ES" b="1" dirty="0" err="1">
                <a:solidFill>
                  <a:srgbClr val="000000"/>
                </a:solidFill>
              </a:rPr>
              <a:t>Clad</a:t>
            </a:r>
            <a:r>
              <a:rPr lang="es-ES" dirty="0">
                <a:solidFill>
                  <a:srgbClr val="000000"/>
                </a:solidFill>
              </a:rPr>
              <a:t>		Celda blindada con compartimientos MT en 				laminas 	metálicas</a:t>
            </a:r>
          </a:p>
          <a:p>
            <a:pPr algn="just">
              <a:spcBef>
                <a:spcPts val="600"/>
              </a:spcBef>
              <a:defRPr/>
            </a:pPr>
            <a:endParaRPr lang="es-ES" b="1" dirty="0">
              <a:solidFill>
                <a:srgbClr val="000000"/>
              </a:solidFill>
            </a:endParaRPr>
          </a:p>
          <a:p>
            <a:pPr algn="just">
              <a:spcBef>
                <a:spcPts val="600"/>
              </a:spcBef>
              <a:defRPr/>
            </a:pPr>
            <a:r>
              <a:rPr lang="es-ES" b="1" dirty="0">
                <a:solidFill>
                  <a:srgbClr val="000000"/>
                </a:solidFill>
              </a:rPr>
              <a:t>Metal-</a:t>
            </a:r>
            <a:r>
              <a:rPr lang="es-ES" b="1" dirty="0" err="1">
                <a:solidFill>
                  <a:srgbClr val="000000"/>
                </a:solidFill>
              </a:rPr>
              <a:t>Enclosed</a:t>
            </a:r>
            <a:r>
              <a:rPr lang="es-ES" dirty="0">
                <a:solidFill>
                  <a:srgbClr val="000000"/>
                </a:solidFill>
              </a:rPr>
              <a:t> 		Celda simplificada, sin compartimientos MT</a:t>
            </a:r>
          </a:p>
          <a:p>
            <a:pPr algn="just">
              <a:spcBef>
                <a:spcPts val="600"/>
              </a:spcBef>
              <a:defRPr/>
            </a:pPr>
            <a:endParaRPr lang="es-ES" b="1" dirty="0">
              <a:solidFill>
                <a:srgbClr val="000000"/>
              </a:solidFill>
            </a:endParaRPr>
          </a:p>
          <a:p>
            <a:pPr algn="just">
              <a:spcBef>
                <a:spcPts val="600"/>
              </a:spcBef>
              <a:defRPr/>
            </a:pPr>
            <a:r>
              <a:rPr lang="es-ES" b="1" dirty="0" err="1">
                <a:solidFill>
                  <a:srgbClr val="000000"/>
                </a:solidFill>
              </a:rPr>
              <a:t>Compartmented</a:t>
            </a:r>
            <a:r>
              <a:rPr lang="es-ES" b="1" dirty="0">
                <a:solidFill>
                  <a:srgbClr val="000000"/>
                </a:solidFill>
              </a:rPr>
              <a:t> </a:t>
            </a:r>
            <a:r>
              <a:rPr lang="es-ES" dirty="0">
                <a:solidFill>
                  <a:srgbClr val="000000"/>
                </a:solidFill>
              </a:rPr>
              <a:t>		Celda blindada con compartimientos MT en 				material aislante</a:t>
            </a:r>
          </a:p>
          <a:p>
            <a:pPr marL="342900" indent="-342900" algn="just">
              <a:buFont typeface="+mj-lt"/>
              <a:buAutoNum type="arabicPeriod"/>
              <a:defRPr/>
            </a:pPr>
            <a:endParaRPr lang="es-ES" dirty="0">
              <a:solidFill>
                <a:srgbClr val="000099"/>
              </a:solidFill>
            </a:endParaRPr>
          </a:p>
        </p:txBody>
      </p:sp>
      <p:grpSp>
        <p:nvGrpSpPr>
          <p:cNvPr id="333828" name="Grupo 3"/>
          <p:cNvGrpSpPr>
            <a:grpSpLocks/>
          </p:cNvGrpSpPr>
          <p:nvPr/>
        </p:nvGrpSpPr>
        <p:grpSpPr bwMode="auto">
          <a:xfrm>
            <a:off x="522288" y="3284538"/>
            <a:ext cx="7885112" cy="3103562"/>
            <a:chOff x="647700" y="3810000"/>
            <a:chExt cx="7885113" cy="3103563"/>
          </a:xfrm>
        </p:grpSpPr>
        <p:pic>
          <p:nvPicPr>
            <p:cNvPr id="3338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9675" y="3810000"/>
              <a:ext cx="2243138" cy="30353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338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300" y="4090988"/>
              <a:ext cx="1241425" cy="282257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3383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 y="4062413"/>
              <a:ext cx="2700338" cy="28511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grpSp>
      <p:pic>
        <p:nvPicPr>
          <p:cNvPr id="333829"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CELDAS DE DISTRIBUCIÓN DE MEDIA TENSIÓN</a:t>
            </a:r>
          </a:p>
        </p:txBody>
      </p:sp>
      <p:sp>
        <p:nvSpPr>
          <p:cNvPr id="2" name="1 Rectángulo">
            <a:extLst>
              <a:ext uri="{FF2B5EF4-FFF2-40B4-BE49-F238E27FC236}"/>
            </a:extLst>
          </p:cNvPr>
          <p:cNvSpPr/>
          <p:nvPr/>
        </p:nvSpPr>
        <p:spPr>
          <a:xfrm>
            <a:off x="684213" y="981075"/>
            <a:ext cx="7561262" cy="1354138"/>
          </a:xfrm>
          <a:prstGeom prst="rect">
            <a:avLst/>
          </a:prstGeom>
        </p:spPr>
        <p:txBody>
          <a:bodyPr>
            <a:spAutoFit/>
          </a:bodyPr>
          <a:lstStyle/>
          <a:p>
            <a:pPr algn="just">
              <a:spcBef>
                <a:spcPts val="600"/>
              </a:spcBef>
              <a:defRPr/>
            </a:pPr>
            <a:r>
              <a:rPr lang="es-ES" dirty="0">
                <a:solidFill>
                  <a:srgbClr val="000000"/>
                </a:solidFill>
              </a:rPr>
              <a:t>Tipos de aislamiento de  Celdas de Media Tensión:</a:t>
            </a:r>
          </a:p>
          <a:p>
            <a:pPr indent="-457200" algn="just">
              <a:spcBef>
                <a:spcPts val="600"/>
              </a:spcBef>
              <a:buFont typeface="Wingdings" pitchFamily="2" charset="2"/>
              <a:buChar char="v"/>
              <a:defRPr/>
            </a:pPr>
            <a:r>
              <a:rPr lang="pt-BR" dirty="0">
                <a:solidFill>
                  <a:srgbClr val="000000"/>
                </a:solidFill>
              </a:rPr>
              <a:t>Celdas asiladas a gás </a:t>
            </a:r>
            <a:r>
              <a:rPr lang="pt-BR" b="1" dirty="0">
                <a:solidFill>
                  <a:srgbClr val="000000"/>
                </a:solidFill>
              </a:rPr>
              <a:t>(GIS)</a:t>
            </a:r>
          </a:p>
          <a:p>
            <a:pPr indent="-457200" algn="just">
              <a:spcBef>
                <a:spcPts val="600"/>
              </a:spcBef>
              <a:buFont typeface="Wingdings" pitchFamily="2" charset="2"/>
              <a:buChar char="v"/>
              <a:defRPr/>
            </a:pPr>
            <a:r>
              <a:rPr lang="pt-BR" dirty="0">
                <a:solidFill>
                  <a:srgbClr val="000000"/>
                </a:solidFill>
              </a:rPr>
              <a:t>Celdas asiladas a aire </a:t>
            </a:r>
            <a:r>
              <a:rPr lang="pt-BR" b="1" dirty="0">
                <a:solidFill>
                  <a:srgbClr val="000000"/>
                </a:solidFill>
              </a:rPr>
              <a:t>(AIS) </a:t>
            </a:r>
            <a:endParaRPr lang="es-ES" b="1" dirty="0">
              <a:solidFill>
                <a:srgbClr val="000000"/>
              </a:solidFill>
            </a:endParaRPr>
          </a:p>
          <a:p>
            <a:pPr algn="just">
              <a:defRPr/>
            </a:pPr>
            <a:endParaRPr lang="es-ES" dirty="0">
              <a:solidFill>
                <a:srgbClr val="000000"/>
              </a:solidFill>
            </a:endParaRPr>
          </a:p>
        </p:txBody>
      </p:sp>
      <p:grpSp>
        <p:nvGrpSpPr>
          <p:cNvPr id="335876" name="Grupo 2"/>
          <p:cNvGrpSpPr>
            <a:grpSpLocks/>
          </p:cNvGrpSpPr>
          <p:nvPr/>
        </p:nvGrpSpPr>
        <p:grpSpPr bwMode="auto">
          <a:xfrm>
            <a:off x="684213" y="2120900"/>
            <a:ext cx="7775575" cy="4187825"/>
            <a:chOff x="684213" y="2120900"/>
            <a:chExt cx="7775575" cy="4737100"/>
          </a:xfrm>
        </p:grpSpPr>
        <p:pic>
          <p:nvPicPr>
            <p:cNvPr id="3358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9888" y="2519363"/>
              <a:ext cx="1557337" cy="42497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358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2120900"/>
              <a:ext cx="2016125" cy="4732338"/>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3588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2138363"/>
              <a:ext cx="2484438" cy="471963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grpSp>
      <p:pic>
        <p:nvPicPr>
          <p:cNvPr id="335877"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CELDAS DE DISTRIBUCIÓN DE MEDIA TENSIÓN</a:t>
            </a:r>
          </a:p>
        </p:txBody>
      </p:sp>
      <p:sp>
        <p:nvSpPr>
          <p:cNvPr id="2" name="1 Rectángulo">
            <a:extLst>
              <a:ext uri="{FF2B5EF4-FFF2-40B4-BE49-F238E27FC236}"/>
            </a:extLst>
          </p:cNvPr>
          <p:cNvSpPr/>
          <p:nvPr/>
        </p:nvSpPr>
        <p:spPr>
          <a:xfrm>
            <a:off x="684213" y="981075"/>
            <a:ext cx="7561262" cy="1708150"/>
          </a:xfrm>
          <a:prstGeom prst="rect">
            <a:avLst/>
          </a:prstGeom>
        </p:spPr>
        <p:txBody>
          <a:bodyPr>
            <a:spAutoFit/>
          </a:bodyPr>
          <a:lstStyle/>
          <a:p>
            <a:pPr algn="just">
              <a:spcBef>
                <a:spcPts val="600"/>
              </a:spcBef>
              <a:defRPr/>
            </a:pPr>
            <a:r>
              <a:rPr lang="es-ES" dirty="0">
                <a:solidFill>
                  <a:srgbClr val="000000"/>
                </a:solidFill>
              </a:rPr>
              <a:t>Tipos de Celdas de Media Tensión según función:</a:t>
            </a:r>
          </a:p>
          <a:p>
            <a:pPr marL="285750" indent="-285750" algn="just">
              <a:spcBef>
                <a:spcPts val="600"/>
              </a:spcBef>
              <a:buFont typeface="Wingdings" pitchFamily="2" charset="2"/>
              <a:buChar char="v"/>
              <a:defRPr/>
            </a:pPr>
            <a:r>
              <a:rPr lang="es-ES" dirty="0">
                <a:solidFill>
                  <a:srgbClr val="000000"/>
                </a:solidFill>
              </a:rPr>
              <a:t>Acometidas</a:t>
            </a:r>
          </a:p>
          <a:p>
            <a:pPr marL="285750" indent="-285750" algn="just">
              <a:spcBef>
                <a:spcPts val="600"/>
              </a:spcBef>
              <a:buFont typeface="Wingdings" pitchFamily="2" charset="2"/>
              <a:buChar char="v"/>
              <a:defRPr/>
            </a:pPr>
            <a:r>
              <a:rPr lang="es-ES" dirty="0">
                <a:solidFill>
                  <a:srgbClr val="000000"/>
                </a:solidFill>
              </a:rPr>
              <a:t>Medida</a:t>
            </a:r>
          </a:p>
          <a:p>
            <a:pPr marL="285750" indent="-285750" algn="just">
              <a:spcBef>
                <a:spcPts val="600"/>
              </a:spcBef>
              <a:buFont typeface="Wingdings" pitchFamily="2" charset="2"/>
              <a:buChar char="v"/>
              <a:defRPr/>
            </a:pPr>
            <a:r>
              <a:rPr lang="es-ES" dirty="0">
                <a:solidFill>
                  <a:srgbClr val="000000"/>
                </a:solidFill>
              </a:rPr>
              <a:t>Remonte de barras</a:t>
            </a:r>
          </a:p>
          <a:p>
            <a:pPr marL="285750" indent="-285750" algn="just">
              <a:buFont typeface="Wingdings" pitchFamily="2" charset="2"/>
              <a:buChar char="v"/>
              <a:defRPr/>
            </a:pPr>
            <a:endParaRPr lang="es-ES" dirty="0">
              <a:solidFill>
                <a:srgbClr val="000000"/>
              </a:solidFill>
            </a:endParaRPr>
          </a:p>
        </p:txBody>
      </p:sp>
      <p:sp>
        <p:nvSpPr>
          <p:cNvPr id="337924" name="2 Rectángulo"/>
          <p:cNvSpPr>
            <a:spLocks noChangeArrowheads="1"/>
          </p:cNvSpPr>
          <p:nvPr/>
        </p:nvSpPr>
        <p:spPr bwMode="auto">
          <a:xfrm>
            <a:off x="415925" y="2592388"/>
            <a:ext cx="2349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600" b="1">
                <a:solidFill>
                  <a:srgbClr val="000000"/>
                </a:solidFill>
              </a:rPr>
              <a:t>Celdas seccionadoras</a:t>
            </a:r>
          </a:p>
        </p:txBody>
      </p:sp>
      <p:sp>
        <p:nvSpPr>
          <p:cNvPr id="337925" name="4 Rectángulo"/>
          <p:cNvSpPr>
            <a:spLocks noChangeArrowheads="1"/>
          </p:cNvSpPr>
          <p:nvPr/>
        </p:nvSpPr>
        <p:spPr bwMode="auto">
          <a:xfrm>
            <a:off x="2708275" y="2260600"/>
            <a:ext cx="21891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solidFill>
                <a:srgbClr val="000099"/>
              </a:solidFill>
            </a:endParaRPr>
          </a:p>
          <a:p>
            <a:r>
              <a:rPr lang="es-ES" altLang="en-US" sz="1600" b="1">
                <a:solidFill>
                  <a:srgbClr val="000000"/>
                </a:solidFill>
              </a:rPr>
              <a:t>Seccionador Fusible</a:t>
            </a:r>
          </a:p>
        </p:txBody>
      </p:sp>
      <p:grpSp>
        <p:nvGrpSpPr>
          <p:cNvPr id="337926" name="Grupo 2"/>
          <p:cNvGrpSpPr>
            <a:grpSpLocks/>
          </p:cNvGrpSpPr>
          <p:nvPr/>
        </p:nvGrpSpPr>
        <p:grpSpPr bwMode="auto">
          <a:xfrm>
            <a:off x="611188" y="2781300"/>
            <a:ext cx="8137525" cy="3743325"/>
            <a:chOff x="107950" y="2781300"/>
            <a:chExt cx="8385175" cy="3816350"/>
          </a:xfrm>
        </p:grpSpPr>
        <p:pic>
          <p:nvPicPr>
            <p:cNvPr id="3379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892425"/>
              <a:ext cx="2160588" cy="37052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3793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2781300"/>
              <a:ext cx="2771775" cy="37909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3793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1750" y="2930525"/>
              <a:ext cx="3381375" cy="36671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37927" name="5 Rectángulo"/>
          <p:cNvSpPr>
            <a:spLocks noChangeArrowheads="1"/>
          </p:cNvSpPr>
          <p:nvPr/>
        </p:nvSpPr>
        <p:spPr bwMode="auto">
          <a:xfrm>
            <a:off x="5726113" y="2268538"/>
            <a:ext cx="30003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solidFill>
                <a:srgbClr val="000099"/>
              </a:solidFill>
            </a:endParaRPr>
          </a:p>
          <a:p>
            <a:r>
              <a:rPr lang="es-ES" altLang="en-US" sz="1600" b="1">
                <a:solidFill>
                  <a:srgbClr val="000000"/>
                </a:solidFill>
              </a:rPr>
              <a:t>Celda con interruptor en SF6</a:t>
            </a:r>
          </a:p>
        </p:txBody>
      </p:sp>
      <p:pic>
        <p:nvPicPr>
          <p:cNvPr id="337928"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57225" y="620713"/>
            <a:ext cx="7561263"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EQUIPOS DE MEDIDA PARA SUBESTACIONES AT</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3997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39972" name="Rectangle 4"/>
          <p:cNvSpPr>
            <a:spLocks noChangeArrowheads="1"/>
          </p:cNvSpPr>
          <p:nvPr/>
        </p:nvSpPr>
        <p:spPr bwMode="auto">
          <a:xfrm>
            <a:off x="684213" y="1139825"/>
            <a:ext cx="7559675" cy="49403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Arial" panose="020B0604020202020204" pitchFamily="34" charset="0"/>
              <a:buChar char="•"/>
            </a:pPr>
            <a:r>
              <a:rPr lang="es-ES" altLang="es-AR">
                <a:solidFill>
                  <a:srgbClr val="000000"/>
                </a:solidFill>
              </a:rPr>
              <a:t>En las subestaciones que lo requieran, se instalan equipos de medida  para conocer la energía que entra y sale por cada línea. Los equipos de medida están compuestos por:</a:t>
            </a:r>
          </a:p>
          <a:p>
            <a:pPr lvl="1" algn="just">
              <a:spcBef>
                <a:spcPct val="50000"/>
              </a:spcBef>
              <a:buFont typeface="Wingdings" panose="05000000000000000000" pitchFamily="2" charset="2"/>
              <a:buChar char="v"/>
            </a:pPr>
            <a:r>
              <a:rPr lang="es-ES" altLang="es-AR">
                <a:solidFill>
                  <a:srgbClr val="000000"/>
                </a:solidFill>
              </a:rPr>
              <a:t>Contadores registradores acordes a la normativa vigente en cada país y  según la clasificación del  punto de medida.</a:t>
            </a:r>
          </a:p>
          <a:p>
            <a:pPr lvl="1" algn="just">
              <a:spcBef>
                <a:spcPct val="50000"/>
              </a:spcBef>
              <a:buFont typeface="Wingdings" panose="05000000000000000000" pitchFamily="2" charset="2"/>
              <a:buChar char="v"/>
            </a:pPr>
            <a:r>
              <a:rPr lang="es-ES" altLang="es-AR">
                <a:solidFill>
                  <a:srgbClr val="000000"/>
                </a:solidFill>
              </a:rPr>
              <a:t>El sistema de medida será de 4 hilos (con 3 transformadores de medida de tensión y 3 transformadores de medida de intensidad.</a:t>
            </a:r>
          </a:p>
          <a:p>
            <a:pPr lvl="1" algn="just">
              <a:spcBef>
                <a:spcPct val="50000"/>
              </a:spcBef>
              <a:buFont typeface="Wingdings" panose="05000000000000000000" pitchFamily="2" charset="2"/>
              <a:buChar char="v"/>
            </a:pPr>
            <a:r>
              <a:rPr lang="es-ES" altLang="es-AR">
                <a:solidFill>
                  <a:srgbClr val="000000"/>
                </a:solidFill>
              </a:rPr>
              <a:t>Los transformadores de medida se instalarán de forma que sean accesibles para su verificación, cambio de relación o sustitución ante avería.</a:t>
            </a:r>
          </a:p>
          <a:p>
            <a:pPr lvl="1" algn="just">
              <a:spcBef>
                <a:spcPct val="50000"/>
              </a:spcBef>
              <a:buFont typeface="Wingdings" panose="05000000000000000000" pitchFamily="2" charset="2"/>
              <a:buChar char="v"/>
            </a:pPr>
            <a:r>
              <a:rPr lang="es-ES" altLang="es-AR">
                <a:solidFill>
                  <a:srgbClr val="000000"/>
                </a:solidFill>
              </a:rPr>
              <a:t>Normalmente los transformadores intensidad serán de clase 0,2 S, los de tensión clase 0,5</a:t>
            </a:r>
          </a:p>
          <a:p>
            <a:pPr lvl="1" algn="just">
              <a:spcBef>
                <a:spcPct val="50000"/>
              </a:spcBef>
              <a:buFont typeface="Wingdings" panose="05000000000000000000" pitchFamily="2" charset="2"/>
              <a:buChar char="v"/>
            </a:pPr>
            <a:r>
              <a:rPr lang="es-ES" altLang="es-AR">
                <a:solidFill>
                  <a:srgbClr val="000000"/>
                </a:solidFill>
              </a:rPr>
              <a:t>Los transformadores de medida de tensión serán de un valor de relación en primario comprendida entre el 80 % y el 120 % de la tensión nominal de la red.</a:t>
            </a:r>
          </a:p>
        </p:txBody>
      </p:sp>
      <p:pic>
        <p:nvPicPr>
          <p:cNvPr id="33997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42019" name="Rectangle 4"/>
          <p:cNvSpPr>
            <a:spLocks noChangeArrowheads="1"/>
          </p:cNvSpPr>
          <p:nvPr/>
        </p:nvSpPr>
        <p:spPr bwMode="auto">
          <a:xfrm>
            <a:off x="684213" y="1139825"/>
            <a:ext cx="7559675" cy="3698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endParaRPr lang="es-ES" altLang="en-US">
              <a:solidFill>
                <a:srgbClr val="000099"/>
              </a:solidFill>
            </a:endParaRPr>
          </a:p>
        </p:txBody>
      </p:sp>
      <p:sp>
        <p:nvSpPr>
          <p:cNvPr id="342020" name="1 Rectángulo"/>
          <p:cNvSpPr>
            <a:spLocks noChangeArrowheads="1"/>
          </p:cNvSpPr>
          <p:nvPr/>
        </p:nvSpPr>
        <p:spPr bwMode="auto">
          <a:xfrm>
            <a:off x="682625" y="987425"/>
            <a:ext cx="7561263"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s-ES" altLang="en-US">
                <a:solidFill>
                  <a:srgbClr val="000000"/>
                </a:solidFill>
              </a:rPr>
              <a:t>Los cables de interconexión entre los secundarios de los transformadores de medida y contador serán, continuos, sin interrupciones, sin cajas intermedias, y sin dispositivos de protección.</a:t>
            </a:r>
          </a:p>
          <a:p>
            <a:pPr algn="just">
              <a:spcBef>
                <a:spcPts val="600"/>
              </a:spcBef>
              <a:buFont typeface="Wingdings" panose="05000000000000000000" pitchFamily="2" charset="2"/>
              <a:buChar char="v"/>
            </a:pPr>
            <a:r>
              <a:rPr lang="es-ES" altLang="en-US">
                <a:solidFill>
                  <a:srgbClr val="000000"/>
                </a:solidFill>
              </a:rPr>
              <a:t>Los cables de interconexión entre los transformadores de medida y el contador (armario de medida) serán apantallados,</a:t>
            </a:r>
          </a:p>
          <a:p>
            <a:pPr algn="just">
              <a:spcBef>
                <a:spcPts val="600"/>
              </a:spcBef>
              <a:buFont typeface="Wingdings" panose="05000000000000000000" pitchFamily="2" charset="2"/>
              <a:buChar char="v"/>
            </a:pPr>
            <a:r>
              <a:rPr lang="es-ES" altLang="en-US">
                <a:solidFill>
                  <a:srgbClr val="000000"/>
                </a:solidFill>
              </a:rPr>
              <a:t>Los dispositivos dispondrán de telelectura</a:t>
            </a:r>
          </a:p>
          <a:p>
            <a:pPr algn="just">
              <a:spcBef>
                <a:spcPts val="600"/>
              </a:spcBef>
              <a:buFont typeface="Wingdings" panose="05000000000000000000" pitchFamily="2" charset="2"/>
              <a:buChar char="v"/>
            </a:pPr>
            <a:r>
              <a:rPr lang="es-ES" altLang="en-US">
                <a:solidFill>
                  <a:srgbClr val="000000"/>
                </a:solidFill>
              </a:rPr>
              <a:t>Los equipos y el circuito  de medida deben disponer de precinto.</a:t>
            </a:r>
          </a:p>
        </p:txBody>
      </p:sp>
      <p:pic>
        <p:nvPicPr>
          <p:cNvPr id="3420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155950"/>
            <a:ext cx="2763837" cy="32258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4202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250" y="3143250"/>
            <a:ext cx="4321175" cy="323850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8" name="Text Box 2">
            <a:extLst>
              <a:ext uri="{FF2B5EF4-FFF2-40B4-BE49-F238E27FC236}"/>
            </a:extLst>
          </p:cNvPr>
          <p:cNvSpPr txBox="1">
            <a:spLocks noChangeArrowheads="1"/>
          </p:cNvSpPr>
          <p:nvPr/>
        </p:nvSpPr>
        <p:spPr bwMode="auto">
          <a:xfrm>
            <a:off x="657225" y="620713"/>
            <a:ext cx="7561263"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EQUIPOS DE MEDIDA PARA SUBESTACIONES AT</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4202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ARMARIOS DE CORRIENTE CONTINUA: </a:t>
            </a:r>
          </a:p>
        </p:txBody>
      </p:sp>
      <p:sp>
        <p:nvSpPr>
          <p:cNvPr id="344067" name="1 Rectángulo"/>
          <p:cNvSpPr>
            <a:spLocks noChangeArrowheads="1"/>
          </p:cNvSpPr>
          <p:nvPr/>
        </p:nvSpPr>
        <p:spPr bwMode="auto">
          <a:xfrm>
            <a:off x="647700" y="1052513"/>
            <a:ext cx="78486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Ø"/>
            </a:pPr>
            <a:r>
              <a:rPr lang="es-ES" altLang="en-US">
                <a:solidFill>
                  <a:srgbClr val="000000"/>
                </a:solidFill>
              </a:rPr>
              <a:t>Debido a la necesidad de disponer de una alimentación segura para los sistemas de control, protección y comunicaciones se utilizan  rectificadores ‐ batería con salida a 48 -110V c.c. </a:t>
            </a:r>
          </a:p>
          <a:p>
            <a:pPr algn="just">
              <a:spcBef>
                <a:spcPts val="600"/>
              </a:spcBef>
              <a:buFont typeface="Wingdings" panose="05000000000000000000" pitchFamily="2" charset="2"/>
              <a:buChar char="Ø"/>
            </a:pPr>
            <a:r>
              <a:rPr lang="es-ES" altLang="en-US">
                <a:solidFill>
                  <a:srgbClr val="000000"/>
                </a:solidFill>
              </a:rPr>
              <a:t>Normalmente en cada Subestación, se encuentran uno o dos equipos (según la importancia de la subestación), de forma que ante una pérdida de la corriente alterna se disponga de un tiempo suficiente en el que dichos sistemas sigan en funcionamiento.</a:t>
            </a:r>
          </a:p>
        </p:txBody>
      </p:sp>
      <p:pic>
        <p:nvPicPr>
          <p:cNvPr id="34406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2781300"/>
            <a:ext cx="381635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4069" name="3 Rectángulo"/>
          <p:cNvSpPr>
            <a:spLocks noChangeArrowheads="1"/>
          </p:cNvSpPr>
          <p:nvPr/>
        </p:nvSpPr>
        <p:spPr bwMode="auto">
          <a:xfrm>
            <a:off x="723900" y="3205163"/>
            <a:ext cx="4208463"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Ø"/>
            </a:pPr>
            <a:r>
              <a:rPr lang="es-ES" altLang="en-US">
                <a:solidFill>
                  <a:srgbClr val="000000"/>
                </a:solidFill>
              </a:rPr>
              <a:t>Cada equipo esta compuesto por un rectificador -  cargador de baterías y un cuadro de distribución de V c.c en configuración de simple barra partida. </a:t>
            </a:r>
          </a:p>
          <a:p>
            <a:pPr>
              <a:buFont typeface="Wingdings" panose="05000000000000000000" pitchFamily="2" charset="2"/>
              <a:buChar char="Ø"/>
            </a:pPr>
            <a:endParaRPr lang="es-ES" altLang="en-US">
              <a:solidFill>
                <a:srgbClr val="000000"/>
              </a:solidFill>
            </a:endParaRPr>
          </a:p>
          <a:p>
            <a:pPr algn="just">
              <a:buFont typeface="Wingdings" panose="05000000000000000000" pitchFamily="2" charset="2"/>
              <a:buChar char="Ø"/>
            </a:pPr>
            <a:r>
              <a:rPr lang="es-ES" altLang="en-US">
                <a:solidFill>
                  <a:srgbClr val="000000"/>
                </a:solidFill>
              </a:rPr>
              <a:t>De esta forma se pueden dividir las cargas en dos barras independientes y en caso necesario pueden mediante un seccionador unir las barras</a:t>
            </a:r>
            <a:r>
              <a:rPr lang="es-ES" altLang="en-US">
                <a:solidFill>
                  <a:srgbClr val="000099"/>
                </a:solidFill>
              </a:rPr>
              <a:t>.</a:t>
            </a:r>
          </a:p>
        </p:txBody>
      </p:sp>
      <p:pic>
        <p:nvPicPr>
          <p:cNvPr id="34407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SISTEMAS DE CONTROL DE SUBESTACIONES ELÉCTRICAS: </a:t>
            </a:r>
          </a:p>
        </p:txBody>
      </p:sp>
      <p:sp>
        <p:nvSpPr>
          <p:cNvPr id="346115" name="Rectangle 4"/>
          <p:cNvSpPr>
            <a:spLocks noChangeArrowheads="1"/>
          </p:cNvSpPr>
          <p:nvPr/>
        </p:nvSpPr>
        <p:spPr bwMode="auto">
          <a:xfrm>
            <a:off x="652463" y="1023938"/>
            <a:ext cx="7559675" cy="6461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Desde el punto de vista del control y automatización, por lo general  se divide en 4 niveles de automatización.</a:t>
            </a:r>
          </a:p>
        </p:txBody>
      </p:sp>
      <p:pic>
        <p:nvPicPr>
          <p:cNvPr id="3461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773238"/>
            <a:ext cx="8064500" cy="46799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4611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5412" name="Rectangle 4">
            <a:extLst>
              <a:ext uri="{FF2B5EF4-FFF2-40B4-BE49-F238E27FC236}"/>
            </a:extLst>
          </p:cNvPr>
          <p:cNvSpPr>
            <a:spLocks noChangeArrowheads="1"/>
          </p:cNvSpPr>
          <p:nvPr/>
        </p:nvSpPr>
        <p:spPr bwMode="auto">
          <a:xfrm>
            <a:off x="684213" y="1139825"/>
            <a:ext cx="7559675" cy="3278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v"/>
              <a:defRPr/>
            </a:pPr>
            <a:r>
              <a:rPr lang="es-ES" dirty="0">
                <a:solidFill>
                  <a:srgbClr val="000000"/>
                </a:solidFill>
              </a:rPr>
              <a:t>Es muy importante la correcta utilización de los medios de comunicación. Al momento de realizar la implementación de los </a:t>
            </a:r>
            <a:r>
              <a:rPr lang="es-ES" b="1" dirty="0">
                <a:solidFill>
                  <a:srgbClr val="000000"/>
                </a:solidFill>
              </a:rPr>
              <a:t>niveles 2 y 3 </a:t>
            </a:r>
            <a:r>
              <a:rPr lang="es-ES" dirty="0">
                <a:solidFill>
                  <a:srgbClr val="000000"/>
                </a:solidFill>
              </a:rPr>
              <a:t>del Sistema de Control,  se debe conocer: </a:t>
            </a:r>
          </a:p>
          <a:p>
            <a:pPr marL="342900" indent="-342900" algn="just">
              <a:spcBef>
                <a:spcPct val="50000"/>
              </a:spcBef>
              <a:buFont typeface="+mj-lt"/>
              <a:buAutoNum type="arabicPeriod"/>
              <a:defRPr/>
            </a:pPr>
            <a:r>
              <a:rPr lang="es-ES" dirty="0">
                <a:solidFill>
                  <a:srgbClr val="000000"/>
                </a:solidFill>
              </a:rPr>
              <a:t>Cuál es la necesidad del Sistema SCADA</a:t>
            </a:r>
          </a:p>
          <a:p>
            <a:pPr marL="342900" indent="-342900" algn="just">
              <a:spcBef>
                <a:spcPct val="50000"/>
              </a:spcBef>
              <a:buFont typeface="+mj-lt"/>
              <a:buAutoNum type="arabicPeriod"/>
              <a:defRPr/>
            </a:pPr>
            <a:r>
              <a:rPr lang="es-ES" dirty="0">
                <a:solidFill>
                  <a:srgbClr val="000000"/>
                </a:solidFill>
              </a:rPr>
              <a:t>Conocer el ancho de banda necesario.</a:t>
            </a:r>
          </a:p>
          <a:p>
            <a:pPr marL="342900" indent="-342900" algn="just">
              <a:spcBef>
                <a:spcPct val="50000"/>
              </a:spcBef>
              <a:buFont typeface="+mj-lt"/>
              <a:buAutoNum type="arabicPeriod"/>
              <a:defRPr/>
            </a:pPr>
            <a:r>
              <a:rPr lang="es-ES" dirty="0">
                <a:solidFill>
                  <a:srgbClr val="000000"/>
                </a:solidFill>
              </a:rPr>
              <a:t>Las características de la zona en la cual está ubicada la Subestación</a:t>
            </a:r>
          </a:p>
          <a:p>
            <a:pPr marL="342900" indent="-342900" algn="just">
              <a:spcBef>
                <a:spcPct val="50000"/>
              </a:spcBef>
              <a:buFont typeface="+mj-lt"/>
              <a:buAutoNum type="arabicPeriod"/>
              <a:defRPr/>
            </a:pPr>
            <a:r>
              <a:rPr lang="es-ES" dirty="0">
                <a:solidFill>
                  <a:srgbClr val="000000"/>
                </a:solidFill>
              </a:rPr>
              <a:t>Las tecnologías que se amoldan mejor a nuestra integración.</a:t>
            </a:r>
          </a:p>
          <a:p>
            <a:pPr marL="342900" indent="-342900" algn="just">
              <a:spcBef>
                <a:spcPct val="50000"/>
              </a:spcBef>
              <a:buFont typeface="+mj-lt"/>
              <a:buAutoNum type="arabicPeriod"/>
              <a:defRPr/>
            </a:pPr>
            <a:r>
              <a:rPr lang="es-ES" dirty="0">
                <a:solidFill>
                  <a:srgbClr val="000000"/>
                </a:solidFill>
              </a:rPr>
              <a:t>El capital con el que contamos para contratar, comprar e implantar un buen medio de comunicación.</a:t>
            </a:r>
          </a:p>
        </p:txBody>
      </p:sp>
      <p:sp>
        <p:nvSpPr>
          <p:cNvPr id="5"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MEDIOS DE COMUNICACIÓN </a:t>
            </a:r>
          </a:p>
        </p:txBody>
      </p:sp>
      <p:pic>
        <p:nvPicPr>
          <p:cNvPr id="34816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113" y="4076700"/>
            <a:ext cx="3368675" cy="23050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48166"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 y="4545013"/>
            <a:ext cx="4418013"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67"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5412" name="Rectangle 4">
            <a:extLst>
              <a:ext uri="{FF2B5EF4-FFF2-40B4-BE49-F238E27FC236}"/>
            </a:extLst>
          </p:cNvPr>
          <p:cNvSpPr>
            <a:spLocks noChangeArrowheads="1"/>
          </p:cNvSpPr>
          <p:nvPr/>
        </p:nvSpPr>
        <p:spPr bwMode="auto">
          <a:xfrm>
            <a:off x="684213" y="1031875"/>
            <a:ext cx="7559675" cy="42465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es-ES" dirty="0">
                <a:solidFill>
                  <a:srgbClr val="000000"/>
                </a:solidFill>
              </a:rPr>
              <a:t>Los medios de comunicación más utilizados son: </a:t>
            </a:r>
          </a:p>
          <a:p>
            <a:pPr marL="285750" indent="-285750" algn="just">
              <a:spcBef>
                <a:spcPct val="50000"/>
              </a:spcBef>
              <a:buFont typeface="Wingdings" pitchFamily="2" charset="2"/>
              <a:buChar char="v"/>
              <a:defRPr/>
            </a:pPr>
            <a:r>
              <a:rPr lang="es-ES" dirty="0">
                <a:solidFill>
                  <a:srgbClr val="000000"/>
                </a:solidFill>
              </a:rPr>
              <a:t>Fibra Óptica. Muy rápida y confiable. Actualmente la más aceptada.</a:t>
            </a:r>
          </a:p>
          <a:p>
            <a:pPr marL="285750" indent="-285750" algn="just">
              <a:spcBef>
                <a:spcPct val="50000"/>
              </a:spcBef>
              <a:buFont typeface="Wingdings" pitchFamily="2" charset="2"/>
              <a:buChar char="v"/>
              <a:defRPr/>
            </a:pPr>
            <a:r>
              <a:rPr lang="es-ES" dirty="0">
                <a:solidFill>
                  <a:srgbClr val="000000"/>
                </a:solidFill>
              </a:rPr>
              <a:t>Enlaces de Radio UHF. Limitaciones geográficas.</a:t>
            </a:r>
          </a:p>
          <a:p>
            <a:pPr marL="285750" indent="-285750" algn="just">
              <a:spcBef>
                <a:spcPct val="50000"/>
              </a:spcBef>
              <a:buFont typeface="Wingdings" pitchFamily="2" charset="2"/>
              <a:buChar char="v"/>
              <a:defRPr/>
            </a:pPr>
            <a:r>
              <a:rPr lang="es-ES" dirty="0">
                <a:solidFill>
                  <a:srgbClr val="000000"/>
                </a:solidFill>
              </a:rPr>
              <a:t>Enlaces UTP/STP: Es el cable de pares trenzados mas utilizado. Bajo costo, resulta vulnerable a las interferencias electromagnéticas.</a:t>
            </a:r>
          </a:p>
          <a:p>
            <a:pPr marL="285750" indent="-285750" algn="just">
              <a:spcBef>
                <a:spcPct val="50000"/>
              </a:spcBef>
              <a:buFont typeface="Wingdings" pitchFamily="2" charset="2"/>
              <a:buChar char="v"/>
              <a:defRPr/>
            </a:pPr>
            <a:r>
              <a:rPr lang="es-ES" dirty="0">
                <a:solidFill>
                  <a:srgbClr val="000000"/>
                </a:solidFill>
              </a:rPr>
              <a:t>Internet ADSL:  transmisión analógica de datos digitales apoyada en el cable de pares simétricos de cobre. </a:t>
            </a:r>
          </a:p>
          <a:p>
            <a:pPr marL="285750" indent="-285750" algn="just">
              <a:spcBef>
                <a:spcPct val="50000"/>
              </a:spcBef>
              <a:buFont typeface="Wingdings" pitchFamily="2" charset="2"/>
              <a:buChar char="v"/>
              <a:defRPr/>
            </a:pPr>
            <a:r>
              <a:rPr lang="es-ES" dirty="0">
                <a:solidFill>
                  <a:srgbClr val="000000"/>
                </a:solidFill>
              </a:rPr>
              <a:t>Tecnología GPRS: servicio general de paquetes vía radio para la transmisión de datos mediante conmutación de paquetes.</a:t>
            </a:r>
          </a:p>
          <a:p>
            <a:pPr marL="285750" indent="-285750" algn="just">
              <a:spcBef>
                <a:spcPct val="50000"/>
              </a:spcBef>
              <a:buFont typeface="Wingdings" pitchFamily="2" charset="2"/>
              <a:buChar char="v"/>
              <a:defRPr/>
            </a:pPr>
            <a:r>
              <a:rPr lang="es-ES" dirty="0">
                <a:solidFill>
                  <a:srgbClr val="000000"/>
                </a:solidFill>
              </a:rPr>
              <a:t>Onda Portadora: es una onda, senosoidal, modificada en frecuencia (30-500 KHz) por una señal de entrada denominada moduladora con el fin de transmitir  información.</a:t>
            </a:r>
          </a:p>
        </p:txBody>
      </p:sp>
      <p:sp>
        <p:nvSpPr>
          <p:cNvPr id="5"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MEDIOS DE COMUNICACIÓN </a:t>
            </a:r>
          </a:p>
        </p:txBody>
      </p:sp>
      <p:pic>
        <p:nvPicPr>
          <p:cNvPr id="35021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EQUIPOS DE PROTECCIÓN Y REGISTRO DE FALLAS</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5225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45412" name="Rectangle 4">
            <a:extLst>
              <a:ext uri="{FF2B5EF4-FFF2-40B4-BE49-F238E27FC236}"/>
            </a:extLst>
          </p:cNvPr>
          <p:cNvSpPr>
            <a:spLocks noChangeArrowheads="1"/>
          </p:cNvSpPr>
          <p:nvPr/>
        </p:nvSpPr>
        <p:spPr bwMode="auto">
          <a:xfrm>
            <a:off x="682625" y="1009650"/>
            <a:ext cx="7559675" cy="32464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ts val="600"/>
              </a:spcBef>
              <a:buFont typeface="Arial" panose="020B0604020202020204" pitchFamily="34" charset="0"/>
              <a:buChar char="•"/>
              <a:defRPr/>
            </a:pPr>
            <a:r>
              <a:rPr lang="es-ES" dirty="0">
                <a:solidFill>
                  <a:srgbClr val="000000"/>
                </a:solidFill>
              </a:rPr>
              <a:t>En la actualidad  predomina el uso de los </a:t>
            </a:r>
            <a:r>
              <a:rPr lang="es-ES" b="1" dirty="0">
                <a:solidFill>
                  <a:srgbClr val="000000"/>
                </a:solidFill>
              </a:rPr>
              <a:t>relés digitales multifuncionales</a:t>
            </a:r>
            <a:r>
              <a:rPr lang="es-ES" dirty="0">
                <a:solidFill>
                  <a:srgbClr val="000000"/>
                </a:solidFill>
              </a:rPr>
              <a:t>  (IED) para la protección de cada una de las posiciones.  Estos relés además de las funciones de protección,  poseen las siguientes virtudes:</a:t>
            </a:r>
          </a:p>
          <a:p>
            <a:pPr marL="342900" indent="-342900" algn="just">
              <a:spcBef>
                <a:spcPts val="600"/>
              </a:spcBef>
              <a:buFont typeface="+mj-lt"/>
              <a:buAutoNum type="arabicPeriod"/>
              <a:defRPr/>
            </a:pPr>
            <a:r>
              <a:rPr lang="es-ES" dirty="0">
                <a:solidFill>
                  <a:srgbClr val="000000"/>
                </a:solidFill>
              </a:rPr>
              <a:t>Registro de eventos.</a:t>
            </a:r>
          </a:p>
          <a:p>
            <a:pPr marL="342900" indent="-342900" algn="just">
              <a:spcBef>
                <a:spcPts val="600"/>
              </a:spcBef>
              <a:buFont typeface="+mj-lt"/>
              <a:buAutoNum type="arabicPeriod"/>
              <a:defRPr/>
            </a:pPr>
            <a:r>
              <a:rPr lang="es-ES" dirty="0">
                <a:solidFill>
                  <a:srgbClr val="000000"/>
                </a:solidFill>
              </a:rPr>
              <a:t>Pueden ser programados para funciones lógicas de control. </a:t>
            </a:r>
          </a:p>
          <a:p>
            <a:pPr marL="342900" indent="-342900" algn="just">
              <a:spcBef>
                <a:spcPts val="600"/>
              </a:spcBef>
              <a:buFont typeface="+mj-lt"/>
              <a:buAutoNum type="arabicPeriod"/>
              <a:defRPr/>
            </a:pPr>
            <a:r>
              <a:rPr lang="es-ES" dirty="0">
                <a:solidFill>
                  <a:srgbClr val="000000"/>
                </a:solidFill>
              </a:rPr>
              <a:t>Facilidades de comunicación dedicadas para los Sistema de Supervisión y Control.</a:t>
            </a:r>
          </a:p>
          <a:p>
            <a:pPr marL="342900" indent="-342900" algn="just">
              <a:spcBef>
                <a:spcPts val="600"/>
              </a:spcBef>
              <a:buFont typeface="+mj-lt"/>
              <a:buAutoNum type="arabicPeriod"/>
              <a:defRPr/>
            </a:pPr>
            <a:r>
              <a:rPr lang="es-ES" dirty="0">
                <a:solidFill>
                  <a:srgbClr val="000000"/>
                </a:solidFill>
              </a:rPr>
              <a:t>Facilidad de operación local mediante la interfaz HMI (Pantalla </a:t>
            </a:r>
            <a:r>
              <a:rPr lang="es-ES" dirty="0" err="1">
                <a:solidFill>
                  <a:srgbClr val="000000"/>
                </a:solidFill>
              </a:rPr>
              <a:t>tactil</a:t>
            </a:r>
            <a:r>
              <a:rPr lang="es-ES" dirty="0">
                <a:solidFill>
                  <a:srgbClr val="000000"/>
                </a:solidFill>
              </a:rPr>
              <a:t>)</a:t>
            </a:r>
          </a:p>
          <a:p>
            <a:pPr algn="just">
              <a:spcBef>
                <a:spcPts val="600"/>
              </a:spcBef>
              <a:defRPr/>
            </a:pPr>
            <a:endParaRPr lang="es-ES" dirty="0">
              <a:solidFill>
                <a:srgbClr val="000000"/>
              </a:solidFill>
            </a:endParaRPr>
          </a:p>
        </p:txBody>
      </p:sp>
      <p:pic>
        <p:nvPicPr>
          <p:cNvPr id="352261"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083050"/>
            <a:ext cx="4367213"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2262"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013" y="3933825"/>
            <a:ext cx="4416425"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2263"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54307" name="Rectangle 4"/>
          <p:cNvSpPr>
            <a:spLocks noChangeArrowheads="1"/>
          </p:cNvSpPr>
          <p:nvPr/>
        </p:nvSpPr>
        <p:spPr bwMode="auto">
          <a:xfrm>
            <a:off x="395288" y="1073150"/>
            <a:ext cx="8208962" cy="25384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Arial" panose="020B0604020202020204" pitchFamily="34" charset="0"/>
              <a:buChar char="•"/>
            </a:pPr>
            <a:r>
              <a:rPr lang="es-ES" altLang="es-AR">
                <a:solidFill>
                  <a:srgbClr val="000000"/>
                </a:solidFill>
              </a:rPr>
              <a:t>Cada posición de la subestación posee un armario con el IED especifico Además, los armarios están equipados con pulsadores, botones y relés auxiliares que en conjunto realizan las funciones de control, enclavamientos, regulación, protección y medición de las señales de campo. Existen varios tipos de armarios según la posición:</a:t>
            </a:r>
          </a:p>
          <a:p>
            <a:pPr lvl="1" algn="just">
              <a:spcBef>
                <a:spcPts val="600"/>
              </a:spcBef>
              <a:buFont typeface="Wingdings" panose="05000000000000000000" pitchFamily="2" charset="2"/>
              <a:buChar char="v"/>
            </a:pPr>
            <a:r>
              <a:rPr lang="es-ES" altLang="es-AR">
                <a:solidFill>
                  <a:srgbClr val="000000"/>
                </a:solidFill>
              </a:rPr>
              <a:t>Protección de línea.</a:t>
            </a:r>
          </a:p>
          <a:p>
            <a:pPr lvl="1" algn="just">
              <a:spcBef>
                <a:spcPts val="600"/>
              </a:spcBef>
              <a:buFont typeface="Wingdings" panose="05000000000000000000" pitchFamily="2" charset="2"/>
              <a:buChar char="v"/>
            </a:pPr>
            <a:r>
              <a:rPr lang="es-ES" altLang="es-AR">
                <a:solidFill>
                  <a:srgbClr val="000000"/>
                </a:solidFill>
              </a:rPr>
              <a:t>Protección de transformador</a:t>
            </a:r>
          </a:p>
          <a:p>
            <a:pPr lvl="1" algn="just">
              <a:spcBef>
                <a:spcPts val="600"/>
              </a:spcBef>
              <a:buFont typeface="Wingdings" panose="05000000000000000000" pitchFamily="2" charset="2"/>
              <a:buChar char="v"/>
            </a:pPr>
            <a:r>
              <a:rPr lang="es-ES" altLang="es-AR">
                <a:solidFill>
                  <a:srgbClr val="000000"/>
                </a:solidFill>
              </a:rPr>
              <a:t>Protección de barra.</a:t>
            </a:r>
          </a:p>
        </p:txBody>
      </p:sp>
      <p:pic>
        <p:nvPicPr>
          <p:cNvPr id="35430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3589338"/>
            <a:ext cx="7200900" cy="279241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EQUIPOS DE PROTECCIÓN Y REGISTRO DE FALLAS</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5431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3"/>
          <p:cNvSpPr>
            <a:spLocks noChangeArrowheads="1"/>
          </p:cNvSpPr>
          <p:nvPr/>
        </p:nvSpPr>
        <p:spPr bwMode="auto">
          <a:xfrm>
            <a:off x="684213" y="1752600"/>
            <a:ext cx="7831137" cy="2216150"/>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CRITERIOS DE CONTROL Y PROTECCIÓN DE SUBESTACIONES.</a:t>
            </a:r>
          </a:p>
        </p:txBody>
      </p:sp>
      <p:pic>
        <p:nvPicPr>
          <p:cNvPr id="35635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CRITERIOS DEL SISTEMA DE PROTECCIÓN</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5840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58404" name="Rectangle 4"/>
          <p:cNvSpPr>
            <a:spLocks noChangeArrowheads="1"/>
          </p:cNvSpPr>
          <p:nvPr/>
        </p:nvSpPr>
        <p:spPr bwMode="auto">
          <a:xfrm>
            <a:off x="468313" y="976313"/>
            <a:ext cx="7920037" cy="21701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El sistema de protección es el conjunto de equipos necesarios para la detección y eliminación de las faltas, mediante el disparo selectivo de los interruptores que permiten aislar el circuito donde se haya producido la falta.</a:t>
            </a:r>
          </a:p>
          <a:p>
            <a:pPr algn="just">
              <a:spcBef>
                <a:spcPct val="50000"/>
              </a:spcBef>
              <a:buFont typeface="Wingdings" panose="05000000000000000000" pitchFamily="2" charset="2"/>
              <a:buChar char="q"/>
            </a:pPr>
            <a:r>
              <a:rPr lang="es-ES" altLang="en-US">
                <a:solidFill>
                  <a:srgbClr val="000000"/>
                </a:solidFill>
              </a:rPr>
              <a:t>La IEEE ha desarrollado un </a:t>
            </a:r>
            <a:r>
              <a:rPr lang="es-ES" altLang="en-US" b="1">
                <a:solidFill>
                  <a:srgbClr val="000000"/>
                </a:solidFill>
              </a:rPr>
              <a:t>sistema de numeración funcional</a:t>
            </a:r>
            <a:r>
              <a:rPr lang="es-ES" altLang="en-US">
                <a:solidFill>
                  <a:srgbClr val="000000"/>
                </a:solidFill>
              </a:rPr>
              <a:t> que está basado en la asignación de un número a cada una de las funciones fundamentales de los dispositivos de maniobra, protección y control.</a:t>
            </a:r>
          </a:p>
        </p:txBody>
      </p:sp>
      <p:pic>
        <p:nvPicPr>
          <p:cNvPr id="358405" name="Picture 5">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313" y="3160713"/>
            <a:ext cx="4256087" cy="331152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58406"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6045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13" y="2420938"/>
            <a:ext cx="7777162"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452" name="Rectangle 10"/>
          <p:cNvSpPr>
            <a:spLocks noChangeArrowheads="1"/>
          </p:cNvSpPr>
          <p:nvPr/>
        </p:nvSpPr>
        <p:spPr bwMode="auto">
          <a:xfrm>
            <a:off x="684213" y="1052513"/>
            <a:ext cx="7559675" cy="6413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buFont typeface="Wingdings" panose="05000000000000000000" pitchFamily="2" charset="2"/>
              <a:buChar char="ü"/>
            </a:pPr>
            <a:r>
              <a:rPr lang="es-ES" altLang="en-US">
                <a:solidFill>
                  <a:srgbClr val="000000"/>
                </a:solidFill>
              </a:rPr>
              <a:t>Los IED 670 tienen 6U de altura (265,9 mm) y están disponibles en cajas de tamaños 1/2, 3/4 y 1/1 para racks de 19”.</a:t>
            </a:r>
          </a:p>
        </p:txBody>
      </p:sp>
      <p:sp>
        <p:nvSpPr>
          <p:cNvPr id="4482059" name="Text Box 11">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GENERALIDADES </a:t>
            </a:r>
            <a:r>
              <a:rPr lang="es-ES" sz="1800" b="1" dirty="0">
                <a:solidFill>
                  <a:srgbClr val="000000"/>
                </a:solidFill>
                <a:effectLst>
                  <a:outerShdw blurRad="38100" dist="38100" dir="2700000" algn="tl">
                    <a:srgbClr val="000000"/>
                  </a:outerShdw>
                </a:effectLst>
                <a:latin typeface="DIN-Regular" pitchFamily="34" charset="0"/>
              </a:rPr>
              <a:t>IED  670</a:t>
            </a:r>
            <a:endParaRPr lang="es-ES_tradnl" sz="1800" b="1" dirty="0">
              <a:solidFill>
                <a:srgbClr val="000000"/>
              </a:solidFill>
              <a:effectLst>
                <a:outerShdw blurRad="38100" dist="38100" dir="2700000" algn="tl">
                  <a:srgbClr val="000000"/>
                </a:outerShdw>
              </a:effectLst>
              <a:latin typeface="DIN-Regular" pitchFamily="34" charset="0"/>
            </a:endParaRPr>
          </a:p>
        </p:txBody>
      </p:sp>
      <p:pic>
        <p:nvPicPr>
          <p:cNvPr id="360454"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ChangeArrowheads="1"/>
          </p:cNvSpPr>
          <p:nvPr/>
        </p:nvSpPr>
        <p:spPr bwMode="auto">
          <a:xfrm>
            <a:off x="684213" y="981075"/>
            <a:ext cx="7632700" cy="3667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Estructura de Hardware de los </a:t>
            </a:r>
            <a:r>
              <a:rPr lang="es-ES" altLang="en-US" b="1">
                <a:solidFill>
                  <a:srgbClr val="000000"/>
                </a:solidFill>
              </a:rPr>
              <a:t>Relés Electrónicos Inteligente 670</a:t>
            </a:r>
          </a:p>
        </p:txBody>
      </p:sp>
      <p:grpSp>
        <p:nvGrpSpPr>
          <p:cNvPr id="362499" name="Group 20"/>
          <p:cNvGrpSpPr>
            <a:grpSpLocks/>
          </p:cNvGrpSpPr>
          <p:nvPr/>
        </p:nvGrpSpPr>
        <p:grpSpPr bwMode="auto">
          <a:xfrm>
            <a:off x="684213" y="1347788"/>
            <a:ext cx="7488237" cy="5321300"/>
            <a:chOff x="204" y="799"/>
            <a:chExt cx="5034" cy="3521"/>
          </a:xfrm>
        </p:grpSpPr>
        <p:sp>
          <p:nvSpPr>
            <p:cNvPr id="362502" name="AutoShape 4" descr="9k="/>
            <p:cNvSpPr>
              <a:spLocks noChangeAspect="1" noChangeArrowheads="1"/>
            </p:cNvSpPr>
            <p:nvPr/>
          </p:nvSpPr>
          <p:spPr bwMode="auto">
            <a:xfrm>
              <a:off x="2160" y="1620"/>
              <a:ext cx="1440"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6250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 y="907"/>
              <a:ext cx="2222" cy="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 y="2446"/>
              <a:ext cx="2268" cy="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5" name="Picture 10"/>
            <p:cNvPicPr>
              <a:picLocks noChangeAspect="1" noChangeArrowheads="1"/>
            </p:cNvPicPr>
            <p:nvPr/>
          </p:nvPicPr>
          <p:blipFill>
            <a:blip r:embed="rId5">
              <a:lum contrast="14000"/>
              <a:extLst>
                <a:ext uri="{28A0092B-C50C-407E-A947-70E740481C1C}">
                  <a14:useLocalDpi xmlns:a14="http://schemas.microsoft.com/office/drawing/2010/main" val="0"/>
                </a:ext>
              </a:extLst>
            </a:blip>
            <a:srcRect/>
            <a:stretch>
              <a:fillRect/>
            </a:stretch>
          </p:blipFill>
          <p:spPr bwMode="auto">
            <a:xfrm>
              <a:off x="3061" y="2752"/>
              <a:ext cx="2177" cy="156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250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1" y="799"/>
              <a:ext cx="1757" cy="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90261" name="Text Box 21">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GENERALIDADES </a:t>
            </a:r>
            <a:r>
              <a:rPr lang="es-ES" sz="1800" b="1" dirty="0">
                <a:solidFill>
                  <a:srgbClr val="000000"/>
                </a:solidFill>
                <a:effectLst>
                  <a:outerShdw blurRad="38100" dist="38100" dir="2700000" algn="tl">
                    <a:srgbClr val="000000"/>
                  </a:outerShdw>
                </a:effectLst>
                <a:latin typeface="DIN-Regular" pitchFamily="34" charset="0"/>
              </a:rPr>
              <a:t>IED  670</a:t>
            </a:r>
            <a:endParaRPr lang="es-ES_tradnl" sz="1800" b="1" dirty="0">
              <a:solidFill>
                <a:srgbClr val="000000"/>
              </a:solidFill>
              <a:effectLst>
                <a:outerShdw blurRad="38100" dist="38100" dir="2700000" algn="tl">
                  <a:srgbClr val="000000"/>
                </a:outerShdw>
              </a:effectLst>
              <a:latin typeface="DIN-Regular" pitchFamily="34" charset="0"/>
            </a:endParaRPr>
          </a:p>
        </p:txBody>
      </p:sp>
      <p:pic>
        <p:nvPicPr>
          <p:cNvPr id="362501"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ChangeArrowheads="1"/>
          </p:cNvSpPr>
          <p:nvPr/>
        </p:nvSpPr>
        <p:spPr bwMode="auto">
          <a:xfrm>
            <a:off x="684213" y="1125538"/>
            <a:ext cx="7632700" cy="3667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Módulos de "hardware“ de los de los Relés Electrónicos Inteligente .</a:t>
            </a:r>
          </a:p>
        </p:txBody>
      </p:sp>
      <p:grpSp>
        <p:nvGrpSpPr>
          <p:cNvPr id="364547" name="Group 15"/>
          <p:cNvGrpSpPr>
            <a:grpSpLocks/>
          </p:cNvGrpSpPr>
          <p:nvPr/>
        </p:nvGrpSpPr>
        <p:grpSpPr bwMode="auto">
          <a:xfrm>
            <a:off x="684213" y="1492250"/>
            <a:ext cx="7775575" cy="4889500"/>
            <a:chOff x="0" y="935"/>
            <a:chExt cx="5760" cy="3385"/>
          </a:xfrm>
        </p:grpSpPr>
        <p:pic>
          <p:nvPicPr>
            <p:cNvPr id="36455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8" y="2376"/>
              <a:ext cx="3222" cy="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 y="3062"/>
              <a:ext cx="1791" cy="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35"/>
              <a:ext cx="2245"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3"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9" y="1752"/>
              <a:ext cx="1543" cy="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4"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3" y="981"/>
              <a:ext cx="2484" cy="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3617" name="Text Box 17">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GENERALIDADES </a:t>
            </a:r>
            <a:r>
              <a:rPr lang="es-ES" sz="1800" b="1" dirty="0">
                <a:solidFill>
                  <a:srgbClr val="000000"/>
                </a:solidFill>
                <a:effectLst>
                  <a:outerShdw blurRad="38100" dist="38100" dir="2700000" algn="tl">
                    <a:srgbClr val="000000"/>
                  </a:outerShdw>
                </a:effectLst>
                <a:latin typeface="DIN-Regular" pitchFamily="34" charset="0"/>
              </a:rPr>
              <a:t>IED  670</a:t>
            </a:r>
            <a:endParaRPr lang="es-ES_tradnl" sz="1800" b="1" dirty="0">
              <a:solidFill>
                <a:srgbClr val="000000"/>
              </a:solidFill>
              <a:effectLst>
                <a:outerShdw blurRad="38100" dist="38100" dir="2700000" algn="tl">
                  <a:srgbClr val="000000"/>
                </a:outerShdw>
              </a:effectLst>
              <a:latin typeface="DIN-Regular" pitchFamily="34" charset="0"/>
            </a:endParaRPr>
          </a:p>
        </p:txBody>
      </p:sp>
      <p:pic>
        <p:nvPicPr>
          <p:cNvPr id="364549" name="2 Imagen"/>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ChangeArrowheads="1"/>
          </p:cNvSpPr>
          <p:nvPr/>
        </p:nvSpPr>
        <p:spPr bwMode="auto">
          <a:xfrm>
            <a:off x="684213" y="1052513"/>
            <a:ext cx="7632700" cy="18780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a:solidFill>
                  <a:srgbClr val="000000"/>
                </a:solidFill>
              </a:rPr>
              <a:t>El IED REL 670 se utiliza para la </a:t>
            </a:r>
            <a:r>
              <a:rPr lang="es-ES" altLang="en-US" b="1">
                <a:solidFill>
                  <a:srgbClr val="000000"/>
                </a:solidFill>
              </a:rPr>
              <a:t>protección, control y supervisión de líneas aéreas, cables</a:t>
            </a:r>
            <a:r>
              <a:rPr lang="es-ES" altLang="en-US">
                <a:solidFill>
                  <a:srgbClr val="000000"/>
                </a:solidFill>
              </a:rPr>
              <a:t>, redes rígidamente puestas a tierra, con disparo uni / bi / tri polar.</a:t>
            </a:r>
          </a:p>
          <a:p>
            <a:pPr algn="just">
              <a:spcBef>
                <a:spcPct val="50000"/>
              </a:spcBef>
              <a:buFont typeface="Wingdings" panose="05000000000000000000" pitchFamily="2" charset="2"/>
              <a:buChar char="v"/>
            </a:pPr>
            <a:r>
              <a:rPr lang="es-ES" altLang="en-US" b="1">
                <a:solidFill>
                  <a:srgbClr val="000000"/>
                </a:solidFill>
              </a:rPr>
              <a:t>Con amplia biblioteca de funciones y posibilidades de configuración, y diseño de "hardware“</a:t>
            </a:r>
            <a:r>
              <a:rPr lang="es-ES" altLang="en-US">
                <a:solidFill>
                  <a:srgbClr val="000000"/>
                </a:solidFill>
              </a:rPr>
              <a:t> </a:t>
            </a:r>
            <a:r>
              <a:rPr lang="es-ES" altLang="en-US" b="1">
                <a:solidFill>
                  <a:srgbClr val="000000"/>
                </a:solidFill>
              </a:rPr>
              <a:t>ampliable</a:t>
            </a:r>
            <a:r>
              <a:rPr lang="es-ES" altLang="en-US">
                <a:solidFill>
                  <a:srgbClr val="000000"/>
                </a:solidFill>
              </a:rPr>
              <a:t> para cumplir con los requisitos específicos del Sistema.</a:t>
            </a:r>
          </a:p>
        </p:txBody>
      </p:sp>
      <p:sp>
        <p:nvSpPr>
          <p:cNvPr id="4441091"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6659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2930525"/>
            <a:ext cx="513715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59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ChangeArrowheads="1"/>
          </p:cNvSpPr>
          <p:nvPr/>
        </p:nvSpPr>
        <p:spPr bwMode="auto">
          <a:xfrm>
            <a:off x="684213" y="981075"/>
            <a:ext cx="7632700" cy="57324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1000125" indent="-4572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Funciones de protección:</a:t>
            </a:r>
          </a:p>
          <a:p>
            <a:pPr algn="just">
              <a:spcBef>
                <a:spcPct val="50000"/>
              </a:spcBef>
              <a:buFont typeface="Wingdings" panose="05000000000000000000" pitchFamily="2" charset="2"/>
              <a:buAutoNum type="arabicPeriod"/>
            </a:pPr>
            <a:r>
              <a:rPr lang="es-ES" altLang="en-US">
                <a:solidFill>
                  <a:srgbClr val="000000"/>
                </a:solidFill>
              </a:rPr>
              <a:t>Protección diferencial de alta impedancia </a:t>
            </a:r>
            <a:r>
              <a:rPr lang="es-ES" altLang="en-US" b="1">
                <a:solidFill>
                  <a:srgbClr val="000000"/>
                </a:solidFill>
              </a:rPr>
              <a:t>(87X).</a:t>
            </a:r>
          </a:p>
          <a:p>
            <a:pPr algn="just">
              <a:spcBef>
                <a:spcPct val="50000"/>
              </a:spcBef>
              <a:buFont typeface="Wingdings" panose="05000000000000000000" pitchFamily="2" charset="2"/>
              <a:buAutoNum type="arabicPeriod"/>
            </a:pPr>
            <a:r>
              <a:rPr lang="es-ES" altLang="en-US">
                <a:solidFill>
                  <a:srgbClr val="000000"/>
                </a:solidFill>
              </a:rPr>
              <a:t>Protección de distancia </a:t>
            </a:r>
            <a:r>
              <a:rPr lang="es-ES" altLang="en-US" b="1">
                <a:solidFill>
                  <a:srgbClr val="000000"/>
                </a:solidFill>
              </a:rPr>
              <a:t>(21)</a:t>
            </a:r>
          </a:p>
          <a:p>
            <a:pPr lvl="1" algn="just">
              <a:spcBef>
                <a:spcPct val="50000"/>
              </a:spcBef>
              <a:buFont typeface="Wingdings" panose="05000000000000000000" pitchFamily="2" charset="2"/>
              <a:buChar char="v"/>
            </a:pPr>
            <a:r>
              <a:rPr lang="es-ES" altLang="en-US">
                <a:solidFill>
                  <a:srgbClr val="000000"/>
                </a:solidFill>
              </a:rPr>
              <a:t>Zonas de protección de característica cuadrilátera (21)</a:t>
            </a:r>
          </a:p>
          <a:p>
            <a:pPr lvl="1" algn="just">
              <a:spcBef>
                <a:spcPct val="50000"/>
              </a:spcBef>
              <a:buFont typeface="Wingdings" panose="05000000000000000000" pitchFamily="2" charset="2"/>
              <a:buChar char="v"/>
            </a:pPr>
            <a:r>
              <a:rPr lang="es-ES" altLang="en-US">
                <a:solidFill>
                  <a:srgbClr val="000000"/>
                </a:solidFill>
              </a:rPr>
              <a:t>Zonas de protección distancia  “Mho“ (21)</a:t>
            </a:r>
          </a:p>
          <a:p>
            <a:pPr algn="just">
              <a:spcBef>
                <a:spcPct val="50000"/>
              </a:spcBef>
              <a:buFont typeface="Wingdings" panose="05000000000000000000" pitchFamily="2" charset="2"/>
              <a:buAutoNum type="arabicPeriod"/>
            </a:pPr>
            <a:r>
              <a:rPr lang="es-ES" altLang="en-US">
                <a:solidFill>
                  <a:srgbClr val="000000"/>
                </a:solidFill>
              </a:rPr>
              <a:t>Detección de oscilaciones de potencia y microcortes </a:t>
            </a:r>
            <a:r>
              <a:rPr lang="es-ES" altLang="en-US" b="1">
                <a:solidFill>
                  <a:srgbClr val="000000"/>
                </a:solidFill>
              </a:rPr>
              <a:t>(78)</a:t>
            </a:r>
          </a:p>
          <a:p>
            <a:pPr algn="just">
              <a:spcBef>
                <a:spcPct val="50000"/>
              </a:spcBef>
              <a:buFont typeface="Wingdings" panose="05000000000000000000" pitchFamily="2" charset="2"/>
              <a:buAutoNum type="arabicPeriod"/>
            </a:pPr>
            <a:r>
              <a:rPr lang="es-ES" altLang="en-US">
                <a:solidFill>
                  <a:srgbClr val="000000"/>
                </a:solidFill>
              </a:rPr>
              <a:t>Protección intensidad de equilibrio (conductor partido) </a:t>
            </a:r>
            <a:r>
              <a:rPr lang="es-ES" altLang="en-US" b="1">
                <a:solidFill>
                  <a:srgbClr val="000000"/>
                </a:solidFill>
              </a:rPr>
              <a:t>(46)</a:t>
            </a:r>
            <a:endParaRPr lang="es-ES" altLang="en-US">
              <a:solidFill>
                <a:srgbClr val="000000"/>
              </a:solidFill>
            </a:endParaRPr>
          </a:p>
          <a:p>
            <a:pPr algn="just">
              <a:spcBef>
                <a:spcPct val="50000"/>
              </a:spcBef>
              <a:buFont typeface="Wingdings" panose="05000000000000000000" pitchFamily="2" charset="2"/>
              <a:buAutoNum type="arabicPeriod"/>
            </a:pPr>
            <a:r>
              <a:rPr lang="es-ES" altLang="en-US">
                <a:solidFill>
                  <a:srgbClr val="000000"/>
                </a:solidFill>
              </a:rPr>
              <a:t>Protección de corriente máxima.</a:t>
            </a:r>
          </a:p>
          <a:p>
            <a:pPr lvl="1" algn="just">
              <a:spcBef>
                <a:spcPct val="50000"/>
              </a:spcBef>
              <a:buFont typeface="Wingdings" panose="05000000000000000000" pitchFamily="2" charset="2"/>
              <a:buChar char="v"/>
            </a:pPr>
            <a:r>
              <a:rPr lang="es-ES" altLang="en-US">
                <a:solidFill>
                  <a:srgbClr val="000000"/>
                </a:solidFill>
              </a:rPr>
              <a:t>Sobreintensidad instantáneo </a:t>
            </a:r>
            <a:r>
              <a:rPr lang="es-ES" altLang="en-US" b="1">
                <a:solidFill>
                  <a:srgbClr val="000000"/>
                </a:solidFill>
              </a:rPr>
              <a:t>(50)</a:t>
            </a:r>
          </a:p>
          <a:p>
            <a:pPr lvl="1" algn="just">
              <a:spcBef>
                <a:spcPct val="50000"/>
              </a:spcBef>
              <a:buFont typeface="Wingdings" panose="05000000000000000000" pitchFamily="2" charset="2"/>
              <a:buChar char="v"/>
            </a:pPr>
            <a:r>
              <a:rPr lang="es-ES" altLang="en-US">
                <a:solidFill>
                  <a:srgbClr val="000000"/>
                </a:solidFill>
              </a:rPr>
              <a:t>Sobreintensidad temporizado </a:t>
            </a:r>
            <a:r>
              <a:rPr lang="es-ES" altLang="en-US" b="1">
                <a:solidFill>
                  <a:srgbClr val="000000"/>
                </a:solidFill>
              </a:rPr>
              <a:t>(51)</a:t>
            </a:r>
          </a:p>
          <a:p>
            <a:pPr lvl="1" algn="just">
              <a:spcBef>
                <a:spcPct val="50000"/>
              </a:spcBef>
              <a:buFont typeface="Wingdings" panose="05000000000000000000" pitchFamily="2" charset="2"/>
              <a:buChar char="v"/>
            </a:pPr>
            <a:r>
              <a:rPr lang="es-ES" altLang="en-US">
                <a:solidFill>
                  <a:srgbClr val="000000"/>
                </a:solidFill>
              </a:rPr>
              <a:t>Sobreintensidad instantáneo  Neutro </a:t>
            </a:r>
            <a:r>
              <a:rPr lang="es-ES" altLang="en-US" b="1">
                <a:solidFill>
                  <a:srgbClr val="000000"/>
                </a:solidFill>
              </a:rPr>
              <a:t>(50N)</a:t>
            </a:r>
          </a:p>
          <a:p>
            <a:pPr lvl="1" algn="just">
              <a:spcBef>
                <a:spcPct val="50000"/>
              </a:spcBef>
              <a:buFont typeface="Wingdings" panose="05000000000000000000" pitchFamily="2" charset="2"/>
              <a:buChar char="v"/>
            </a:pPr>
            <a:r>
              <a:rPr lang="es-ES" altLang="en-US">
                <a:solidFill>
                  <a:srgbClr val="000000"/>
                </a:solidFill>
              </a:rPr>
              <a:t>Sobreintensidad temporizado Neutro </a:t>
            </a:r>
            <a:r>
              <a:rPr lang="es-ES" altLang="en-US" b="1">
                <a:solidFill>
                  <a:srgbClr val="000000"/>
                </a:solidFill>
              </a:rPr>
              <a:t>(51N)</a:t>
            </a:r>
          </a:p>
          <a:p>
            <a:pPr lvl="1" algn="just">
              <a:spcBef>
                <a:spcPct val="50000"/>
              </a:spcBef>
              <a:buFont typeface="Wingdings" panose="05000000000000000000" pitchFamily="2" charset="2"/>
              <a:buChar char="v"/>
            </a:pPr>
            <a:r>
              <a:rPr lang="es-ES" altLang="en-US">
                <a:solidFill>
                  <a:srgbClr val="000000"/>
                </a:solidFill>
              </a:rPr>
              <a:t>Sobreintensidad direccional  </a:t>
            </a:r>
            <a:r>
              <a:rPr lang="es-ES" altLang="en-US" b="1">
                <a:solidFill>
                  <a:srgbClr val="000000"/>
                </a:solidFill>
              </a:rPr>
              <a:t>(67)</a:t>
            </a:r>
          </a:p>
          <a:p>
            <a:pPr lvl="1" algn="just">
              <a:spcBef>
                <a:spcPct val="50000"/>
              </a:spcBef>
              <a:buFont typeface="Wingdings" panose="05000000000000000000" pitchFamily="2" charset="2"/>
              <a:buChar char="v"/>
            </a:pPr>
            <a:r>
              <a:rPr lang="es-ES" altLang="en-US">
                <a:solidFill>
                  <a:srgbClr val="000000"/>
                </a:solidFill>
              </a:rPr>
              <a:t>Fallo de interruptor</a:t>
            </a:r>
            <a:r>
              <a:rPr lang="es-ES" altLang="en-US" b="1">
                <a:solidFill>
                  <a:srgbClr val="000000"/>
                </a:solidFill>
              </a:rPr>
              <a:t> (50BF)</a:t>
            </a:r>
          </a:p>
        </p:txBody>
      </p:sp>
      <p:sp>
        <p:nvSpPr>
          <p:cNvPr id="4492291"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68644"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6864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ChangeArrowheads="1"/>
          </p:cNvSpPr>
          <p:nvPr/>
        </p:nvSpPr>
        <p:spPr bwMode="auto">
          <a:xfrm>
            <a:off x="684213" y="981075"/>
            <a:ext cx="7632700" cy="57324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Funciones de protección continuación:</a:t>
            </a:r>
          </a:p>
          <a:p>
            <a:pPr algn="just">
              <a:spcBef>
                <a:spcPct val="50000"/>
              </a:spcBef>
              <a:buFont typeface="Wingdings" panose="05000000000000000000" pitchFamily="2" charset="2"/>
              <a:buAutoNum type="arabicPeriod" startAt="6"/>
            </a:pPr>
            <a:r>
              <a:rPr lang="es-ES" altLang="en-US">
                <a:solidFill>
                  <a:srgbClr val="000000"/>
                </a:solidFill>
              </a:rPr>
              <a:t>Protección de sobrecarga térmica </a:t>
            </a:r>
            <a:r>
              <a:rPr lang="es-ES" altLang="en-US" b="1">
                <a:solidFill>
                  <a:srgbClr val="000000"/>
                </a:solidFill>
              </a:rPr>
              <a:t>(26)</a:t>
            </a:r>
          </a:p>
          <a:p>
            <a:pPr algn="just">
              <a:spcBef>
                <a:spcPct val="50000"/>
              </a:spcBef>
              <a:buFont typeface="Wingdings" panose="05000000000000000000" pitchFamily="2" charset="2"/>
              <a:buAutoNum type="arabicPeriod" startAt="6"/>
            </a:pPr>
            <a:r>
              <a:rPr lang="es-ES" altLang="en-US">
                <a:solidFill>
                  <a:srgbClr val="000000"/>
                </a:solidFill>
              </a:rPr>
              <a:t>Protección direccional, de máxima potencia </a:t>
            </a:r>
            <a:r>
              <a:rPr lang="es-ES" altLang="en-US" b="1">
                <a:solidFill>
                  <a:srgbClr val="000000"/>
                </a:solidFill>
              </a:rPr>
              <a:t>(32)</a:t>
            </a:r>
            <a:r>
              <a:rPr lang="es-ES" altLang="en-US">
                <a:solidFill>
                  <a:srgbClr val="000000"/>
                </a:solidFill>
              </a:rPr>
              <a:t> </a:t>
            </a:r>
          </a:p>
          <a:p>
            <a:pPr algn="just">
              <a:spcBef>
                <a:spcPct val="50000"/>
              </a:spcBef>
              <a:buFont typeface="Wingdings" panose="05000000000000000000" pitchFamily="2" charset="2"/>
              <a:buAutoNum type="arabicPeriod" startAt="6"/>
            </a:pPr>
            <a:r>
              <a:rPr lang="es-ES" altLang="en-US">
                <a:solidFill>
                  <a:srgbClr val="000000"/>
                </a:solidFill>
              </a:rPr>
              <a:t>Protección direccional, de minima potencia </a:t>
            </a:r>
            <a:r>
              <a:rPr lang="es-ES" altLang="en-US" b="1">
                <a:solidFill>
                  <a:srgbClr val="000000"/>
                </a:solidFill>
              </a:rPr>
              <a:t>(37)</a:t>
            </a:r>
          </a:p>
          <a:p>
            <a:pPr algn="just">
              <a:spcBef>
                <a:spcPct val="50000"/>
              </a:spcBef>
              <a:buFont typeface="Wingdings" panose="05000000000000000000" pitchFamily="2" charset="2"/>
              <a:buAutoNum type="arabicPeriod" startAt="6"/>
            </a:pPr>
            <a:r>
              <a:rPr lang="es-ES" altLang="en-US">
                <a:solidFill>
                  <a:srgbClr val="000000"/>
                </a:solidFill>
              </a:rPr>
              <a:t>Protección de mínima tensión </a:t>
            </a:r>
            <a:r>
              <a:rPr lang="es-ES" altLang="en-US" b="1">
                <a:solidFill>
                  <a:srgbClr val="000000"/>
                </a:solidFill>
              </a:rPr>
              <a:t>(27)</a:t>
            </a:r>
            <a:r>
              <a:rPr lang="es-ES" altLang="en-US">
                <a:solidFill>
                  <a:srgbClr val="000000"/>
                </a:solidFill>
              </a:rPr>
              <a:t>	 </a:t>
            </a:r>
          </a:p>
          <a:p>
            <a:pPr algn="just">
              <a:spcBef>
                <a:spcPct val="50000"/>
              </a:spcBef>
              <a:buFont typeface="Wingdings" panose="05000000000000000000" pitchFamily="2" charset="2"/>
              <a:buAutoNum type="arabicPeriod" startAt="6"/>
            </a:pPr>
            <a:r>
              <a:rPr lang="es-ES" altLang="en-US">
                <a:solidFill>
                  <a:srgbClr val="000000"/>
                </a:solidFill>
              </a:rPr>
              <a:t>Protección de máxima tensión </a:t>
            </a:r>
            <a:r>
              <a:rPr lang="es-ES" altLang="en-US" b="1">
                <a:solidFill>
                  <a:srgbClr val="000000"/>
                </a:solidFill>
              </a:rPr>
              <a:t>(59)</a:t>
            </a:r>
          </a:p>
          <a:p>
            <a:pPr algn="just">
              <a:spcBef>
                <a:spcPct val="50000"/>
              </a:spcBef>
              <a:buFont typeface="Wingdings" panose="05000000000000000000" pitchFamily="2" charset="2"/>
              <a:buAutoNum type="arabicPeriod" startAt="6"/>
            </a:pPr>
            <a:r>
              <a:rPr lang="es-ES" altLang="en-US">
                <a:solidFill>
                  <a:srgbClr val="000000"/>
                </a:solidFill>
              </a:rPr>
              <a:t>Protección de máxima excitación </a:t>
            </a:r>
            <a:r>
              <a:rPr lang="es-ES" altLang="en-US" b="1">
                <a:solidFill>
                  <a:srgbClr val="000000"/>
                </a:solidFill>
              </a:rPr>
              <a:t>(24)</a:t>
            </a:r>
          </a:p>
          <a:p>
            <a:pPr algn="just">
              <a:spcBef>
                <a:spcPct val="50000"/>
              </a:spcBef>
              <a:buFont typeface="Wingdings" panose="05000000000000000000" pitchFamily="2" charset="2"/>
              <a:buAutoNum type="arabicPeriod" startAt="6"/>
            </a:pPr>
            <a:r>
              <a:rPr lang="es-ES" altLang="en-US">
                <a:solidFill>
                  <a:srgbClr val="000000"/>
                </a:solidFill>
              </a:rPr>
              <a:t>Protección diferencial de tensión </a:t>
            </a:r>
            <a:r>
              <a:rPr lang="es-ES" altLang="en-US" b="1">
                <a:solidFill>
                  <a:srgbClr val="000000"/>
                </a:solidFill>
              </a:rPr>
              <a:t>(60)</a:t>
            </a:r>
          </a:p>
          <a:p>
            <a:pPr algn="just">
              <a:spcBef>
                <a:spcPct val="50000"/>
              </a:spcBef>
              <a:buFont typeface="Wingdings" panose="05000000000000000000" pitchFamily="2" charset="2"/>
              <a:buAutoNum type="arabicPeriod" startAt="6"/>
            </a:pPr>
            <a:r>
              <a:rPr lang="es-ES" altLang="en-US">
                <a:solidFill>
                  <a:srgbClr val="000000"/>
                </a:solidFill>
              </a:rPr>
              <a:t>Protección de frecuencia </a:t>
            </a:r>
            <a:r>
              <a:rPr lang="es-ES" altLang="en-US" b="1">
                <a:solidFill>
                  <a:srgbClr val="000000"/>
                </a:solidFill>
              </a:rPr>
              <a:t>(81Max/min./variación)</a:t>
            </a:r>
          </a:p>
          <a:p>
            <a:pPr algn="just">
              <a:spcBef>
                <a:spcPct val="50000"/>
              </a:spcBef>
            </a:pPr>
            <a:r>
              <a:rPr lang="es-ES" altLang="en-US" b="1" u="sng">
                <a:solidFill>
                  <a:srgbClr val="000000"/>
                </a:solidFill>
              </a:rPr>
              <a:t>Funciones de Control:</a:t>
            </a:r>
          </a:p>
          <a:p>
            <a:pPr algn="just">
              <a:spcBef>
                <a:spcPct val="50000"/>
              </a:spcBef>
              <a:buFont typeface="Wingdings" panose="05000000000000000000" pitchFamily="2" charset="2"/>
              <a:buAutoNum type="arabicPeriod"/>
            </a:pPr>
            <a:r>
              <a:rPr lang="es-ES" altLang="en-US">
                <a:solidFill>
                  <a:srgbClr val="000000"/>
                </a:solidFill>
              </a:rPr>
              <a:t>Sincronización, comprobación de sincronismo </a:t>
            </a:r>
            <a:r>
              <a:rPr lang="es-ES" altLang="en-US" b="1">
                <a:solidFill>
                  <a:srgbClr val="000000"/>
                </a:solidFill>
              </a:rPr>
              <a:t>(25)</a:t>
            </a:r>
          </a:p>
          <a:p>
            <a:pPr algn="just">
              <a:spcBef>
                <a:spcPct val="50000"/>
              </a:spcBef>
              <a:buFont typeface="Wingdings" panose="05000000000000000000" pitchFamily="2" charset="2"/>
              <a:buAutoNum type="arabicPeriod"/>
            </a:pPr>
            <a:r>
              <a:rPr lang="es-ES" altLang="en-US">
                <a:solidFill>
                  <a:srgbClr val="000000"/>
                </a:solidFill>
              </a:rPr>
              <a:t>Reenganchador automático </a:t>
            </a:r>
            <a:r>
              <a:rPr lang="es-ES" altLang="en-US" b="1">
                <a:solidFill>
                  <a:srgbClr val="000000"/>
                </a:solidFill>
              </a:rPr>
              <a:t>(79)</a:t>
            </a:r>
          </a:p>
          <a:p>
            <a:pPr algn="just">
              <a:spcBef>
                <a:spcPct val="50000"/>
              </a:spcBef>
              <a:buFont typeface="Wingdings" panose="05000000000000000000" pitchFamily="2" charset="2"/>
              <a:buAutoNum type="arabicPeriod"/>
            </a:pPr>
            <a:r>
              <a:rPr lang="pt-BR" altLang="en-US">
                <a:solidFill>
                  <a:srgbClr val="000000"/>
                </a:solidFill>
              </a:rPr>
              <a:t>Rele de Lógica de disparo </a:t>
            </a:r>
            <a:r>
              <a:rPr lang="pt-BR" altLang="en-US" b="1">
                <a:solidFill>
                  <a:srgbClr val="000000"/>
                </a:solidFill>
              </a:rPr>
              <a:t>(94)</a:t>
            </a:r>
          </a:p>
          <a:p>
            <a:pPr algn="just">
              <a:spcBef>
                <a:spcPct val="50000"/>
              </a:spcBef>
              <a:buFont typeface="Wingdings" panose="05000000000000000000" pitchFamily="2" charset="2"/>
              <a:buAutoNum type="arabicPeriod"/>
            </a:pPr>
            <a:r>
              <a:rPr lang="es-ES" altLang="en-US">
                <a:solidFill>
                  <a:srgbClr val="000000"/>
                </a:solidFill>
              </a:rPr>
              <a:t>Rele de enclavamiento</a:t>
            </a:r>
            <a:r>
              <a:rPr lang="es-ES" altLang="en-US" b="1">
                <a:solidFill>
                  <a:srgbClr val="000000"/>
                </a:solidFill>
              </a:rPr>
              <a:t> (86).</a:t>
            </a:r>
          </a:p>
        </p:txBody>
      </p:sp>
      <p:sp>
        <p:nvSpPr>
          <p:cNvPr id="4486147"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70692"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7069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ChangeArrowheads="1"/>
          </p:cNvSpPr>
          <p:nvPr/>
        </p:nvSpPr>
        <p:spPr bwMode="auto">
          <a:xfrm>
            <a:off x="684213" y="1125538"/>
            <a:ext cx="7632700" cy="42179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8985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Funciones de medida:</a:t>
            </a:r>
          </a:p>
          <a:p>
            <a:pPr algn="just">
              <a:spcBef>
                <a:spcPct val="50000"/>
              </a:spcBef>
            </a:pPr>
            <a:r>
              <a:rPr lang="es-ES" altLang="en-US">
                <a:solidFill>
                  <a:srgbClr val="000000"/>
                </a:solidFill>
              </a:rPr>
              <a:t>Se utiliza para </a:t>
            </a:r>
            <a:r>
              <a:rPr lang="es-ES" altLang="en-US" b="1">
                <a:solidFill>
                  <a:srgbClr val="000000"/>
                </a:solidFill>
              </a:rPr>
              <a:t>obtener información </a:t>
            </a:r>
            <a:r>
              <a:rPr lang="es-ES" altLang="en-US">
                <a:solidFill>
                  <a:srgbClr val="000000"/>
                </a:solidFill>
              </a:rPr>
              <a:t>de los valores de servicio y permite </a:t>
            </a:r>
            <a:r>
              <a:rPr lang="es-ES" altLang="en-US" b="1">
                <a:solidFill>
                  <a:srgbClr val="000000"/>
                </a:solidFill>
              </a:rPr>
              <a:t>mostrar información en la HMI local</a:t>
            </a:r>
            <a:r>
              <a:rPr lang="es-ES" altLang="en-US">
                <a:solidFill>
                  <a:srgbClr val="000000"/>
                </a:solidFill>
              </a:rPr>
              <a:t> y </a:t>
            </a:r>
            <a:r>
              <a:rPr lang="es-ES" altLang="en-US" b="1">
                <a:solidFill>
                  <a:srgbClr val="000000"/>
                </a:solidFill>
              </a:rPr>
              <a:t>enviar al sistema de automatización</a:t>
            </a:r>
            <a:r>
              <a:rPr lang="es-ES" altLang="en-US">
                <a:solidFill>
                  <a:srgbClr val="000000"/>
                </a:solidFill>
              </a:rPr>
              <a:t> acerca de:</a:t>
            </a:r>
          </a:p>
          <a:p>
            <a:pPr lvl="1" algn="just">
              <a:spcBef>
                <a:spcPct val="50000"/>
              </a:spcBef>
              <a:buFont typeface="Wingdings" panose="05000000000000000000" pitchFamily="2" charset="2"/>
              <a:buChar char="v"/>
            </a:pPr>
            <a:r>
              <a:rPr lang="es-ES" altLang="en-US">
                <a:solidFill>
                  <a:srgbClr val="000000"/>
                </a:solidFill>
              </a:rPr>
              <a:t>Tensiones</a:t>
            </a:r>
          </a:p>
          <a:p>
            <a:pPr lvl="1" algn="just">
              <a:spcBef>
                <a:spcPct val="50000"/>
              </a:spcBef>
              <a:buFont typeface="Wingdings" panose="05000000000000000000" pitchFamily="2" charset="2"/>
              <a:buChar char="v"/>
            </a:pPr>
            <a:r>
              <a:rPr lang="es-ES" altLang="en-US">
                <a:solidFill>
                  <a:srgbClr val="000000"/>
                </a:solidFill>
              </a:rPr>
              <a:t>Corrientes</a:t>
            </a:r>
          </a:p>
          <a:p>
            <a:pPr lvl="1" algn="just">
              <a:spcBef>
                <a:spcPct val="50000"/>
              </a:spcBef>
              <a:buFont typeface="Wingdings" panose="05000000000000000000" pitchFamily="2" charset="2"/>
              <a:buChar char="v"/>
            </a:pPr>
            <a:r>
              <a:rPr lang="es-ES" altLang="en-US">
                <a:solidFill>
                  <a:srgbClr val="000000"/>
                </a:solidFill>
              </a:rPr>
              <a:t>Frecuencia</a:t>
            </a:r>
          </a:p>
          <a:p>
            <a:pPr lvl="1" algn="just">
              <a:spcBef>
                <a:spcPct val="50000"/>
              </a:spcBef>
              <a:buFont typeface="Wingdings" panose="05000000000000000000" pitchFamily="2" charset="2"/>
              <a:buChar char="v"/>
            </a:pPr>
            <a:r>
              <a:rPr lang="es-ES" altLang="en-US">
                <a:solidFill>
                  <a:srgbClr val="000000"/>
                </a:solidFill>
              </a:rPr>
              <a:t>Potencia activa, reactiva y aparente y factor de potencia,</a:t>
            </a:r>
          </a:p>
          <a:p>
            <a:pPr lvl="1" algn="just">
              <a:spcBef>
                <a:spcPct val="50000"/>
              </a:spcBef>
              <a:buFont typeface="Wingdings" panose="05000000000000000000" pitchFamily="2" charset="2"/>
              <a:buChar char="v"/>
            </a:pPr>
            <a:r>
              <a:rPr lang="es-ES" altLang="en-US">
                <a:solidFill>
                  <a:srgbClr val="000000"/>
                </a:solidFill>
              </a:rPr>
              <a:t>Fasores primario y secundario,</a:t>
            </a:r>
          </a:p>
          <a:p>
            <a:pPr lvl="1" algn="just">
              <a:spcBef>
                <a:spcPct val="50000"/>
              </a:spcBef>
              <a:buFont typeface="Wingdings" panose="05000000000000000000" pitchFamily="2" charset="2"/>
              <a:buChar char="v"/>
            </a:pPr>
            <a:r>
              <a:rPr lang="es-ES" altLang="en-US">
                <a:solidFill>
                  <a:srgbClr val="000000"/>
                </a:solidFill>
              </a:rPr>
              <a:t>Corrientes diferenciales, corrientes de polarización,</a:t>
            </a:r>
          </a:p>
          <a:p>
            <a:pPr lvl="1" algn="just">
              <a:spcBef>
                <a:spcPct val="50000"/>
              </a:spcBef>
              <a:buFont typeface="Wingdings" panose="05000000000000000000" pitchFamily="2" charset="2"/>
              <a:buChar char="v"/>
            </a:pPr>
            <a:r>
              <a:rPr lang="es-ES" altLang="en-US">
                <a:solidFill>
                  <a:srgbClr val="000000"/>
                </a:solidFill>
              </a:rPr>
              <a:t>Contadores de eventos</a:t>
            </a:r>
          </a:p>
        </p:txBody>
      </p:sp>
      <p:sp>
        <p:nvSpPr>
          <p:cNvPr id="37273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573189" name="Text Box 5">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7274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ChangeArrowheads="1"/>
          </p:cNvSpPr>
          <p:nvPr/>
        </p:nvSpPr>
        <p:spPr bwMode="auto">
          <a:xfrm>
            <a:off x="576263" y="938213"/>
            <a:ext cx="7991475" cy="57277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8985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Función de información de perturbaciones (Osciloperturbógrafo):</a:t>
            </a:r>
            <a:r>
              <a:rPr lang="es-ES" altLang="en-US">
                <a:solidFill>
                  <a:srgbClr val="000000"/>
                </a:solidFill>
              </a:rPr>
              <a:t> </a:t>
            </a:r>
            <a:endParaRPr lang="es-ES" altLang="en-US" b="1" u="sng">
              <a:solidFill>
                <a:srgbClr val="000000"/>
              </a:solidFill>
            </a:endParaRPr>
          </a:p>
          <a:p>
            <a:pPr algn="just">
              <a:spcBef>
                <a:spcPct val="50000"/>
              </a:spcBef>
            </a:pPr>
            <a:r>
              <a:rPr lang="es-ES" altLang="en-US">
                <a:solidFill>
                  <a:srgbClr val="000000"/>
                </a:solidFill>
              </a:rPr>
              <a:t>Permite obtener datos completos y fidedignos de las perturbaciones en el sistema.</a:t>
            </a:r>
          </a:p>
          <a:p>
            <a:pPr lvl="1" algn="just">
              <a:spcBef>
                <a:spcPct val="50000"/>
              </a:spcBef>
              <a:buFont typeface="Wingdings" panose="05000000000000000000" pitchFamily="2" charset="2"/>
              <a:buChar char="v"/>
            </a:pPr>
            <a:r>
              <a:rPr lang="es-ES" altLang="en-US" b="1">
                <a:solidFill>
                  <a:srgbClr val="000000"/>
                </a:solidFill>
              </a:rPr>
              <a:t>Lista de eventos (EL)</a:t>
            </a:r>
            <a:r>
              <a:rPr lang="es-ES" altLang="en-US">
                <a:solidFill>
                  <a:srgbClr val="000000"/>
                </a:solidFill>
              </a:rPr>
              <a:t>; registro continuo de todas las señales de entradas binarias conectadas con la función de informe de perturbaciones hasta 1000 eventos</a:t>
            </a:r>
          </a:p>
          <a:p>
            <a:pPr lvl="1" algn="just">
              <a:spcBef>
                <a:spcPct val="50000"/>
              </a:spcBef>
              <a:buFont typeface="Wingdings" panose="05000000000000000000" pitchFamily="2" charset="2"/>
              <a:buChar char="v"/>
            </a:pPr>
            <a:r>
              <a:rPr lang="es-ES" altLang="en-US" b="1">
                <a:solidFill>
                  <a:srgbClr val="000000"/>
                </a:solidFill>
              </a:rPr>
              <a:t>Indicaciones (IND);</a:t>
            </a:r>
            <a:r>
              <a:rPr lang="es-ES" altLang="en-US">
                <a:solidFill>
                  <a:srgbClr val="000000"/>
                </a:solidFill>
              </a:rPr>
              <a:t> Indica mediante tres LED (verde, amarillo y rojo), las señales que han cambiado de estado durante una perturbación.</a:t>
            </a:r>
          </a:p>
          <a:p>
            <a:pPr lvl="1" algn="just">
              <a:spcBef>
                <a:spcPct val="50000"/>
              </a:spcBef>
              <a:buFont typeface="Wingdings" panose="05000000000000000000" pitchFamily="2" charset="2"/>
              <a:buChar char="v"/>
            </a:pPr>
            <a:r>
              <a:rPr lang="es-ES" altLang="en-US" b="1">
                <a:solidFill>
                  <a:srgbClr val="000000"/>
                </a:solidFill>
              </a:rPr>
              <a:t>Registro de eventos (ER)</a:t>
            </a:r>
            <a:r>
              <a:rPr lang="es-ES" altLang="en-US">
                <a:solidFill>
                  <a:srgbClr val="000000"/>
                </a:solidFill>
              </a:rPr>
              <a:t>; Cada registro puede contener hasta 150 eventos con marca de tiempo de una perturbación.</a:t>
            </a:r>
          </a:p>
          <a:p>
            <a:pPr lvl="1" algn="just">
              <a:spcBef>
                <a:spcPct val="50000"/>
              </a:spcBef>
              <a:buFont typeface="Wingdings" panose="05000000000000000000" pitchFamily="2" charset="2"/>
              <a:buChar char="v"/>
            </a:pPr>
            <a:r>
              <a:rPr lang="es-ES" altLang="en-US" b="1">
                <a:solidFill>
                  <a:srgbClr val="000000"/>
                </a:solidFill>
              </a:rPr>
              <a:t>Registro de valores de disparo (TVR)</a:t>
            </a:r>
            <a:r>
              <a:rPr lang="es-ES" altLang="en-US">
                <a:solidFill>
                  <a:srgbClr val="000000"/>
                </a:solidFill>
              </a:rPr>
              <a:t>; Informa sobre los valores previos a la falta y durante la falta,  (entradas analógicas) </a:t>
            </a:r>
          </a:p>
          <a:p>
            <a:pPr lvl="1" algn="just">
              <a:spcBef>
                <a:spcPct val="50000"/>
              </a:spcBef>
              <a:buFont typeface="Wingdings" panose="05000000000000000000" pitchFamily="2" charset="2"/>
              <a:buChar char="v"/>
            </a:pPr>
            <a:r>
              <a:rPr lang="es-ES" altLang="en-US" b="1">
                <a:solidFill>
                  <a:srgbClr val="000000"/>
                </a:solidFill>
              </a:rPr>
              <a:t>Registrador de perturbaciones (DR);</a:t>
            </a:r>
            <a:r>
              <a:rPr lang="es-ES" altLang="en-US">
                <a:solidFill>
                  <a:srgbClr val="000000"/>
                </a:solidFill>
              </a:rPr>
              <a:t> información rápida, completa y fiable sobre las perturbaciones en la red eléctrica.</a:t>
            </a:r>
          </a:p>
          <a:p>
            <a:pPr lvl="1" algn="just">
              <a:spcBef>
                <a:spcPct val="50000"/>
              </a:spcBef>
              <a:buFont typeface="Wingdings" panose="05000000000000000000" pitchFamily="2" charset="2"/>
              <a:buChar char="v"/>
            </a:pPr>
            <a:r>
              <a:rPr lang="es-ES" altLang="en-US" b="1">
                <a:solidFill>
                  <a:srgbClr val="000000"/>
                </a:solidFill>
              </a:rPr>
              <a:t>Localizador de defectos (FL);</a:t>
            </a:r>
            <a:r>
              <a:rPr lang="es-ES" altLang="en-US">
                <a:solidFill>
                  <a:srgbClr val="000000"/>
                </a:solidFill>
              </a:rPr>
              <a:t> es una función de medida de la impedancia que proporciona la distancia hasta la avería en km.</a:t>
            </a:r>
          </a:p>
        </p:txBody>
      </p:sp>
      <p:sp>
        <p:nvSpPr>
          <p:cNvPr id="37478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571141" name="Text Box 5">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7478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ChangeArrowheads="1"/>
          </p:cNvSpPr>
          <p:nvPr/>
        </p:nvSpPr>
        <p:spPr bwMode="auto">
          <a:xfrm>
            <a:off x="323850" y="1196975"/>
            <a:ext cx="3167063" cy="1477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
            </a:pPr>
            <a:r>
              <a:rPr lang="es-ES" altLang="en-US">
                <a:solidFill>
                  <a:srgbClr val="000000"/>
                </a:solidFill>
              </a:rPr>
              <a:t>Paquete de funciones de protección para disposición típica de interruptor de línea conectado a doble barra.</a:t>
            </a:r>
          </a:p>
        </p:txBody>
      </p:sp>
      <p:sp>
        <p:nvSpPr>
          <p:cNvPr id="4504580" name="Text Box 4">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76836" name="Rectangle 6"/>
          <p:cNvSpPr>
            <a:spLocks noChangeArrowheads="1"/>
          </p:cNvSpPr>
          <p:nvPr/>
        </p:nvSpPr>
        <p:spPr bwMode="auto">
          <a:xfrm>
            <a:off x="827088" y="3429000"/>
            <a:ext cx="3851275" cy="23082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200" b="1">
                <a:solidFill>
                  <a:srgbClr val="000099"/>
                </a:solidFill>
              </a:rPr>
              <a:t>	</a:t>
            </a:r>
            <a:r>
              <a:rPr lang="es-ES" altLang="en-US" sz="1200" b="1" u="sng"/>
              <a:t>Leyenda:</a:t>
            </a:r>
          </a:p>
          <a:p>
            <a:r>
              <a:rPr lang="es-ES" altLang="en-US" sz="1200" b="1"/>
              <a:t>79</a:t>
            </a:r>
            <a:r>
              <a:rPr lang="es-ES" altLang="en-US" sz="1200"/>
              <a:t>		Reenganchador automático</a:t>
            </a:r>
          </a:p>
          <a:p>
            <a:r>
              <a:rPr lang="es-ES" altLang="en-US" sz="1200" b="1"/>
              <a:t>94</a:t>
            </a:r>
            <a:r>
              <a:rPr lang="es-ES" altLang="en-US" sz="1200"/>
              <a:t>		Lógica de disparo</a:t>
            </a:r>
          </a:p>
          <a:p>
            <a:r>
              <a:rPr lang="es-ES" altLang="en-US" sz="1200" b="1"/>
              <a:t>50BF	</a:t>
            </a:r>
            <a:r>
              <a:rPr lang="es-ES" altLang="en-US" sz="1200"/>
              <a:t>	Protección de fallo de interruptor </a:t>
            </a:r>
          </a:p>
          <a:p>
            <a:r>
              <a:rPr lang="es-ES" altLang="en-US" sz="1200" b="1"/>
              <a:t>21</a:t>
            </a:r>
            <a:r>
              <a:rPr lang="es-ES" altLang="en-US" sz="1200"/>
              <a:t>		Protección de distancia.</a:t>
            </a:r>
          </a:p>
          <a:p>
            <a:r>
              <a:rPr lang="es-ES" altLang="en-US" sz="1200" b="1"/>
              <a:t>51/67</a:t>
            </a:r>
            <a:r>
              <a:rPr lang="es-ES" altLang="en-US" sz="1200"/>
              <a:t>		Protección de sobreintensidad fase      	temporizada y direccional.</a:t>
            </a:r>
          </a:p>
          <a:p>
            <a:r>
              <a:rPr lang="es-ES" altLang="en-US" sz="1200" b="1"/>
              <a:t>51N/67N</a:t>
            </a:r>
            <a:r>
              <a:rPr lang="es-ES" altLang="en-US" sz="1200"/>
              <a:t>	Protección de sobreintensidad Neutro    	temporizada y direccional.</a:t>
            </a:r>
          </a:p>
          <a:p>
            <a:r>
              <a:rPr lang="es-ES" altLang="en-US" sz="1200" b="1"/>
              <a:t>59</a:t>
            </a:r>
            <a:r>
              <a:rPr lang="es-ES" altLang="en-US" sz="1200"/>
              <a:t>		Protección de sobretensión</a:t>
            </a:r>
          </a:p>
          <a:p>
            <a:r>
              <a:rPr lang="es-ES" altLang="en-US" sz="1200" b="1"/>
              <a:t>27</a:t>
            </a:r>
            <a:r>
              <a:rPr lang="es-ES" altLang="en-US" sz="1200"/>
              <a:t> 		Protección de subtensión</a:t>
            </a:r>
          </a:p>
          <a:p>
            <a:r>
              <a:rPr lang="es-ES" altLang="en-US" sz="1200"/>
              <a:t> </a:t>
            </a:r>
          </a:p>
        </p:txBody>
      </p:sp>
      <p:pic>
        <p:nvPicPr>
          <p:cNvPr id="37683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75" y="1241425"/>
            <a:ext cx="4757738"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683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882" name="Rectangle 2"/>
          <p:cNvSpPr>
            <a:spLocks noChangeArrowheads="1"/>
          </p:cNvSpPr>
          <p:nvPr/>
        </p:nvSpPr>
        <p:spPr bwMode="auto">
          <a:xfrm>
            <a:off x="719138" y="869950"/>
            <a:ext cx="7488237" cy="22907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8985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a:solidFill>
                  <a:srgbClr val="000000"/>
                </a:solidFill>
              </a:rPr>
              <a:t>P</a:t>
            </a:r>
            <a:r>
              <a:rPr lang="es-ES" altLang="en-US" b="1">
                <a:solidFill>
                  <a:srgbClr val="000000"/>
                </a:solidFill>
              </a:rPr>
              <a:t>rotección de distancia </a:t>
            </a:r>
            <a:r>
              <a:rPr lang="es-ES" altLang="en-US">
                <a:solidFill>
                  <a:srgbClr val="000000"/>
                </a:solidFill>
              </a:rPr>
              <a:t> </a:t>
            </a:r>
            <a:r>
              <a:rPr lang="es-ES" altLang="en-US" b="1">
                <a:solidFill>
                  <a:srgbClr val="000000"/>
                </a:solidFill>
              </a:rPr>
              <a:t>(21).</a:t>
            </a:r>
          </a:p>
          <a:p>
            <a:pPr lvl="1" algn="just">
              <a:spcBef>
                <a:spcPct val="50000"/>
              </a:spcBef>
              <a:buFont typeface="Wingdings" panose="05000000000000000000" pitchFamily="2" charset="2"/>
              <a:buChar char="v"/>
            </a:pPr>
            <a:r>
              <a:rPr lang="es-ES" altLang="en-US">
                <a:solidFill>
                  <a:srgbClr val="000000"/>
                </a:solidFill>
              </a:rPr>
              <a:t>Es una protección con esquema de medición de cinco zonas  independientes, con tres lazos de defectos para falla fase-fase y tres lazos de defectos para fallos fase-tierra.</a:t>
            </a:r>
          </a:p>
          <a:p>
            <a:pPr lvl="1" algn="just">
              <a:spcBef>
                <a:spcPct val="50000"/>
              </a:spcBef>
              <a:buFont typeface="Wingdings" panose="05000000000000000000" pitchFamily="2" charset="2"/>
              <a:buChar char="v"/>
            </a:pPr>
            <a:r>
              <a:rPr lang="es-ES" altLang="en-US">
                <a:solidFill>
                  <a:srgbClr val="000000"/>
                </a:solidFill>
              </a:rPr>
              <a:t>Las zonas de protección de distancia pueden funcionar, independientes entre sí, en modo direccional (hacia delante) o no direccional (hacia atrás).</a:t>
            </a:r>
          </a:p>
        </p:txBody>
      </p:sp>
      <p:sp>
        <p:nvSpPr>
          <p:cNvPr id="4556804" name="Text Box 4">
            <a:extLst>
              <a:ext uri="{FF2B5EF4-FFF2-40B4-BE49-F238E27FC236}"/>
            </a:extLst>
          </p:cNvPr>
          <p:cNvSpPr txBox="1">
            <a:spLocks noChangeArrowheads="1"/>
          </p:cNvSpPr>
          <p:nvPr/>
        </p:nvSpPr>
        <p:spPr bwMode="auto">
          <a:xfrm>
            <a:off x="719138" y="523875"/>
            <a:ext cx="7561262" cy="366713"/>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78884" name="Picture 7"/>
          <p:cNvPicPr>
            <a:picLocks noChangeAspect="1" noChangeArrowheads="1"/>
          </p:cNvPicPr>
          <p:nvPr/>
        </p:nvPicPr>
        <p:blipFill>
          <a:blip r:embed="rId3">
            <a:lum bright="-10000" contrast="20000"/>
            <a:extLst>
              <a:ext uri="{28A0092B-C50C-407E-A947-70E740481C1C}">
                <a14:useLocalDpi xmlns:a14="http://schemas.microsoft.com/office/drawing/2010/main" val="0"/>
              </a:ext>
            </a:extLst>
          </a:blip>
          <a:srcRect/>
          <a:stretch>
            <a:fillRect/>
          </a:stretch>
        </p:blipFill>
        <p:spPr bwMode="auto">
          <a:xfrm>
            <a:off x="4814888" y="2852738"/>
            <a:ext cx="3814762"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885" name="Rectangle 8"/>
          <p:cNvSpPr>
            <a:spLocks noChangeArrowheads="1"/>
          </p:cNvSpPr>
          <p:nvPr/>
        </p:nvSpPr>
        <p:spPr bwMode="auto">
          <a:xfrm>
            <a:off x="711200" y="3160713"/>
            <a:ext cx="4103688" cy="32512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8985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ct val="50000"/>
              </a:spcBef>
              <a:buFont typeface="Wingdings" panose="05000000000000000000" pitchFamily="2" charset="2"/>
              <a:buChar char="v"/>
            </a:pPr>
            <a:r>
              <a:rPr lang="es-ES" altLang="en-US">
                <a:solidFill>
                  <a:srgbClr val="000000"/>
                </a:solidFill>
              </a:rPr>
              <a:t>Adecuado para líneas con requisito de desconexión de uno, dos o tres polos.</a:t>
            </a:r>
          </a:p>
          <a:p>
            <a:pPr lvl="1">
              <a:spcBef>
                <a:spcPct val="50000"/>
              </a:spcBef>
              <a:buFont typeface="Wingdings" panose="05000000000000000000" pitchFamily="2" charset="2"/>
              <a:buChar char="v"/>
            </a:pPr>
            <a:r>
              <a:rPr lang="es-ES" altLang="en-US">
                <a:solidFill>
                  <a:srgbClr val="000000"/>
                </a:solidFill>
              </a:rPr>
              <a:t>La medición independiente de la impedancia para cada lazo de falla, junto con una selección de fase integrada sensible y fiable, la hace adecuada en aplicaciones con reenganche automático de una fase. </a:t>
            </a:r>
          </a:p>
        </p:txBody>
      </p:sp>
      <p:pic>
        <p:nvPicPr>
          <p:cNvPr id="37888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0930" name="Rectangle 2"/>
          <p:cNvSpPr>
            <a:spLocks noChangeArrowheads="1"/>
          </p:cNvSpPr>
          <p:nvPr/>
        </p:nvSpPr>
        <p:spPr bwMode="auto">
          <a:xfrm>
            <a:off x="755650" y="1052513"/>
            <a:ext cx="7488238" cy="17414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898525" indent="-3556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a:solidFill>
                  <a:srgbClr val="000000"/>
                </a:solidFill>
              </a:rPr>
              <a:t>La delimitación de carga en la característica Mho</a:t>
            </a:r>
            <a:r>
              <a:rPr lang="es-ES" altLang="en-US">
                <a:solidFill>
                  <a:srgbClr val="000000"/>
                </a:solidFill>
              </a:rPr>
              <a:t> de compensación</a:t>
            </a:r>
            <a:r>
              <a:rPr lang="es-ES" altLang="en-US" b="1">
                <a:solidFill>
                  <a:srgbClr val="000000"/>
                </a:solidFill>
              </a:rPr>
              <a:t>.</a:t>
            </a:r>
          </a:p>
          <a:p>
            <a:pPr lvl="1" algn="just">
              <a:spcBef>
                <a:spcPct val="50000"/>
              </a:spcBef>
              <a:buFont typeface="Wingdings" panose="05000000000000000000" pitchFamily="2" charset="2"/>
              <a:buChar char="v"/>
            </a:pPr>
            <a:r>
              <a:rPr lang="es-ES" altLang="en-US">
                <a:solidFill>
                  <a:srgbClr val="000000"/>
                </a:solidFill>
              </a:rPr>
              <a:t>Dispone de una delimitación de carga (recorte por impedancia de carga), lo que aumenta la posibilidad de detectar defectos líneas excesivamente cargadas</a:t>
            </a:r>
          </a:p>
          <a:p>
            <a:pPr lvl="1" algn="just">
              <a:spcBef>
                <a:spcPct val="50000"/>
              </a:spcBef>
              <a:buFont typeface="Wingdings" panose="05000000000000000000" pitchFamily="2" charset="2"/>
              <a:buNone/>
            </a:pPr>
            <a:endParaRPr lang="es-ES" altLang="en-US">
              <a:solidFill>
                <a:srgbClr val="000000"/>
              </a:solidFill>
            </a:endParaRPr>
          </a:p>
        </p:txBody>
      </p:sp>
      <p:sp>
        <p:nvSpPr>
          <p:cNvPr id="4558852" name="Text Box 4">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DE LÍNEA REL670</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809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2420938"/>
            <a:ext cx="4248150" cy="401955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093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7475"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UNIDAD DE PROTECCIÓN DIFERENCIAL DE TRAFO TIPO RET670</a:t>
            </a:r>
            <a:endParaRPr lang="es-ES_tradnl" sz="1800" b="1" dirty="0">
              <a:solidFill>
                <a:srgbClr val="000000"/>
              </a:solidFill>
              <a:effectLst>
                <a:outerShdw blurRad="38100" dist="38100" dir="2700000" algn="tl">
                  <a:srgbClr val="000000"/>
                </a:outerShdw>
              </a:effectLst>
              <a:latin typeface="DIN-Regular" pitchFamily="34" charset="0"/>
            </a:endParaRPr>
          </a:p>
        </p:txBody>
      </p:sp>
      <p:sp>
        <p:nvSpPr>
          <p:cNvPr id="382979"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82980" name="Rectangle 6"/>
          <p:cNvSpPr>
            <a:spLocks noChangeArrowheads="1"/>
          </p:cNvSpPr>
          <p:nvPr/>
        </p:nvSpPr>
        <p:spPr bwMode="auto">
          <a:xfrm>
            <a:off x="684213" y="1052513"/>
            <a:ext cx="7632700" cy="18780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El IED RET 670 se utiliza para la </a:t>
            </a:r>
            <a:r>
              <a:rPr lang="es-ES" altLang="en-US" b="1">
                <a:solidFill>
                  <a:srgbClr val="000000"/>
                </a:solidFill>
              </a:rPr>
              <a:t>protección, el control y la supervisión de </a:t>
            </a:r>
            <a:r>
              <a:rPr lang="es-ES" altLang="en-US">
                <a:solidFill>
                  <a:srgbClr val="000000"/>
                </a:solidFill>
              </a:rPr>
              <a:t>transformadores de potencia, transformadores automáticos y reactancias .</a:t>
            </a:r>
          </a:p>
          <a:p>
            <a:pPr algn="just">
              <a:spcBef>
                <a:spcPct val="50000"/>
              </a:spcBef>
              <a:buFont typeface="Wingdings" panose="05000000000000000000" pitchFamily="2" charset="2"/>
              <a:buChar char="q"/>
            </a:pPr>
            <a:r>
              <a:rPr lang="es-ES" altLang="en-US" b="1">
                <a:solidFill>
                  <a:srgbClr val="000000"/>
                </a:solidFill>
              </a:rPr>
              <a:t>Con amplia biblioteca de funciones y posibilidades de configuración, y diseño de "hardware“</a:t>
            </a:r>
            <a:r>
              <a:rPr lang="es-ES" altLang="en-US">
                <a:solidFill>
                  <a:srgbClr val="000000"/>
                </a:solidFill>
              </a:rPr>
              <a:t> </a:t>
            </a:r>
            <a:r>
              <a:rPr lang="es-ES" altLang="en-US" b="1">
                <a:solidFill>
                  <a:srgbClr val="000000"/>
                </a:solidFill>
              </a:rPr>
              <a:t>ampliable</a:t>
            </a:r>
            <a:r>
              <a:rPr lang="es-ES" altLang="en-US">
                <a:solidFill>
                  <a:srgbClr val="000000"/>
                </a:solidFill>
              </a:rPr>
              <a:t> para cumplir con los requisitos específicos del sistema.</a:t>
            </a:r>
          </a:p>
        </p:txBody>
      </p:sp>
      <p:pic>
        <p:nvPicPr>
          <p:cNvPr id="38298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3068638"/>
            <a:ext cx="5534025" cy="333216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8298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7699"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UNIDAD DE PROTECCIÓN DIFERENCIAL DE TRAFO TIPO RET670</a:t>
            </a:r>
            <a:endParaRPr lang="es-ES_tradnl" sz="1800" b="1" dirty="0">
              <a:solidFill>
                <a:srgbClr val="000000"/>
              </a:solidFill>
              <a:effectLst>
                <a:outerShdw blurRad="38100" dist="38100" dir="2700000" algn="tl">
                  <a:srgbClr val="000000"/>
                </a:outerShdw>
              </a:effectLst>
              <a:latin typeface="DIN-Regular" pitchFamily="34" charset="0"/>
            </a:endParaRPr>
          </a:p>
        </p:txBody>
      </p:sp>
      <p:sp>
        <p:nvSpPr>
          <p:cNvPr id="385027"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85028" name="Rectangle 6"/>
          <p:cNvSpPr>
            <a:spLocks noChangeArrowheads="1"/>
          </p:cNvSpPr>
          <p:nvPr/>
        </p:nvSpPr>
        <p:spPr bwMode="auto">
          <a:xfrm>
            <a:off x="684213" y="981075"/>
            <a:ext cx="7632700" cy="57324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1000125" indent="-4572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Funciones de protección:</a:t>
            </a:r>
          </a:p>
          <a:p>
            <a:pPr algn="just">
              <a:spcBef>
                <a:spcPct val="50000"/>
              </a:spcBef>
              <a:buFont typeface="Wingdings" panose="05000000000000000000" pitchFamily="2" charset="2"/>
              <a:buAutoNum type="arabicPeriod"/>
            </a:pPr>
            <a:r>
              <a:rPr lang="es-ES" altLang="en-US">
                <a:solidFill>
                  <a:srgbClr val="000000"/>
                </a:solidFill>
              </a:rPr>
              <a:t>Protección diferencial de transformador de baja impedancia </a:t>
            </a:r>
            <a:r>
              <a:rPr lang="es-ES" altLang="en-US" b="1">
                <a:solidFill>
                  <a:srgbClr val="000000"/>
                </a:solidFill>
              </a:rPr>
              <a:t>(87).</a:t>
            </a:r>
          </a:p>
          <a:p>
            <a:pPr lvl="1" algn="just">
              <a:spcBef>
                <a:spcPct val="50000"/>
              </a:spcBef>
              <a:buFont typeface="Wingdings" panose="05000000000000000000" pitchFamily="2" charset="2"/>
              <a:buChar char="v"/>
            </a:pPr>
            <a:r>
              <a:rPr lang="es-ES" altLang="en-US" b="1">
                <a:solidFill>
                  <a:srgbClr val="000000"/>
                </a:solidFill>
              </a:rPr>
              <a:t>Protección diferencial de dos y tres devanados (87T)</a:t>
            </a:r>
          </a:p>
          <a:p>
            <a:pPr lvl="1" algn="just">
              <a:spcBef>
                <a:spcPct val="50000"/>
              </a:spcBef>
              <a:buFont typeface="Wingdings" panose="05000000000000000000" pitchFamily="2" charset="2"/>
              <a:buChar char="v"/>
            </a:pPr>
            <a:r>
              <a:rPr lang="es-ES" altLang="en-US" b="1">
                <a:solidFill>
                  <a:srgbClr val="000000"/>
                </a:solidFill>
              </a:rPr>
              <a:t>Protección diferencial de falla a tierra (87N)</a:t>
            </a:r>
          </a:p>
          <a:p>
            <a:pPr algn="just">
              <a:spcBef>
                <a:spcPct val="50000"/>
              </a:spcBef>
              <a:buFont typeface="Wingdings" panose="05000000000000000000" pitchFamily="2" charset="2"/>
              <a:buAutoNum type="arabicPeriod"/>
            </a:pPr>
            <a:r>
              <a:rPr lang="es-ES" altLang="en-US">
                <a:solidFill>
                  <a:srgbClr val="000000"/>
                </a:solidFill>
              </a:rPr>
              <a:t>Protección de impedancia </a:t>
            </a:r>
            <a:r>
              <a:rPr lang="es-ES" altLang="en-US" b="1">
                <a:solidFill>
                  <a:srgbClr val="000000"/>
                </a:solidFill>
              </a:rPr>
              <a:t>(21)</a:t>
            </a:r>
            <a:endParaRPr lang="es-ES" altLang="en-US">
              <a:solidFill>
                <a:srgbClr val="000000"/>
              </a:solidFill>
            </a:endParaRPr>
          </a:p>
          <a:p>
            <a:pPr algn="just">
              <a:spcBef>
                <a:spcPct val="50000"/>
              </a:spcBef>
              <a:buFont typeface="Wingdings" panose="05000000000000000000" pitchFamily="2" charset="2"/>
              <a:buAutoNum type="arabicPeriod"/>
            </a:pPr>
            <a:r>
              <a:rPr lang="es-ES" altLang="en-US">
                <a:solidFill>
                  <a:srgbClr val="000000"/>
                </a:solidFill>
              </a:rPr>
              <a:t>Detección de oscilaciones de potencia y microcortes </a:t>
            </a:r>
            <a:r>
              <a:rPr lang="es-ES" altLang="en-US" b="1">
                <a:solidFill>
                  <a:srgbClr val="000000"/>
                </a:solidFill>
              </a:rPr>
              <a:t>(78)</a:t>
            </a:r>
          </a:p>
          <a:p>
            <a:pPr algn="just">
              <a:spcBef>
                <a:spcPct val="50000"/>
              </a:spcBef>
              <a:buFont typeface="Wingdings" panose="05000000000000000000" pitchFamily="2" charset="2"/>
              <a:buAutoNum type="arabicPeriod"/>
            </a:pPr>
            <a:r>
              <a:rPr lang="es-ES" altLang="en-US">
                <a:solidFill>
                  <a:srgbClr val="000000"/>
                </a:solidFill>
              </a:rPr>
              <a:t>Protección desequilibrio de corrientes o inversión de fases </a:t>
            </a:r>
            <a:r>
              <a:rPr lang="es-ES" altLang="en-US" b="1">
                <a:solidFill>
                  <a:srgbClr val="000000"/>
                </a:solidFill>
              </a:rPr>
              <a:t>(46)</a:t>
            </a:r>
            <a:endParaRPr lang="es-ES" altLang="en-US">
              <a:solidFill>
                <a:srgbClr val="000000"/>
              </a:solidFill>
            </a:endParaRPr>
          </a:p>
          <a:p>
            <a:pPr algn="just">
              <a:spcBef>
                <a:spcPct val="50000"/>
              </a:spcBef>
              <a:buFont typeface="Wingdings" panose="05000000000000000000" pitchFamily="2" charset="2"/>
              <a:buAutoNum type="arabicPeriod"/>
            </a:pPr>
            <a:r>
              <a:rPr lang="es-ES" altLang="en-US">
                <a:solidFill>
                  <a:srgbClr val="000000"/>
                </a:solidFill>
              </a:rPr>
              <a:t>Protección de corriente máxima.</a:t>
            </a:r>
          </a:p>
          <a:p>
            <a:pPr lvl="1" algn="just">
              <a:spcBef>
                <a:spcPct val="50000"/>
              </a:spcBef>
              <a:buFont typeface="Wingdings" panose="05000000000000000000" pitchFamily="2" charset="2"/>
              <a:buChar char="v"/>
            </a:pPr>
            <a:r>
              <a:rPr lang="es-ES" altLang="en-US">
                <a:solidFill>
                  <a:srgbClr val="000000"/>
                </a:solidFill>
              </a:rPr>
              <a:t>Sobreintensidad instantáneo </a:t>
            </a:r>
            <a:r>
              <a:rPr lang="es-ES" altLang="en-US" b="1">
                <a:solidFill>
                  <a:srgbClr val="000000"/>
                </a:solidFill>
              </a:rPr>
              <a:t>(50)</a:t>
            </a:r>
          </a:p>
          <a:p>
            <a:pPr lvl="1" algn="just">
              <a:spcBef>
                <a:spcPct val="50000"/>
              </a:spcBef>
              <a:buFont typeface="Wingdings" panose="05000000000000000000" pitchFamily="2" charset="2"/>
              <a:buChar char="v"/>
            </a:pPr>
            <a:r>
              <a:rPr lang="es-ES" altLang="en-US">
                <a:solidFill>
                  <a:srgbClr val="000000"/>
                </a:solidFill>
              </a:rPr>
              <a:t>Sobreintensidad temporizado </a:t>
            </a:r>
            <a:r>
              <a:rPr lang="es-ES" altLang="en-US" b="1">
                <a:solidFill>
                  <a:srgbClr val="000000"/>
                </a:solidFill>
              </a:rPr>
              <a:t>(51)</a:t>
            </a:r>
          </a:p>
          <a:p>
            <a:pPr lvl="1" algn="just">
              <a:spcBef>
                <a:spcPct val="50000"/>
              </a:spcBef>
              <a:buFont typeface="Wingdings" panose="05000000000000000000" pitchFamily="2" charset="2"/>
              <a:buChar char="v"/>
            </a:pPr>
            <a:r>
              <a:rPr lang="es-ES" altLang="en-US">
                <a:solidFill>
                  <a:srgbClr val="000000"/>
                </a:solidFill>
              </a:rPr>
              <a:t>Sobreintensidad instantáneo  Neutro </a:t>
            </a:r>
            <a:r>
              <a:rPr lang="es-ES" altLang="en-US" b="1">
                <a:solidFill>
                  <a:srgbClr val="000000"/>
                </a:solidFill>
              </a:rPr>
              <a:t>(50N)</a:t>
            </a:r>
          </a:p>
          <a:p>
            <a:pPr lvl="1" algn="just">
              <a:spcBef>
                <a:spcPct val="50000"/>
              </a:spcBef>
              <a:buFont typeface="Wingdings" panose="05000000000000000000" pitchFamily="2" charset="2"/>
              <a:buChar char="v"/>
            </a:pPr>
            <a:r>
              <a:rPr lang="es-ES" altLang="en-US">
                <a:solidFill>
                  <a:srgbClr val="000000"/>
                </a:solidFill>
              </a:rPr>
              <a:t>Sobreintensidad temporizado Neutro </a:t>
            </a:r>
            <a:r>
              <a:rPr lang="es-ES" altLang="en-US" b="1">
                <a:solidFill>
                  <a:srgbClr val="000000"/>
                </a:solidFill>
              </a:rPr>
              <a:t>(51N)</a:t>
            </a:r>
          </a:p>
          <a:p>
            <a:pPr lvl="1" algn="just">
              <a:spcBef>
                <a:spcPct val="50000"/>
              </a:spcBef>
              <a:buFont typeface="Wingdings" panose="05000000000000000000" pitchFamily="2" charset="2"/>
              <a:buChar char="v"/>
            </a:pPr>
            <a:r>
              <a:rPr lang="es-ES" altLang="en-US">
                <a:solidFill>
                  <a:srgbClr val="000000"/>
                </a:solidFill>
              </a:rPr>
              <a:t>Sobreintensidad direccional  </a:t>
            </a:r>
            <a:r>
              <a:rPr lang="es-ES" altLang="en-US" b="1">
                <a:solidFill>
                  <a:srgbClr val="000000"/>
                </a:solidFill>
              </a:rPr>
              <a:t>(67)</a:t>
            </a:r>
          </a:p>
          <a:p>
            <a:pPr lvl="1" algn="just">
              <a:spcBef>
                <a:spcPct val="50000"/>
              </a:spcBef>
              <a:buFont typeface="Wingdings" panose="05000000000000000000" pitchFamily="2" charset="2"/>
              <a:buChar char="v"/>
            </a:pPr>
            <a:r>
              <a:rPr lang="es-ES" altLang="en-US">
                <a:solidFill>
                  <a:srgbClr val="000000"/>
                </a:solidFill>
              </a:rPr>
              <a:t>Fallo de interruptor </a:t>
            </a:r>
            <a:r>
              <a:rPr lang="es-ES" altLang="en-US" b="1">
                <a:solidFill>
                  <a:srgbClr val="000000"/>
                </a:solidFill>
              </a:rPr>
              <a:t>(50BF)</a:t>
            </a:r>
          </a:p>
        </p:txBody>
      </p:sp>
      <p:pic>
        <p:nvPicPr>
          <p:cNvPr id="38502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3379"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UNIDAD DE PROTECCIÓN DIFERENCIAL DE TRAFO TIPO RET670</a:t>
            </a:r>
            <a:endParaRPr lang="es-ES_tradnl" sz="1800" b="1" dirty="0">
              <a:solidFill>
                <a:srgbClr val="000000"/>
              </a:solidFill>
              <a:effectLst>
                <a:outerShdw blurRad="38100" dist="38100" dir="2700000" algn="tl">
                  <a:srgbClr val="000000"/>
                </a:outerShdw>
              </a:effectLst>
              <a:latin typeface="DIN-Regular" pitchFamily="34" charset="0"/>
            </a:endParaRPr>
          </a:p>
        </p:txBody>
      </p:sp>
      <p:sp>
        <p:nvSpPr>
          <p:cNvPr id="387075"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87076" name="Rectangle 5"/>
          <p:cNvSpPr>
            <a:spLocks noChangeArrowheads="1"/>
          </p:cNvSpPr>
          <p:nvPr/>
        </p:nvSpPr>
        <p:spPr bwMode="auto">
          <a:xfrm>
            <a:off x="684213" y="960438"/>
            <a:ext cx="7632700" cy="57324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Funciones de protección continuación:</a:t>
            </a:r>
          </a:p>
          <a:p>
            <a:pPr algn="just">
              <a:spcBef>
                <a:spcPct val="50000"/>
              </a:spcBef>
              <a:buFont typeface="Wingdings" panose="05000000000000000000" pitchFamily="2" charset="2"/>
              <a:buAutoNum type="arabicPeriod" startAt="6"/>
            </a:pPr>
            <a:r>
              <a:rPr lang="es-ES" altLang="en-US">
                <a:solidFill>
                  <a:srgbClr val="000000"/>
                </a:solidFill>
              </a:rPr>
              <a:t>Protección térmica, </a:t>
            </a:r>
            <a:r>
              <a:rPr lang="es-ES" altLang="en-US" b="1">
                <a:solidFill>
                  <a:srgbClr val="000000"/>
                </a:solidFill>
              </a:rPr>
              <a:t>(49-1 Devanados y 49-2 Aceite)</a:t>
            </a:r>
            <a:r>
              <a:rPr lang="es-ES" altLang="en-US">
                <a:solidFill>
                  <a:srgbClr val="000000"/>
                </a:solidFill>
              </a:rPr>
              <a:t>  </a:t>
            </a:r>
            <a:endParaRPr lang="es-ES" altLang="en-US" b="1">
              <a:solidFill>
                <a:srgbClr val="000000"/>
              </a:solidFill>
            </a:endParaRPr>
          </a:p>
          <a:p>
            <a:pPr algn="just">
              <a:spcBef>
                <a:spcPct val="50000"/>
              </a:spcBef>
              <a:buFont typeface="Wingdings" panose="05000000000000000000" pitchFamily="2" charset="2"/>
              <a:buAutoNum type="arabicPeriod" startAt="6"/>
            </a:pPr>
            <a:r>
              <a:rPr lang="es-ES" altLang="en-US">
                <a:solidFill>
                  <a:srgbClr val="000000"/>
                </a:solidFill>
              </a:rPr>
              <a:t>Protección de discordancia de polos </a:t>
            </a:r>
            <a:r>
              <a:rPr lang="es-ES" altLang="en-US" b="1">
                <a:solidFill>
                  <a:srgbClr val="000000"/>
                </a:solidFill>
              </a:rPr>
              <a:t>(52)</a:t>
            </a:r>
          </a:p>
          <a:p>
            <a:pPr algn="just">
              <a:spcBef>
                <a:spcPct val="50000"/>
              </a:spcBef>
              <a:buFont typeface="Wingdings" panose="05000000000000000000" pitchFamily="2" charset="2"/>
              <a:buAutoNum type="arabicPeriod" startAt="6"/>
            </a:pPr>
            <a:r>
              <a:rPr lang="es-ES" altLang="en-US">
                <a:solidFill>
                  <a:srgbClr val="000000"/>
                </a:solidFill>
              </a:rPr>
              <a:t>Protección direccional, de máxima potencia </a:t>
            </a:r>
            <a:r>
              <a:rPr lang="es-ES" altLang="en-US" b="1">
                <a:solidFill>
                  <a:srgbClr val="000000"/>
                </a:solidFill>
              </a:rPr>
              <a:t>(32)</a:t>
            </a:r>
            <a:r>
              <a:rPr lang="es-ES" altLang="en-US">
                <a:solidFill>
                  <a:srgbClr val="000000"/>
                </a:solidFill>
              </a:rPr>
              <a:t> </a:t>
            </a:r>
          </a:p>
          <a:p>
            <a:pPr algn="just">
              <a:spcBef>
                <a:spcPct val="50000"/>
              </a:spcBef>
              <a:buFont typeface="Wingdings" panose="05000000000000000000" pitchFamily="2" charset="2"/>
              <a:buAutoNum type="arabicPeriod" startAt="6"/>
            </a:pPr>
            <a:r>
              <a:rPr lang="es-ES" altLang="en-US">
                <a:solidFill>
                  <a:srgbClr val="000000"/>
                </a:solidFill>
              </a:rPr>
              <a:t>Protección direccional, de minima potencia </a:t>
            </a:r>
            <a:r>
              <a:rPr lang="es-ES" altLang="en-US" b="1">
                <a:solidFill>
                  <a:srgbClr val="000000"/>
                </a:solidFill>
              </a:rPr>
              <a:t>(37)</a:t>
            </a:r>
          </a:p>
          <a:p>
            <a:pPr algn="just">
              <a:spcBef>
                <a:spcPct val="50000"/>
              </a:spcBef>
              <a:buFont typeface="Wingdings" panose="05000000000000000000" pitchFamily="2" charset="2"/>
              <a:buAutoNum type="arabicPeriod" startAt="6"/>
            </a:pPr>
            <a:r>
              <a:rPr lang="es-ES" altLang="en-US">
                <a:solidFill>
                  <a:srgbClr val="000000"/>
                </a:solidFill>
              </a:rPr>
              <a:t>Protección de mínima tensión </a:t>
            </a:r>
            <a:r>
              <a:rPr lang="es-ES" altLang="en-US" b="1">
                <a:solidFill>
                  <a:srgbClr val="000000"/>
                </a:solidFill>
              </a:rPr>
              <a:t>(27)</a:t>
            </a:r>
            <a:r>
              <a:rPr lang="es-ES" altLang="en-US">
                <a:solidFill>
                  <a:srgbClr val="000000"/>
                </a:solidFill>
              </a:rPr>
              <a:t>	 </a:t>
            </a:r>
          </a:p>
          <a:p>
            <a:pPr algn="just">
              <a:spcBef>
                <a:spcPct val="50000"/>
              </a:spcBef>
              <a:buFont typeface="Wingdings" panose="05000000000000000000" pitchFamily="2" charset="2"/>
              <a:buAutoNum type="arabicPeriod" startAt="6"/>
            </a:pPr>
            <a:r>
              <a:rPr lang="es-ES" altLang="en-US">
                <a:solidFill>
                  <a:srgbClr val="000000"/>
                </a:solidFill>
              </a:rPr>
              <a:t>Protección de máxima tensión </a:t>
            </a:r>
            <a:r>
              <a:rPr lang="es-ES" altLang="en-US" b="1">
                <a:solidFill>
                  <a:srgbClr val="000000"/>
                </a:solidFill>
              </a:rPr>
              <a:t>(59)</a:t>
            </a:r>
          </a:p>
          <a:p>
            <a:pPr algn="just">
              <a:spcBef>
                <a:spcPct val="50000"/>
              </a:spcBef>
              <a:buFont typeface="Wingdings" panose="05000000000000000000" pitchFamily="2" charset="2"/>
              <a:buAutoNum type="arabicPeriod" startAt="6"/>
            </a:pPr>
            <a:r>
              <a:rPr lang="es-ES" altLang="en-US">
                <a:solidFill>
                  <a:srgbClr val="000000"/>
                </a:solidFill>
              </a:rPr>
              <a:t>Protección de máxima excitación </a:t>
            </a:r>
            <a:r>
              <a:rPr lang="es-ES" altLang="en-US" b="1">
                <a:solidFill>
                  <a:srgbClr val="000000"/>
                </a:solidFill>
              </a:rPr>
              <a:t>(24)</a:t>
            </a:r>
          </a:p>
          <a:p>
            <a:pPr algn="just">
              <a:spcBef>
                <a:spcPct val="50000"/>
              </a:spcBef>
              <a:buFont typeface="Wingdings" panose="05000000000000000000" pitchFamily="2" charset="2"/>
              <a:buAutoNum type="arabicPeriod" startAt="6"/>
            </a:pPr>
            <a:r>
              <a:rPr lang="es-ES" altLang="en-US">
                <a:solidFill>
                  <a:srgbClr val="000000"/>
                </a:solidFill>
              </a:rPr>
              <a:t>Protección diferencial de tensión </a:t>
            </a:r>
            <a:r>
              <a:rPr lang="es-ES" altLang="en-US" b="1">
                <a:solidFill>
                  <a:srgbClr val="000000"/>
                </a:solidFill>
              </a:rPr>
              <a:t>(60)</a:t>
            </a:r>
          </a:p>
          <a:p>
            <a:pPr algn="just">
              <a:spcBef>
                <a:spcPct val="50000"/>
              </a:spcBef>
              <a:buFont typeface="Wingdings" panose="05000000000000000000" pitchFamily="2" charset="2"/>
              <a:buAutoNum type="arabicPeriod" startAt="6"/>
            </a:pPr>
            <a:r>
              <a:rPr lang="es-ES" altLang="en-US">
                <a:solidFill>
                  <a:srgbClr val="000000"/>
                </a:solidFill>
              </a:rPr>
              <a:t>Protección de frecuencia </a:t>
            </a:r>
            <a:r>
              <a:rPr lang="es-ES" altLang="en-US" b="1">
                <a:solidFill>
                  <a:srgbClr val="000000"/>
                </a:solidFill>
              </a:rPr>
              <a:t>(81Max/min./variación)</a:t>
            </a:r>
          </a:p>
          <a:p>
            <a:pPr algn="just">
              <a:spcBef>
                <a:spcPct val="50000"/>
              </a:spcBef>
            </a:pPr>
            <a:r>
              <a:rPr lang="es-ES" altLang="en-US" b="1">
                <a:solidFill>
                  <a:srgbClr val="000000"/>
                </a:solidFill>
              </a:rPr>
              <a:t>Funciones de Control:</a:t>
            </a:r>
          </a:p>
          <a:p>
            <a:pPr algn="just">
              <a:spcBef>
                <a:spcPct val="50000"/>
              </a:spcBef>
              <a:buFont typeface="Wingdings" panose="05000000000000000000" pitchFamily="2" charset="2"/>
              <a:buAutoNum type="arabicPeriod"/>
            </a:pPr>
            <a:r>
              <a:rPr lang="es-ES" altLang="en-US">
                <a:solidFill>
                  <a:srgbClr val="000000"/>
                </a:solidFill>
              </a:rPr>
              <a:t>Sincronización, comprobación de sincronismo </a:t>
            </a:r>
            <a:r>
              <a:rPr lang="es-ES" altLang="en-US" b="1">
                <a:solidFill>
                  <a:srgbClr val="000000"/>
                </a:solidFill>
              </a:rPr>
              <a:t>(25)</a:t>
            </a:r>
          </a:p>
          <a:p>
            <a:pPr algn="just">
              <a:spcBef>
                <a:spcPct val="50000"/>
              </a:spcBef>
              <a:buFont typeface="Wingdings" panose="05000000000000000000" pitchFamily="2" charset="2"/>
              <a:buAutoNum type="arabicPeriod"/>
            </a:pPr>
            <a:r>
              <a:rPr lang="es-ES" altLang="en-US">
                <a:solidFill>
                  <a:srgbClr val="000000"/>
                </a:solidFill>
              </a:rPr>
              <a:t>Control de aparatos para hasta 6 bahías. </a:t>
            </a:r>
            <a:r>
              <a:rPr lang="es-ES" altLang="en-US" b="1">
                <a:solidFill>
                  <a:srgbClr val="000000"/>
                </a:solidFill>
              </a:rPr>
              <a:t>(84)</a:t>
            </a:r>
          </a:p>
          <a:p>
            <a:pPr algn="just">
              <a:spcBef>
                <a:spcPct val="50000"/>
              </a:spcBef>
              <a:buFont typeface="Wingdings" panose="05000000000000000000" pitchFamily="2" charset="2"/>
              <a:buAutoNum type="arabicPeriod"/>
            </a:pPr>
            <a:r>
              <a:rPr lang="es-ES" altLang="en-US">
                <a:solidFill>
                  <a:srgbClr val="000000"/>
                </a:solidFill>
              </a:rPr>
              <a:t>Rele Lógica de disparo </a:t>
            </a:r>
            <a:r>
              <a:rPr lang="es-ES" altLang="en-US" b="1">
                <a:solidFill>
                  <a:srgbClr val="000000"/>
                </a:solidFill>
              </a:rPr>
              <a:t>(94)</a:t>
            </a:r>
          </a:p>
        </p:txBody>
      </p:sp>
      <p:pic>
        <p:nvPicPr>
          <p:cNvPr id="38707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ChangeArrowheads="1"/>
          </p:cNvSpPr>
          <p:nvPr/>
        </p:nvSpPr>
        <p:spPr bwMode="auto">
          <a:xfrm>
            <a:off x="684213" y="981075"/>
            <a:ext cx="7632700" cy="6461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Paquete de funciones de protección para Trafo conectado a doble barra.</a:t>
            </a:r>
          </a:p>
        </p:txBody>
      </p:sp>
      <p:sp>
        <p:nvSpPr>
          <p:cNvPr id="389123"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461574" name="Text Box 6">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UNIDAD DE PROTECCIÓN DIFERENCIAL DE TRAFO TIPO RET670</a:t>
            </a:r>
            <a:endParaRPr lang="es-ES_tradnl" sz="1800" b="1" dirty="0">
              <a:solidFill>
                <a:srgbClr val="000000"/>
              </a:solidFill>
              <a:effectLst>
                <a:outerShdw blurRad="38100" dist="38100" dir="2700000" algn="tl">
                  <a:srgbClr val="000000"/>
                </a:outerShdw>
              </a:effectLst>
              <a:latin typeface="DIN-Regular" pitchFamily="34" charset="0"/>
            </a:endParaRPr>
          </a:p>
        </p:txBody>
      </p:sp>
      <p:pic>
        <p:nvPicPr>
          <p:cNvPr id="38912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274763"/>
            <a:ext cx="8064500"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ChangeArrowheads="1"/>
          </p:cNvSpPr>
          <p:nvPr/>
        </p:nvSpPr>
        <p:spPr bwMode="auto">
          <a:xfrm>
            <a:off x="684213" y="981075"/>
            <a:ext cx="7632700" cy="9159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a:solidFill>
                  <a:srgbClr val="000000"/>
                </a:solidFill>
              </a:rPr>
              <a:t>Función control de aparatos electromecánicos </a:t>
            </a:r>
            <a:r>
              <a:rPr lang="es-ES" altLang="en-US" b="1">
                <a:solidFill>
                  <a:srgbClr val="000000"/>
                </a:solidFill>
              </a:rPr>
              <a:t>(84). </a:t>
            </a:r>
            <a:r>
              <a:rPr lang="es-ES" altLang="en-US">
                <a:solidFill>
                  <a:srgbClr val="000000"/>
                </a:solidFill>
              </a:rPr>
              <a:t>En este caso es</a:t>
            </a:r>
            <a:r>
              <a:rPr lang="es-ES" altLang="en-US" b="1">
                <a:solidFill>
                  <a:srgbClr val="000000"/>
                </a:solidFill>
              </a:rPr>
              <a:t> </a:t>
            </a:r>
            <a:r>
              <a:rPr lang="es-ES" altLang="en-US">
                <a:solidFill>
                  <a:srgbClr val="000000"/>
                </a:solidFill>
              </a:rPr>
              <a:t>utilizada para el control de la regulación de </a:t>
            </a:r>
            <a:r>
              <a:rPr lang="es-ES" altLang="en-US" b="1">
                <a:solidFill>
                  <a:srgbClr val="000000"/>
                </a:solidFill>
              </a:rPr>
              <a:t>Taps</a:t>
            </a:r>
            <a:r>
              <a:rPr lang="es-ES" altLang="en-US">
                <a:solidFill>
                  <a:srgbClr val="000000"/>
                </a:solidFill>
              </a:rPr>
              <a:t> de dos transformadores.</a:t>
            </a:r>
          </a:p>
        </p:txBody>
      </p:sp>
      <p:sp>
        <p:nvSpPr>
          <p:cNvPr id="39117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533252" name="Text Box 4">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DIN-Regular" pitchFamily="34" charset="0"/>
              </a:rPr>
              <a:t>UNIDAD DE PROTECCIÓN DIFERENCIAL DE TRAFO TIPO RET670</a:t>
            </a:r>
            <a:endParaRPr lang="es-ES_tradnl" sz="1800" b="1" dirty="0">
              <a:solidFill>
                <a:srgbClr val="000000"/>
              </a:solidFill>
              <a:effectLst>
                <a:outerShdw blurRad="38100" dist="38100" dir="2700000" algn="tl">
                  <a:srgbClr val="000000"/>
                </a:outerShdw>
              </a:effectLst>
              <a:latin typeface="DIN-Regular" pitchFamily="34" charset="0"/>
            </a:endParaRPr>
          </a:p>
        </p:txBody>
      </p:sp>
      <p:pic>
        <p:nvPicPr>
          <p:cNvPr id="39117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906588"/>
            <a:ext cx="6624638" cy="469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174"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63619"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DIFERENCIAL DE BARRAS REB670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93219"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92196" name="Rectangle 8"/>
          <p:cNvSpPr>
            <a:spLocks noChangeArrowheads="1"/>
          </p:cNvSpPr>
          <p:nvPr/>
        </p:nvSpPr>
        <p:spPr bwMode="auto">
          <a:xfrm>
            <a:off x="684213" y="1052513"/>
            <a:ext cx="7632700" cy="25860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buFont typeface="Wingdings" panose="05000000000000000000" pitchFamily="2" charset="2"/>
              <a:buChar char="§"/>
              <a:defRPr/>
            </a:pPr>
            <a:r>
              <a:rPr lang="es-ES" altLang="en-US" dirty="0" smtClean="0">
                <a:solidFill>
                  <a:srgbClr val="000000"/>
                </a:solidFill>
              </a:rPr>
              <a:t>En las subestaciones de AT, generalmente se montará una </a:t>
            </a:r>
            <a:r>
              <a:rPr lang="es-ES" altLang="en-US" b="1" dirty="0" smtClean="0">
                <a:solidFill>
                  <a:srgbClr val="000000"/>
                </a:solidFill>
              </a:rPr>
              <a:t>Protección Diferencial de Barras (PDB</a:t>
            </a:r>
            <a:r>
              <a:rPr lang="es-ES" altLang="en-US" dirty="0" smtClean="0">
                <a:solidFill>
                  <a:srgbClr val="000000"/>
                </a:solidFill>
              </a:rPr>
              <a:t>) integrando además la función de </a:t>
            </a:r>
            <a:r>
              <a:rPr lang="es-ES" altLang="en-US" b="1" dirty="0" smtClean="0">
                <a:solidFill>
                  <a:srgbClr val="000000"/>
                </a:solidFill>
              </a:rPr>
              <a:t>Fallo Interruptor</a:t>
            </a:r>
            <a:r>
              <a:rPr lang="es-ES" altLang="en-US" dirty="0" smtClean="0">
                <a:solidFill>
                  <a:srgbClr val="000000"/>
                </a:solidFill>
              </a:rPr>
              <a:t>, y ,en algunos casos, la funcionalidad de </a:t>
            </a:r>
            <a:r>
              <a:rPr lang="es-ES" altLang="en-US" b="1" dirty="0" smtClean="0">
                <a:solidFill>
                  <a:srgbClr val="000000"/>
                </a:solidFill>
              </a:rPr>
              <a:t>Zona Muerta </a:t>
            </a:r>
            <a:r>
              <a:rPr lang="es-ES" altLang="en-US" dirty="0" smtClean="0">
                <a:solidFill>
                  <a:srgbClr val="000000"/>
                </a:solidFill>
              </a:rPr>
              <a:t>en función de la configuración de la subestación.</a:t>
            </a:r>
          </a:p>
          <a:p>
            <a:pPr marL="285750" indent="-285750" algn="just">
              <a:buFont typeface="Wingdings" panose="05000000000000000000" pitchFamily="2" charset="2"/>
              <a:buChar char="§"/>
              <a:defRPr/>
            </a:pPr>
            <a:endParaRPr lang="es-ES" altLang="en-US" dirty="0" smtClean="0">
              <a:solidFill>
                <a:srgbClr val="000000"/>
              </a:solidFill>
            </a:endParaRPr>
          </a:p>
          <a:p>
            <a:pPr marL="285750" indent="-285750" algn="just">
              <a:buFont typeface="Wingdings" panose="05000000000000000000" pitchFamily="2" charset="2"/>
              <a:buChar char="§"/>
              <a:defRPr/>
            </a:pPr>
            <a:r>
              <a:rPr lang="es-ES" altLang="en-US" dirty="0" smtClean="0">
                <a:solidFill>
                  <a:srgbClr val="000000"/>
                </a:solidFill>
              </a:rPr>
              <a:t>El IED </a:t>
            </a:r>
            <a:r>
              <a:rPr lang="es-ES" altLang="en-US" b="1" dirty="0" smtClean="0">
                <a:solidFill>
                  <a:srgbClr val="000000"/>
                </a:solidFill>
              </a:rPr>
              <a:t>REB 670  de AB</a:t>
            </a:r>
            <a:r>
              <a:rPr lang="es-ES" altLang="en-US" dirty="0" smtClean="0">
                <a:solidFill>
                  <a:srgbClr val="000000"/>
                </a:solidFill>
              </a:rPr>
              <a:t>B se utiliza para la protección diferencial, el control y la supervisión de Barras.</a:t>
            </a:r>
          </a:p>
          <a:p>
            <a:pPr algn="just">
              <a:defRPr/>
            </a:pPr>
            <a:endParaRPr lang="es-ES" altLang="en-US" dirty="0" smtClean="0">
              <a:solidFill>
                <a:srgbClr val="000099"/>
              </a:solidFill>
            </a:endParaRPr>
          </a:p>
          <a:p>
            <a:pPr>
              <a:defRPr/>
            </a:pPr>
            <a:endParaRPr lang="es-ES" altLang="en-US" dirty="0" smtClean="0">
              <a:solidFill>
                <a:srgbClr val="000099"/>
              </a:solidFill>
            </a:endParaRPr>
          </a:p>
        </p:txBody>
      </p:sp>
      <p:sp>
        <p:nvSpPr>
          <p:cNvPr id="393221" name="1 Rectángulo"/>
          <p:cNvSpPr>
            <a:spLocks noChangeArrowheads="1"/>
          </p:cNvSpPr>
          <p:nvPr/>
        </p:nvSpPr>
        <p:spPr bwMode="auto">
          <a:xfrm>
            <a:off x="4932363" y="3408363"/>
            <a:ext cx="33845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a:solidFill>
                  <a:srgbClr val="000000"/>
                </a:solidFill>
              </a:rPr>
              <a:t>Posee una amplia biblioteca de funciones y posibilidades de configuración, y diseño de "hardware“</a:t>
            </a:r>
            <a:r>
              <a:rPr lang="es-ES" altLang="en-US">
                <a:solidFill>
                  <a:srgbClr val="000000"/>
                </a:solidFill>
              </a:rPr>
              <a:t> </a:t>
            </a:r>
            <a:r>
              <a:rPr lang="es-ES" altLang="en-US" b="1">
                <a:solidFill>
                  <a:srgbClr val="000000"/>
                </a:solidFill>
              </a:rPr>
              <a:t>ampliable</a:t>
            </a:r>
            <a:r>
              <a:rPr lang="es-ES" altLang="en-US">
                <a:solidFill>
                  <a:srgbClr val="000000"/>
                </a:solidFill>
              </a:rPr>
              <a:t> para cumplir con los requisitos específicos del sistema.</a:t>
            </a:r>
          </a:p>
        </p:txBody>
      </p:sp>
      <p:pic>
        <p:nvPicPr>
          <p:cNvPr id="39322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141663"/>
            <a:ext cx="4054475" cy="338296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9322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5266" name="Rectangle 2"/>
          <p:cNvSpPr>
            <a:spLocks noChangeArrowheads="1"/>
          </p:cNvSpPr>
          <p:nvPr/>
        </p:nvSpPr>
        <p:spPr bwMode="auto">
          <a:xfrm>
            <a:off x="649288" y="915988"/>
            <a:ext cx="7632700" cy="55911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1000125" indent="-4572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Características:</a:t>
            </a:r>
          </a:p>
          <a:p>
            <a:pPr algn="just">
              <a:spcBef>
                <a:spcPct val="50000"/>
              </a:spcBef>
              <a:buFontTx/>
              <a:buAutoNum type="arabicPeriod"/>
            </a:pPr>
            <a:r>
              <a:rPr lang="es-ES" altLang="en-US">
                <a:solidFill>
                  <a:srgbClr val="000000"/>
                </a:solidFill>
              </a:rPr>
              <a:t>Dos zonas de protección diferencial </a:t>
            </a:r>
            <a:r>
              <a:rPr lang="es-ES" altLang="en-US" b="1">
                <a:solidFill>
                  <a:srgbClr val="000000"/>
                </a:solidFill>
              </a:rPr>
              <a:t>(87B)</a:t>
            </a:r>
            <a:r>
              <a:rPr lang="es-ES" altLang="en-US">
                <a:solidFill>
                  <a:srgbClr val="000000"/>
                </a:solidFill>
              </a:rPr>
              <a:t> de baja impedancia con:</a:t>
            </a:r>
          </a:p>
          <a:p>
            <a:pPr lvl="1" algn="just">
              <a:spcBef>
                <a:spcPct val="50000"/>
              </a:spcBef>
              <a:buFont typeface="Wingdings" panose="05000000000000000000" pitchFamily="2" charset="2"/>
              <a:buChar char="v"/>
            </a:pPr>
            <a:r>
              <a:rPr lang="es-ES" altLang="en-US" b="1">
                <a:solidFill>
                  <a:srgbClr val="000000"/>
                </a:solidFill>
              </a:rPr>
              <a:t>Disparo de alta velocidad</a:t>
            </a:r>
            <a:r>
              <a:rPr lang="es-ES" altLang="en-US">
                <a:solidFill>
                  <a:srgbClr val="000000"/>
                </a:solidFill>
              </a:rPr>
              <a:t> por faltas internas. Tiempo de funcionamiento típico 12 ms.</a:t>
            </a:r>
          </a:p>
          <a:p>
            <a:pPr lvl="1" algn="just">
              <a:spcBef>
                <a:spcPct val="50000"/>
              </a:spcBef>
              <a:buFont typeface="Wingdings" panose="05000000000000000000" pitchFamily="2" charset="2"/>
              <a:buChar char="v"/>
            </a:pPr>
            <a:r>
              <a:rPr lang="es-ES" altLang="en-US">
                <a:solidFill>
                  <a:srgbClr val="000000"/>
                </a:solidFill>
              </a:rPr>
              <a:t>Detección inteligente y bloqueo  para circuitos secundarios del TI abiertos o en cortocircuito. (</a:t>
            </a:r>
            <a:r>
              <a:rPr lang="es-ES" altLang="en-US" b="1">
                <a:solidFill>
                  <a:srgbClr val="000000"/>
                </a:solidFill>
              </a:rPr>
              <a:t>Evita el funcionamiento de la protección diferencial sin necesidad</a:t>
            </a:r>
            <a:r>
              <a:rPr lang="es-ES" altLang="en-US">
                <a:solidFill>
                  <a:srgbClr val="000000"/>
                </a:solidFill>
              </a:rPr>
              <a:t> )</a:t>
            </a:r>
          </a:p>
          <a:p>
            <a:pPr lvl="1" algn="just">
              <a:spcBef>
                <a:spcPct val="50000"/>
              </a:spcBef>
              <a:buFont typeface="Wingdings" panose="05000000000000000000" pitchFamily="2" charset="2"/>
              <a:buChar char="v"/>
            </a:pPr>
            <a:r>
              <a:rPr lang="es-ES" altLang="en-US">
                <a:solidFill>
                  <a:srgbClr val="000000"/>
                </a:solidFill>
              </a:rPr>
              <a:t>Fácil Ajuste mediante la HMI integrada o desde el PC.</a:t>
            </a:r>
          </a:p>
          <a:p>
            <a:pPr algn="just">
              <a:spcBef>
                <a:spcPct val="50000"/>
              </a:spcBef>
              <a:buFont typeface="Wingdings" panose="05000000000000000000" pitchFamily="2" charset="2"/>
              <a:buAutoNum type="arabicPeriod"/>
            </a:pPr>
            <a:r>
              <a:rPr lang="es-ES" altLang="en-US">
                <a:solidFill>
                  <a:srgbClr val="000000"/>
                </a:solidFill>
              </a:rPr>
              <a:t>Versión </a:t>
            </a:r>
            <a:r>
              <a:rPr lang="es-ES" altLang="en-US" b="1">
                <a:solidFill>
                  <a:srgbClr val="000000"/>
                </a:solidFill>
              </a:rPr>
              <a:t>monofásica con 2 zonas</a:t>
            </a:r>
            <a:r>
              <a:rPr lang="es-ES" altLang="en-US">
                <a:solidFill>
                  <a:srgbClr val="000000"/>
                </a:solidFill>
              </a:rPr>
              <a:t> de protección diferencial de baja impedancia y </a:t>
            </a:r>
            <a:r>
              <a:rPr lang="es-ES" altLang="en-US" b="1">
                <a:solidFill>
                  <a:srgbClr val="000000"/>
                </a:solidFill>
              </a:rPr>
              <a:t>12 ó 24 entradas TI monofásicas</a:t>
            </a:r>
            <a:r>
              <a:rPr lang="es-ES" altLang="en-US">
                <a:solidFill>
                  <a:srgbClr val="000000"/>
                </a:solidFill>
              </a:rPr>
              <a:t>. (Se requieren tres IED por esquema de protección, uno para cada fase)</a:t>
            </a:r>
          </a:p>
          <a:p>
            <a:pPr algn="just">
              <a:spcBef>
                <a:spcPct val="50000"/>
              </a:spcBef>
              <a:buFont typeface="Wingdings" panose="05000000000000000000" pitchFamily="2" charset="2"/>
              <a:buAutoNum type="arabicPeriod"/>
            </a:pPr>
            <a:r>
              <a:rPr lang="es-ES" altLang="en-US">
                <a:solidFill>
                  <a:srgbClr val="000000"/>
                </a:solidFill>
              </a:rPr>
              <a:t>Versión </a:t>
            </a:r>
            <a:r>
              <a:rPr lang="es-ES" altLang="en-US" b="1">
                <a:solidFill>
                  <a:srgbClr val="000000"/>
                </a:solidFill>
              </a:rPr>
              <a:t>trifásica con 2 zonas</a:t>
            </a:r>
            <a:r>
              <a:rPr lang="es-ES" altLang="en-US">
                <a:solidFill>
                  <a:srgbClr val="000000"/>
                </a:solidFill>
              </a:rPr>
              <a:t> de protección diferencial de baja impedancia y </a:t>
            </a:r>
            <a:r>
              <a:rPr lang="es-ES" altLang="en-US" b="1">
                <a:solidFill>
                  <a:srgbClr val="000000"/>
                </a:solidFill>
              </a:rPr>
              <a:t>4 u 8 entradas TI trifásicas</a:t>
            </a:r>
            <a:r>
              <a:rPr lang="es-ES" altLang="en-US">
                <a:solidFill>
                  <a:srgbClr val="000000"/>
                </a:solidFill>
              </a:rPr>
              <a:t>.</a:t>
            </a:r>
          </a:p>
          <a:p>
            <a:pPr algn="just">
              <a:spcBef>
                <a:spcPct val="50000"/>
              </a:spcBef>
              <a:buFont typeface="Wingdings" panose="05000000000000000000" pitchFamily="2" charset="2"/>
              <a:buAutoNum type="arabicPeriod"/>
            </a:pPr>
            <a:r>
              <a:rPr lang="es-ES" altLang="en-US">
                <a:solidFill>
                  <a:srgbClr val="000000"/>
                </a:solidFill>
              </a:rPr>
              <a:t>Desconexión selectiva de la barra conductora y protección contra fallas del disyuntor </a:t>
            </a:r>
            <a:r>
              <a:rPr lang="es-ES" altLang="en-US" b="1">
                <a:solidFill>
                  <a:srgbClr val="000000"/>
                </a:solidFill>
              </a:rPr>
              <a:t>(50BF).</a:t>
            </a:r>
          </a:p>
          <a:p>
            <a:pPr algn="just">
              <a:spcBef>
                <a:spcPct val="50000"/>
              </a:spcBef>
              <a:buFont typeface="Wingdings" panose="05000000000000000000" pitchFamily="2" charset="2"/>
              <a:buAutoNum type="arabicPeriod"/>
            </a:pPr>
            <a:r>
              <a:rPr lang="es-ES" altLang="en-US">
                <a:solidFill>
                  <a:srgbClr val="000000"/>
                </a:solidFill>
              </a:rPr>
              <a:t>Bloques lógicos configurables </a:t>
            </a:r>
            <a:r>
              <a:rPr lang="es-ES" altLang="en-US" b="1">
                <a:solidFill>
                  <a:srgbClr val="000000"/>
                </a:solidFill>
              </a:rPr>
              <a:t>(94)</a:t>
            </a:r>
          </a:p>
        </p:txBody>
      </p:sp>
      <p:sp>
        <p:nvSpPr>
          <p:cNvPr id="4525059" name="Text Box 3">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DIFERENCIAL DE BARRAS REB670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95268" name="AutoShape 4"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39526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6290" name="Rectangle 2"/>
          <p:cNvSpPr>
            <a:spLocks noChangeArrowheads="1"/>
          </p:cNvSpPr>
          <p:nvPr/>
        </p:nvSpPr>
        <p:spPr bwMode="auto">
          <a:xfrm>
            <a:off x="684213" y="1052513"/>
            <a:ext cx="7632700" cy="531336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defRPr/>
            </a:pPr>
            <a:r>
              <a:rPr lang="es-ES" altLang="en-US" b="1" u="sng" dirty="0" smtClean="0">
                <a:solidFill>
                  <a:srgbClr val="000000"/>
                </a:solidFill>
              </a:rPr>
              <a:t>Principio de operación</a:t>
            </a:r>
            <a:r>
              <a:rPr lang="es-ES" altLang="en-US" b="1" dirty="0" smtClean="0">
                <a:solidFill>
                  <a:srgbClr val="000000"/>
                </a:solidFill>
              </a:rPr>
              <a:t>:</a:t>
            </a:r>
          </a:p>
          <a:p>
            <a:pPr algn="just">
              <a:defRPr/>
            </a:pPr>
            <a:endParaRPr lang="es-ES" altLang="en-US" dirty="0" smtClean="0">
              <a:solidFill>
                <a:srgbClr val="000000"/>
              </a:solidFill>
            </a:endParaRPr>
          </a:p>
          <a:p>
            <a:pPr marL="285750" indent="-285750" algn="just">
              <a:buFont typeface="Wingdings" panose="05000000000000000000" pitchFamily="2" charset="2"/>
              <a:buChar char="v"/>
              <a:defRPr/>
            </a:pPr>
            <a:r>
              <a:rPr lang="es-ES" altLang="en-US" dirty="0" smtClean="0">
                <a:solidFill>
                  <a:srgbClr val="000000"/>
                </a:solidFill>
              </a:rPr>
              <a:t>Cuando la operación de la SE es normal (</a:t>
            </a:r>
            <a:r>
              <a:rPr lang="es-ES" altLang="en-US" b="1" dirty="0" smtClean="0">
                <a:solidFill>
                  <a:srgbClr val="000000"/>
                </a:solidFill>
              </a:rPr>
              <a:t>no existe falla</a:t>
            </a:r>
            <a:r>
              <a:rPr lang="es-ES" altLang="en-US" dirty="0" smtClean="0">
                <a:solidFill>
                  <a:srgbClr val="000000"/>
                </a:solidFill>
              </a:rPr>
              <a:t>), la suma de las corrientes en la barra </a:t>
            </a:r>
            <a:r>
              <a:rPr lang="es-ES" altLang="en-US" b="1" dirty="0" smtClean="0">
                <a:solidFill>
                  <a:srgbClr val="000000"/>
                </a:solidFill>
              </a:rPr>
              <a:t>es cero (In=Id)</a:t>
            </a:r>
            <a:r>
              <a:rPr lang="es-ES" altLang="en-US" dirty="0" smtClean="0">
                <a:solidFill>
                  <a:srgbClr val="000000"/>
                </a:solidFill>
              </a:rPr>
              <a:t>. Si aparece una falla, entonces aparece una corriente diferencial </a:t>
            </a:r>
            <a:r>
              <a:rPr lang="es-ES" altLang="en-US" b="1" dirty="0" smtClean="0">
                <a:solidFill>
                  <a:srgbClr val="000000"/>
                </a:solidFill>
              </a:rPr>
              <a:t>Id.</a:t>
            </a:r>
            <a:endParaRPr lang="es-ES" altLang="en-US" dirty="0" smtClean="0">
              <a:solidFill>
                <a:srgbClr val="000000"/>
              </a:solidFill>
            </a:endParaRPr>
          </a:p>
          <a:p>
            <a:pPr marL="285750" indent="-285750" algn="just">
              <a:buFont typeface="Wingdings" panose="05000000000000000000" pitchFamily="2" charset="2"/>
              <a:buChar char="v"/>
              <a:defRPr/>
            </a:pPr>
            <a:endParaRPr lang="es-ES" altLang="en-US" dirty="0" smtClean="0">
              <a:solidFill>
                <a:srgbClr val="000000"/>
              </a:solidFill>
            </a:endParaRPr>
          </a:p>
          <a:p>
            <a:pPr marL="285750" indent="-285750" algn="just">
              <a:buFont typeface="Wingdings" panose="05000000000000000000" pitchFamily="2" charset="2"/>
              <a:buChar char="v"/>
              <a:defRPr/>
            </a:pPr>
            <a:r>
              <a:rPr lang="es-ES" altLang="en-US" b="1" dirty="0" smtClean="0">
                <a:solidFill>
                  <a:srgbClr val="000000"/>
                </a:solidFill>
              </a:rPr>
              <a:t>La zona de operación</a:t>
            </a:r>
            <a:r>
              <a:rPr lang="es-ES" altLang="en-US" dirty="0" smtClean="0">
                <a:solidFill>
                  <a:srgbClr val="000000"/>
                </a:solidFill>
              </a:rPr>
              <a:t> de la Protección diferencial, esta delimitada entre la  pendiente de </a:t>
            </a:r>
            <a:r>
              <a:rPr lang="es-ES" altLang="en-US" b="1" dirty="0" smtClean="0">
                <a:solidFill>
                  <a:srgbClr val="000000"/>
                </a:solidFill>
              </a:rPr>
              <a:t>“Fallo Cero” donde In=Id </a:t>
            </a:r>
            <a:r>
              <a:rPr lang="es-ES" altLang="en-US" dirty="0" smtClean="0">
                <a:solidFill>
                  <a:srgbClr val="000000"/>
                </a:solidFill>
              </a:rPr>
              <a:t>y la </a:t>
            </a:r>
            <a:r>
              <a:rPr lang="es-ES" altLang="en-US" b="1" dirty="0" smtClean="0">
                <a:solidFill>
                  <a:srgbClr val="000000"/>
                </a:solidFill>
              </a:rPr>
              <a:t>pendiente de operación</a:t>
            </a:r>
            <a:r>
              <a:rPr lang="es-ES" altLang="en-US" dirty="0" smtClean="0">
                <a:solidFill>
                  <a:srgbClr val="000000"/>
                </a:solidFill>
              </a:rPr>
              <a:t>. </a:t>
            </a:r>
            <a:endParaRPr lang="es-ES" altLang="en-US" b="1" dirty="0" smtClean="0">
              <a:solidFill>
                <a:srgbClr val="000000"/>
              </a:solidFill>
            </a:endParaRPr>
          </a:p>
          <a:p>
            <a:pPr marL="285750" indent="-285750" algn="just">
              <a:spcBef>
                <a:spcPct val="50000"/>
              </a:spcBef>
              <a:buFont typeface="Wingdings" panose="05000000000000000000" pitchFamily="2" charset="2"/>
              <a:buChar char="v"/>
              <a:defRPr/>
            </a:pPr>
            <a:r>
              <a:rPr lang="es-ES" altLang="en-US" b="1" dirty="0" smtClean="0">
                <a:solidFill>
                  <a:srgbClr val="000000"/>
                </a:solidFill>
              </a:rPr>
              <a:t>La pendiente de operación característica</a:t>
            </a:r>
            <a:r>
              <a:rPr lang="es-ES" altLang="en-US" dirty="0" smtClean="0">
                <a:solidFill>
                  <a:srgbClr val="000000"/>
                </a:solidFill>
              </a:rPr>
              <a:t> de la función diferencial está fijada en 53% en el algoritmo.</a:t>
            </a:r>
          </a:p>
          <a:p>
            <a:pPr marL="285750" indent="-285750" algn="just">
              <a:spcBef>
                <a:spcPct val="50000"/>
              </a:spcBef>
              <a:buFont typeface="Wingdings" panose="05000000000000000000" pitchFamily="2" charset="2"/>
              <a:buChar char="v"/>
              <a:defRPr/>
            </a:pPr>
            <a:r>
              <a:rPr lang="es-ES" altLang="en-US" dirty="0" smtClean="0">
                <a:solidFill>
                  <a:srgbClr val="000000"/>
                </a:solidFill>
              </a:rPr>
              <a:t>El REB 670 incluye un </a:t>
            </a:r>
            <a:r>
              <a:rPr lang="es-ES" altLang="en-US" b="1" dirty="0" smtClean="0">
                <a:solidFill>
                  <a:srgbClr val="000000"/>
                </a:solidFill>
              </a:rPr>
              <a:t>nivel de operación sensible</a:t>
            </a:r>
            <a:r>
              <a:rPr lang="es-ES" altLang="en-US" dirty="0" smtClean="0">
                <a:solidFill>
                  <a:srgbClr val="000000"/>
                </a:solidFill>
              </a:rPr>
              <a:t>, se ha diseñado para detectar fallas propias de la barra a tierra.</a:t>
            </a:r>
          </a:p>
          <a:p>
            <a:pPr marL="285750" indent="-285750" algn="just">
              <a:spcBef>
                <a:spcPct val="50000"/>
              </a:spcBef>
              <a:buFont typeface="Wingdings" panose="05000000000000000000" pitchFamily="2" charset="2"/>
              <a:buChar char="v"/>
              <a:defRPr/>
            </a:pPr>
            <a:r>
              <a:rPr lang="es-ES" altLang="en-US" dirty="0" smtClean="0">
                <a:solidFill>
                  <a:srgbClr val="000000"/>
                </a:solidFill>
              </a:rPr>
              <a:t>El algoritmo de detección de TI abierto </a:t>
            </a:r>
            <a:r>
              <a:rPr lang="es-ES" altLang="en-US" b="1" dirty="0" smtClean="0">
                <a:solidFill>
                  <a:srgbClr val="000000"/>
                </a:solidFill>
              </a:rPr>
              <a:t>detecta de forma instantánea los circuitos secundarios de TI abiertos</a:t>
            </a:r>
            <a:r>
              <a:rPr lang="es-ES" altLang="en-US" dirty="0" smtClean="0">
                <a:solidFill>
                  <a:srgbClr val="000000"/>
                </a:solidFill>
              </a:rPr>
              <a:t> y evita el funcionamiento de la protección diferencia.</a:t>
            </a:r>
          </a:p>
          <a:p>
            <a:pPr algn="just">
              <a:spcBef>
                <a:spcPct val="50000"/>
              </a:spcBef>
              <a:defRPr/>
            </a:pPr>
            <a:endParaRPr lang="es-ES" altLang="en-US" dirty="0" smtClean="0">
              <a:solidFill>
                <a:srgbClr val="000099"/>
              </a:solidFill>
            </a:endParaRPr>
          </a:p>
        </p:txBody>
      </p:sp>
      <p:sp>
        <p:nvSpPr>
          <p:cNvPr id="3983363" name="Text Box 3">
            <a:extLst>
              <a:ext uri="{FF2B5EF4-FFF2-40B4-BE49-F238E27FC236}"/>
            </a:extLst>
          </p:cNvPr>
          <p:cNvSpPr txBox="1">
            <a:spLocks noChangeArrowheads="1"/>
          </p:cNvSpPr>
          <p:nvPr/>
        </p:nvSpPr>
        <p:spPr bwMode="auto">
          <a:xfrm>
            <a:off x="684213" y="685800"/>
            <a:ext cx="7561262" cy="366713"/>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DIFERENCIAL DE BARRAS REB670</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39731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9936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549275"/>
            <a:ext cx="74898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40420" name="Text Box 4">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DIFERENCIAL DE BARRAS REB670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399364" name="AutoShape 5"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398341" name="Rectangle 8"/>
          <p:cNvSpPr>
            <a:spLocks noChangeArrowheads="1"/>
          </p:cNvSpPr>
          <p:nvPr/>
        </p:nvSpPr>
        <p:spPr bwMode="auto">
          <a:xfrm>
            <a:off x="684213" y="4581525"/>
            <a:ext cx="7632700" cy="20304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defRPr/>
            </a:pPr>
            <a:r>
              <a:rPr lang="es-ES" altLang="en-US" b="1" u="sng" dirty="0" smtClean="0">
                <a:solidFill>
                  <a:srgbClr val="000000"/>
                </a:solidFill>
              </a:rPr>
              <a:t>Otras características  de operación</a:t>
            </a:r>
            <a:r>
              <a:rPr lang="es-ES" altLang="en-US" b="1" dirty="0" smtClean="0">
                <a:solidFill>
                  <a:srgbClr val="000000"/>
                </a:solidFill>
              </a:rPr>
              <a:t>:</a:t>
            </a:r>
          </a:p>
          <a:p>
            <a:pPr marL="285750" indent="-285750" algn="just">
              <a:spcBef>
                <a:spcPct val="50000"/>
              </a:spcBef>
              <a:buFont typeface="Wingdings" panose="05000000000000000000" pitchFamily="2" charset="2"/>
              <a:buChar char="q"/>
              <a:defRPr/>
            </a:pPr>
            <a:r>
              <a:rPr lang="es-ES" altLang="en-US" dirty="0" smtClean="0">
                <a:solidFill>
                  <a:srgbClr val="000000"/>
                </a:solidFill>
              </a:rPr>
              <a:t>Funcionamiento selectivo que </a:t>
            </a:r>
            <a:r>
              <a:rPr lang="es-ES" altLang="en-US" b="1" dirty="0" smtClean="0">
                <a:solidFill>
                  <a:srgbClr val="000000"/>
                </a:solidFill>
              </a:rPr>
              <a:t>asegura la desconexión sólo de los interruptores automáticos conectados a la zona de falla.</a:t>
            </a:r>
          </a:p>
          <a:p>
            <a:pPr marL="285750" indent="-285750" algn="just">
              <a:spcBef>
                <a:spcPct val="50000"/>
              </a:spcBef>
              <a:buFont typeface="Wingdings" panose="05000000000000000000" pitchFamily="2" charset="2"/>
              <a:buChar char="q"/>
              <a:defRPr/>
            </a:pPr>
            <a:r>
              <a:rPr lang="es-ES" altLang="en-US" b="1" dirty="0" smtClean="0">
                <a:solidFill>
                  <a:srgbClr val="000000"/>
                </a:solidFill>
              </a:rPr>
              <a:t>Permite la conmutación automáticamente de circuitos</a:t>
            </a:r>
            <a:r>
              <a:rPr lang="es-ES" altLang="en-US" dirty="0" smtClean="0">
                <a:solidFill>
                  <a:srgbClr val="000000"/>
                </a:solidFill>
              </a:rPr>
              <a:t>;  Siempre que  la SE tenga la posibilidad de transferir un bahía de una barra a otra.</a:t>
            </a:r>
          </a:p>
        </p:txBody>
      </p:sp>
      <p:pic>
        <p:nvPicPr>
          <p:cNvPr id="399366"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4246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UNIDAD DE PROTECCIÓN DIFERENCIAL DE BARRAS REB670</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40141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4014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557338"/>
            <a:ext cx="826135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1413" name="Rectangle 6"/>
          <p:cNvSpPr>
            <a:spLocks noChangeArrowheads="1"/>
          </p:cNvSpPr>
          <p:nvPr/>
        </p:nvSpPr>
        <p:spPr bwMode="auto">
          <a:xfrm>
            <a:off x="684213" y="1125538"/>
            <a:ext cx="7632700" cy="36671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b="1" u="sng">
                <a:solidFill>
                  <a:srgbClr val="000000"/>
                </a:solidFill>
              </a:rPr>
              <a:t>Configuración del REB 670 para aplicación siguiente:</a:t>
            </a:r>
          </a:p>
        </p:txBody>
      </p:sp>
      <p:sp>
        <p:nvSpPr>
          <p:cNvPr id="401414" name="Rectangle 7"/>
          <p:cNvSpPr>
            <a:spLocks noChangeArrowheads="1"/>
          </p:cNvSpPr>
          <p:nvPr/>
        </p:nvSpPr>
        <p:spPr bwMode="auto">
          <a:xfrm>
            <a:off x="684213" y="4797425"/>
            <a:ext cx="7632700" cy="16049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n-US">
                <a:solidFill>
                  <a:srgbClr val="000000"/>
                </a:solidFill>
              </a:rPr>
              <a:t>Se podrá utilizar una REB670 </a:t>
            </a:r>
            <a:r>
              <a:rPr lang="es-ES" altLang="en-US" b="1">
                <a:solidFill>
                  <a:srgbClr val="000000"/>
                </a:solidFill>
              </a:rPr>
              <a:t>A31</a:t>
            </a:r>
            <a:r>
              <a:rPr lang="es-ES" altLang="en-US">
                <a:solidFill>
                  <a:srgbClr val="000000"/>
                </a:solidFill>
              </a:rPr>
              <a:t> </a:t>
            </a:r>
            <a:r>
              <a:rPr lang="es-ES" altLang="en-US" b="1">
                <a:solidFill>
                  <a:srgbClr val="000000"/>
                </a:solidFill>
              </a:rPr>
              <a:t>X02</a:t>
            </a:r>
          </a:p>
          <a:p>
            <a:pPr algn="just">
              <a:spcBef>
                <a:spcPct val="50000"/>
              </a:spcBef>
            </a:pPr>
            <a:r>
              <a:rPr lang="es-ES" altLang="en-US" b="1">
                <a:solidFill>
                  <a:srgbClr val="000000"/>
                </a:solidFill>
              </a:rPr>
              <a:t>A31- </a:t>
            </a:r>
            <a:r>
              <a:rPr lang="es-ES" altLang="en-US">
                <a:solidFill>
                  <a:srgbClr val="000000"/>
                </a:solidFill>
              </a:rPr>
              <a:t>Dos Zonas, 8 bahías con 8 TI trifásicos.</a:t>
            </a:r>
          </a:p>
          <a:p>
            <a:pPr algn="just">
              <a:spcBef>
                <a:spcPct val="50000"/>
              </a:spcBef>
            </a:pPr>
            <a:r>
              <a:rPr lang="es-ES" altLang="en-US" b="1">
                <a:solidFill>
                  <a:srgbClr val="000000"/>
                </a:solidFill>
              </a:rPr>
              <a:t>X02- </a:t>
            </a:r>
            <a:r>
              <a:rPr lang="es-ES" altLang="en-US">
                <a:solidFill>
                  <a:srgbClr val="000000"/>
                </a:solidFill>
              </a:rPr>
              <a:t>Monitorización del estado de dos seccionadores de cada Bahía.</a:t>
            </a:r>
          </a:p>
          <a:p>
            <a:pPr algn="just">
              <a:spcBef>
                <a:spcPct val="50000"/>
              </a:spcBef>
            </a:pPr>
            <a:r>
              <a:rPr lang="es-ES" altLang="en-US" b="1">
                <a:solidFill>
                  <a:srgbClr val="000000"/>
                </a:solidFill>
              </a:rPr>
              <a:t>Caja 1/1 19“- </a:t>
            </a:r>
            <a:r>
              <a:rPr lang="es-ES" altLang="en-US">
                <a:solidFill>
                  <a:srgbClr val="000000"/>
                </a:solidFill>
              </a:rPr>
              <a:t>Con dos entradas TRM, hasta 10  módulos I/O</a:t>
            </a:r>
          </a:p>
        </p:txBody>
      </p:sp>
      <p:pic>
        <p:nvPicPr>
          <p:cNvPr id="40141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3"/>
          <p:cNvSpPr>
            <a:spLocks noChangeArrowheads="1"/>
          </p:cNvSpPr>
          <p:nvPr/>
        </p:nvSpPr>
        <p:spPr bwMode="auto">
          <a:xfrm>
            <a:off x="684213" y="1752600"/>
            <a:ext cx="7831137" cy="2216150"/>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endParaRPr lang="es-ES" altLang="en-US" sz="4800" b="1">
              <a:solidFill>
                <a:srgbClr val="000066"/>
              </a:solidFill>
              <a:latin typeface="Futura Lt BT" pitchFamily="34" charset="0"/>
            </a:endParaRPr>
          </a:p>
          <a:p>
            <a:pPr algn="ctr"/>
            <a:r>
              <a:rPr lang="es-ES" altLang="en-US" sz="4800" b="1">
                <a:solidFill>
                  <a:srgbClr val="000000"/>
                </a:solidFill>
                <a:latin typeface="Futura Lt BT" pitchFamily="34" charset="0"/>
              </a:rPr>
              <a:t>PRINCIPIOS DE OPERACION</a:t>
            </a:r>
          </a:p>
        </p:txBody>
      </p:sp>
      <p:pic>
        <p:nvPicPr>
          <p:cNvPr id="40345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115888"/>
            <a:ext cx="8259762" cy="6881812"/>
          </a:xfrm>
          <a:prstGeom prst="rect">
            <a:avLst/>
          </a:prstGeom>
        </p:spPr>
        <p:txBody>
          <a:bodyPr lIns="0" tIns="6109" rIns="0" bIns="0">
            <a:spAutoFit/>
          </a:bodyPr>
          <a:lstStyle>
            <a:lvl1pPr marL="890588" indent="309563">
              <a:defRPr>
                <a:solidFill>
                  <a:schemeClr val="tx1"/>
                </a:solidFill>
                <a:latin typeface="DIN-Regular" pitchFamily="34" charset="0"/>
              </a:defRPr>
            </a:lvl1pPr>
            <a:lvl2pPr marL="6350">
              <a:defRPr>
                <a:solidFill>
                  <a:schemeClr val="tx1"/>
                </a:solidFill>
                <a:latin typeface="DIN-Regular" pitchFamily="34" charset="0"/>
              </a:defRPr>
            </a:lvl2pPr>
            <a:lvl3pPr marL="1143000" indent="-228600">
              <a:defRPr>
                <a:solidFill>
                  <a:schemeClr val="tx1"/>
                </a:solidFill>
                <a:latin typeface="DIN-Regular" pitchFamily="34" charset="0"/>
              </a:defRPr>
            </a:lvl3pPr>
            <a:lvl4pPr marL="300038">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lnSpc>
                <a:spcPct val="144000"/>
              </a:lnSpc>
              <a:spcBef>
                <a:spcPts val="50"/>
              </a:spcBef>
            </a:pPr>
            <a:r>
              <a:rPr lang="es-AR" altLang="es-AR" sz="500" b="1">
                <a:solidFill>
                  <a:srgbClr val="070707"/>
                </a:solidFill>
                <a:latin typeface="Tahoma" panose="020B0604030504040204" pitchFamily="34" charset="0"/>
                <a:cs typeface="Tahoma" panose="020B0604030504040204" pitchFamily="34" charset="0"/>
              </a:rPr>
              <a:t>  </a:t>
            </a:r>
            <a:endParaRPr lang="es-AR" altLang="es-AR" sz="500">
              <a:latin typeface="Tahoma" panose="020B0604030504040204" pitchFamily="34" charset="0"/>
              <a:cs typeface="Tahoma" panose="020B0604030504040204" pitchFamily="34" charset="0"/>
            </a:endParaRPr>
          </a:p>
          <a:p>
            <a:pPr algn="ctr"/>
            <a:r>
              <a:rPr lang="es-AR" altLang="es-AR" sz="2000" b="1">
                <a:effectLst>
                  <a:outerShdw blurRad="38100" dist="38100" dir="2700000" algn="tl">
                    <a:srgbClr val="C0C0C0"/>
                  </a:outerShdw>
                </a:effectLst>
                <a:latin typeface="Arial" panose="020B0604020202020204" pitchFamily="34" charset="0"/>
                <a:cs typeface="Arial" panose="020B0604020202020204" pitchFamily="34" charset="0"/>
              </a:rPr>
              <a:t>PRINCIPIOS DE OPERACI</a:t>
            </a:r>
            <a:r>
              <a:rPr lang="en-US" altLang="es-AR" sz="2000" b="1">
                <a:effectLst>
                  <a:outerShdw blurRad="38100" dist="38100" dir="2700000" algn="tl">
                    <a:srgbClr val="C0C0C0"/>
                  </a:outerShdw>
                </a:effectLst>
                <a:latin typeface="Arial" panose="020B0604020202020204" pitchFamily="34" charset="0"/>
                <a:cs typeface="Arial" panose="020B0604020202020204" pitchFamily="34" charset="0"/>
              </a:rPr>
              <a:t>ÓN</a:t>
            </a:r>
            <a:endParaRPr lang="es-AR" altLang="es-AR" sz="2000" b="1">
              <a:effectLst>
                <a:outerShdw blurRad="38100" dist="38100" dir="2700000" algn="tl">
                  <a:srgbClr val="C0C0C0"/>
                </a:outerShdw>
              </a:effectLst>
              <a:latin typeface="Arial" panose="020B0604020202020204" pitchFamily="34" charset="0"/>
              <a:cs typeface="Arial" panose="020B0604020202020204" pitchFamily="34" charset="0"/>
            </a:endParaRPr>
          </a:p>
          <a:p>
            <a:pPr>
              <a:spcBef>
                <a:spcPts val="25"/>
              </a:spcBef>
            </a:pPr>
            <a:endParaRPr lang="es-AR" altLang="es-AR" sz="2000">
              <a:latin typeface="Arial" panose="020B0604020202020204" pitchFamily="34" charset="0"/>
              <a:cs typeface="Arial" panose="020B0604020202020204" pitchFamily="34" charset="0"/>
            </a:endParaRPr>
          </a:p>
          <a:p>
            <a:pPr lvl="1"/>
            <a:r>
              <a:rPr lang="es-AR" altLang="es-AR" sz="20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Principios relacionados con </a:t>
            </a:r>
            <a:r>
              <a:rPr lang="es-AR" altLang="es-AR" sz="21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la operación</a:t>
            </a:r>
          </a:p>
          <a:p>
            <a:pPr lvl="3" algn="just">
              <a:spcBef>
                <a:spcPts val="63"/>
              </a:spcBef>
            </a:pPr>
            <a:r>
              <a:rPr lang="es-AR" altLang="es-AR" sz="21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Orden de prioridades en la operación  </a:t>
            </a:r>
            <a:endParaRPr lang="en-US" altLang="es-AR" sz="21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endParaRPr>
          </a:p>
          <a:p>
            <a:pPr lvl="3" algn="just">
              <a:spcBef>
                <a:spcPts val="63"/>
              </a:spcBef>
            </a:pPr>
            <a:endParaRPr lang="en-US" altLang="es-AR" sz="21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endParaRPr>
          </a:p>
          <a:p>
            <a:pPr lvl="3" algn="just">
              <a:spcBef>
                <a:spcPts val="63"/>
              </a:spcBef>
              <a:buFont typeface="Wingdings" panose="05000000000000000000" pitchFamily="2" charset="2"/>
              <a:buChar char="q"/>
            </a:pPr>
            <a:r>
              <a:rPr lang="es-AR" altLang="es-AR" sz="2100" b="1">
                <a:solidFill>
                  <a:srgbClr val="070707"/>
                </a:solidFill>
                <a:latin typeface="Arial" panose="020B0604020202020204" pitchFamily="34" charset="0"/>
                <a:cs typeface="Arial" panose="020B0604020202020204" pitchFamily="34" charset="0"/>
              </a:rPr>
              <a:t>Primero: </a:t>
            </a:r>
            <a:r>
              <a:rPr lang="es-AR" altLang="es-AR" sz="2100">
                <a:solidFill>
                  <a:srgbClr val="070707"/>
                </a:solidFill>
                <a:latin typeface="Arial" panose="020B0604020202020204" pitchFamily="34" charset="0"/>
                <a:cs typeface="Arial" panose="020B0604020202020204" pitchFamily="34" charset="0"/>
              </a:rPr>
              <a:t>Seguridad de las personas y la vida. </a:t>
            </a:r>
            <a:endParaRPr lang="en-US" altLang="es-AR" sz="2100">
              <a:solidFill>
                <a:srgbClr val="070707"/>
              </a:solidFill>
              <a:latin typeface="Arial" panose="020B0604020202020204" pitchFamily="34" charset="0"/>
              <a:cs typeface="Arial" panose="020B0604020202020204" pitchFamily="34" charset="0"/>
            </a:endParaRPr>
          </a:p>
          <a:p>
            <a:pPr lvl="3" algn="just">
              <a:spcBef>
                <a:spcPts val="63"/>
              </a:spcBef>
              <a:buFont typeface="Wingdings" panose="05000000000000000000" pitchFamily="2" charset="2"/>
              <a:buChar char="q"/>
            </a:pPr>
            <a:endParaRPr lang="en-US" altLang="es-AR" sz="2100">
              <a:solidFill>
                <a:srgbClr val="070707"/>
              </a:solidFill>
              <a:latin typeface="Arial" panose="020B0604020202020204" pitchFamily="34" charset="0"/>
              <a:cs typeface="Arial" panose="020B0604020202020204" pitchFamily="34" charset="0"/>
            </a:endParaRPr>
          </a:p>
          <a:p>
            <a:pPr lvl="3" algn="just">
              <a:spcBef>
                <a:spcPts val="63"/>
              </a:spcBef>
              <a:buFont typeface="Wingdings" panose="05000000000000000000" pitchFamily="2" charset="2"/>
              <a:buChar char="q"/>
            </a:pPr>
            <a:r>
              <a:rPr lang="es-AR" altLang="es-AR" sz="2100" b="1">
                <a:solidFill>
                  <a:srgbClr val="070707"/>
                </a:solidFill>
                <a:latin typeface="Arial" panose="020B0604020202020204" pitchFamily="34" charset="0"/>
                <a:cs typeface="Arial" panose="020B0604020202020204" pitchFamily="34" charset="0"/>
              </a:rPr>
              <a:t>Segundo: </a:t>
            </a:r>
            <a:r>
              <a:rPr lang="es-AR" altLang="es-AR" sz="2100">
                <a:solidFill>
                  <a:srgbClr val="070707"/>
                </a:solidFill>
                <a:latin typeface="Arial" panose="020B0604020202020204" pitchFamily="34" charset="0"/>
                <a:cs typeface="Arial" panose="020B0604020202020204" pitchFamily="34" charset="0"/>
              </a:rPr>
              <a:t>Seguridad de los equipos.</a:t>
            </a:r>
            <a:endParaRPr lang="en-US" altLang="es-AR" sz="2100">
              <a:solidFill>
                <a:srgbClr val="070707"/>
              </a:solidFill>
              <a:latin typeface="Arial" panose="020B0604020202020204" pitchFamily="34" charset="0"/>
              <a:cs typeface="Arial" panose="020B0604020202020204" pitchFamily="34" charset="0"/>
            </a:endParaRPr>
          </a:p>
          <a:p>
            <a:pPr lvl="3" algn="just">
              <a:spcBef>
                <a:spcPts val="63"/>
              </a:spcBef>
              <a:buFont typeface="Wingdings" panose="05000000000000000000" pitchFamily="2" charset="2"/>
              <a:buChar char="q"/>
            </a:pPr>
            <a:endParaRPr lang="es-AR" altLang="es-AR" sz="2100">
              <a:latin typeface="Arial" panose="020B0604020202020204" pitchFamily="34" charset="0"/>
              <a:cs typeface="Arial" panose="020B0604020202020204" pitchFamily="34" charset="0"/>
            </a:endParaRPr>
          </a:p>
          <a:p>
            <a:pPr lvl="1" algn="just">
              <a:spcBef>
                <a:spcPts val="225"/>
              </a:spcBef>
              <a:buFont typeface="Wingdings" panose="05000000000000000000" pitchFamily="2" charset="2"/>
              <a:buChar char="q"/>
            </a:pPr>
            <a:r>
              <a:rPr lang="es-AR" altLang="es-AR" sz="2100" b="1">
                <a:solidFill>
                  <a:srgbClr val="070707"/>
                </a:solidFill>
                <a:latin typeface="Arial" panose="020B0604020202020204" pitchFamily="34" charset="0"/>
                <a:cs typeface="Arial" panose="020B0604020202020204" pitchFamily="34" charset="0"/>
              </a:rPr>
              <a:t>Tercero: </a:t>
            </a:r>
            <a:r>
              <a:rPr lang="es-AR" altLang="es-AR" sz="2100">
                <a:solidFill>
                  <a:srgbClr val="070707"/>
                </a:solidFill>
                <a:latin typeface="Arial" panose="020B0604020202020204" pitchFamily="34" charset="0"/>
                <a:cs typeface="Arial" panose="020B0604020202020204" pitchFamily="34" charset="0"/>
              </a:rPr>
              <a:t>Continuidad del servicio del servicio.</a:t>
            </a:r>
            <a:endParaRPr lang="en-US" altLang="es-AR" sz="2100">
              <a:solidFill>
                <a:srgbClr val="070707"/>
              </a:solidFill>
              <a:latin typeface="Arial" panose="020B0604020202020204" pitchFamily="34" charset="0"/>
              <a:cs typeface="Arial" panose="020B0604020202020204" pitchFamily="34" charset="0"/>
            </a:endParaRPr>
          </a:p>
          <a:p>
            <a:pPr lvl="1" algn="just">
              <a:spcBef>
                <a:spcPts val="225"/>
              </a:spcBef>
              <a:buFont typeface="Wingdings" panose="05000000000000000000" pitchFamily="2" charset="2"/>
              <a:buChar char="q"/>
            </a:pPr>
            <a:endParaRPr lang="en-US" altLang="es-AR" sz="2100">
              <a:solidFill>
                <a:srgbClr val="070707"/>
              </a:solidFill>
              <a:latin typeface="Arial" panose="020B0604020202020204" pitchFamily="34" charset="0"/>
              <a:cs typeface="Arial" panose="020B0604020202020204" pitchFamily="34" charset="0"/>
            </a:endParaRPr>
          </a:p>
          <a:p>
            <a:pPr algn="just">
              <a:buFont typeface="Wingdings" panose="05000000000000000000" pitchFamily="2" charset="2"/>
              <a:buChar char="v"/>
            </a:pPr>
            <a:r>
              <a:rPr lang="es-AR" altLang="es-AR" sz="2100">
                <a:solidFill>
                  <a:srgbClr val="070707"/>
                </a:solidFill>
                <a:latin typeface="Arial" panose="020B0604020202020204" pitchFamily="34" charset="0"/>
                <a:cs typeface="Arial" panose="020B0604020202020204" pitchFamily="34" charset="0"/>
              </a:rPr>
              <a:t>La precaución permanente por la seguridad de las personas, los equipos y el servicio, y  por las consecuencias que sobre ellas pueden tener las acciones que se ejecuten, deben  estar permanentemente presentes en el desempeño del personal que le corresponde  intervenir en las instalaciones en explotación, cualquiera sea su actividad. </a:t>
            </a:r>
            <a:endParaRPr lang="en-US" altLang="es-AR" sz="2100">
              <a:solidFill>
                <a:srgbClr val="070707"/>
              </a:solidFill>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altLang="es-AR" sz="2100">
              <a:solidFill>
                <a:srgbClr val="070707"/>
              </a:solidFill>
              <a:latin typeface="Arial" panose="020B0604020202020204" pitchFamily="34" charset="0"/>
              <a:cs typeface="Arial" panose="020B0604020202020204" pitchFamily="34" charset="0"/>
            </a:endParaRPr>
          </a:p>
          <a:p>
            <a:pPr algn="just">
              <a:buFont typeface="Wingdings" panose="05000000000000000000" pitchFamily="2" charset="2"/>
              <a:buChar char="v"/>
            </a:pPr>
            <a:r>
              <a:rPr lang="es-AR" altLang="es-AR" sz="2100">
                <a:solidFill>
                  <a:srgbClr val="070707"/>
                </a:solidFill>
                <a:latin typeface="Arial" panose="020B0604020202020204" pitchFamily="34" charset="0"/>
                <a:cs typeface="Arial" panose="020B0604020202020204" pitchFamily="34" charset="0"/>
              </a:rPr>
              <a:t>En el caso del  personal de operación esta responsabilidad es indelegable y constituye una </a:t>
            </a:r>
            <a:r>
              <a:rPr lang="es-AR" altLang="es-AR" sz="2100" baseline="2000">
                <a:solidFill>
                  <a:srgbClr val="070707"/>
                </a:solidFill>
                <a:latin typeface="Arial" panose="020B0604020202020204" pitchFamily="34" charset="0"/>
                <a:cs typeface="Arial" panose="020B0604020202020204" pitchFamily="34" charset="0"/>
              </a:rPr>
              <a:t>de las  </a:t>
            </a:r>
            <a:r>
              <a:rPr lang="es-AR" altLang="es-AR" sz="2100">
                <a:solidFill>
                  <a:srgbClr val="070707"/>
                </a:solidFill>
                <a:latin typeface="Arial" panose="020B0604020202020204" pitchFamily="34" charset="0"/>
                <a:cs typeface="Arial" panose="020B0604020202020204" pitchFamily="34" charset="0"/>
              </a:rPr>
              <a:t>premisas básicas de su accionar.</a:t>
            </a:r>
          </a:p>
          <a:p>
            <a:pPr>
              <a:lnSpc>
                <a:spcPts val="1538"/>
              </a:lnSpc>
              <a:spcBef>
                <a:spcPts val="25"/>
              </a:spcBef>
              <a:buFont typeface="Wingdings" panose="05000000000000000000" pitchFamily="2" charset="2"/>
              <a:buChar char="v"/>
            </a:pPr>
            <a:endParaRPr lang="es-AR" altLang="es-AR" sz="1200">
              <a:latin typeface="Arial" panose="020B0604020202020204" pitchFamily="34" charset="0"/>
              <a:cs typeface="Arial" panose="020B0604020202020204" pitchFamily="34" charset="0"/>
            </a:endParaRPr>
          </a:p>
        </p:txBody>
      </p:sp>
      <p:pic>
        <p:nvPicPr>
          <p:cNvPr id="405507"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0"/>
            <a:ext cx="8259762" cy="7045325"/>
          </a:xfrm>
          <a:prstGeom prst="rect">
            <a:avLst/>
          </a:prstGeom>
        </p:spPr>
        <p:txBody>
          <a:bodyPr lIns="0" tIns="6109" rIns="0" bIns="0">
            <a:spAutoFit/>
          </a:bodyPr>
          <a:lstStyle>
            <a:lvl1pPr marL="890588" indent="309563">
              <a:defRPr>
                <a:solidFill>
                  <a:schemeClr val="tx1"/>
                </a:solidFill>
                <a:latin typeface="DIN-Regular" pitchFamily="34" charset="0"/>
              </a:defRPr>
            </a:lvl1pPr>
            <a:lvl2pPr marL="4635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lnSpc>
                <a:spcPct val="144000"/>
              </a:lnSpc>
              <a:spcBef>
                <a:spcPts val="50"/>
              </a:spcBef>
            </a:pPr>
            <a:r>
              <a:rPr lang="es-AR" altLang="es-AR" sz="500" b="1">
                <a:solidFill>
                  <a:srgbClr val="070707"/>
                </a:solidFill>
                <a:latin typeface="Tahoma" panose="020B0604030504040204" pitchFamily="34" charset="0"/>
                <a:cs typeface="Tahoma" panose="020B0604030504040204" pitchFamily="34" charset="0"/>
              </a:rPr>
              <a:t>  </a:t>
            </a:r>
            <a:endParaRPr lang="es-AR" altLang="es-AR" sz="500">
              <a:latin typeface="Tahoma" panose="020B0604030504040204" pitchFamily="34" charset="0"/>
              <a:cs typeface="Tahoma" panose="020B0604030504040204" pitchFamily="34" charset="0"/>
            </a:endParaRPr>
          </a:p>
          <a:p>
            <a:pPr lvl="1">
              <a:spcBef>
                <a:spcPts val="313"/>
              </a:spcBef>
            </a:pPr>
            <a:r>
              <a:rPr lang="es-AR" altLang="es-AR" sz="21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Operación de Equipos</a:t>
            </a:r>
          </a:p>
          <a:p>
            <a:pPr lvl="1">
              <a:spcBef>
                <a:spcPts val="313"/>
              </a:spcBef>
            </a:pPr>
            <a:endParaRPr lang="es-AR" altLang="es-AR" sz="2100" b="1">
              <a:effectLst>
                <a:outerShdw blurRad="38100" dist="38100" dir="2700000" algn="tl">
                  <a:srgbClr val="C0C0C0"/>
                </a:outerShdw>
              </a:effectLst>
              <a:latin typeface="Arial" panose="020B0604020202020204" pitchFamily="34" charset="0"/>
              <a:cs typeface="Arial" panose="020B0604020202020204" pitchFamily="34" charset="0"/>
            </a:endParaRPr>
          </a:p>
          <a:p>
            <a:pPr>
              <a:spcBef>
                <a:spcPts val="275"/>
              </a:spcBef>
              <a:buSzPct val="104000"/>
              <a:buFont typeface="Latha"/>
              <a:buAutoNum type="alphaLcParenR"/>
            </a:pPr>
            <a:r>
              <a:rPr lang="es-AR" altLang="es-AR" sz="2100" b="1" baseline="2000">
                <a:solidFill>
                  <a:srgbClr val="070707"/>
                </a:solidFill>
                <a:latin typeface="Arial" panose="020B0604020202020204" pitchFamily="34" charset="0"/>
                <a:cs typeface="Arial" panose="020B0604020202020204" pitchFamily="34" charset="0"/>
              </a:rPr>
              <a:t>Estado operativo de equipos:</a:t>
            </a:r>
          </a:p>
          <a:p>
            <a:pPr>
              <a:spcBef>
                <a:spcPts val="275"/>
              </a:spcBef>
              <a:buSzPct val="104000"/>
              <a:buFont typeface="Latha"/>
              <a:buAutoNum type="alphaLcParenR"/>
            </a:pPr>
            <a:endParaRPr lang="es-AR" altLang="es-AR" sz="2100" baseline="200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s-AR" altLang="es-AR" sz="2100" b="1">
                <a:solidFill>
                  <a:srgbClr val="070707"/>
                </a:solidFill>
                <a:latin typeface="Arial" panose="020B0604020202020204" pitchFamily="34" charset="0"/>
                <a:cs typeface="Arial" panose="020B0604020202020204" pitchFamily="34" charset="0"/>
              </a:rPr>
              <a:t>Ante un problema o emergencia </a:t>
            </a:r>
            <a:r>
              <a:rPr lang="es-AR" altLang="es-AR" sz="2100">
                <a:solidFill>
                  <a:srgbClr val="070707"/>
                </a:solidFill>
                <a:latin typeface="Arial" panose="020B0604020202020204" pitchFamily="34" charset="0"/>
                <a:cs typeface="Arial" panose="020B0604020202020204" pitchFamily="34" charset="0"/>
              </a:rPr>
              <a:t>que se presente durante la operación de los  equipos, el personal técnico de la subestación debe reaccionar en forma oportuna  tomando la decisión adecuada, reflexiva, correcta,  segura y de acuerdo con las instrucciones impartidas desde el centro de control.</a:t>
            </a:r>
            <a:endParaRPr lang="es-AR" altLang="es-AR" sz="2100">
              <a:latin typeface="Arial" panose="020B0604020202020204" pitchFamily="34" charset="0"/>
              <a:cs typeface="Arial" panose="020B0604020202020204" pitchFamily="34" charset="0"/>
            </a:endParaRPr>
          </a:p>
          <a:p>
            <a:pPr>
              <a:spcBef>
                <a:spcPts val="38"/>
              </a:spcBef>
              <a:buFont typeface="Wingdings" panose="05000000000000000000" pitchFamily="2" charset="2"/>
              <a:buChar char="Ø"/>
            </a:pPr>
            <a:r>
              <a:rPr lang="es-AR" altLang="es-AR" sz="2100" b="1">
                <a:solidFill>
                  <a:srgbClr val="070707"/>
                </a:solidFill>
                <a:latin typeface="Arial" panose="020B0604020202020204" pitchFamily="34" charset="0"/>
                <a:cs typeface="Arial" panose="020B0604020202020204" pitchFamily="34" charset="0"/>
              </a:rPr>
              <a:t>Adecuada</a:t>
            </a:r>
            <a:r>
              <a:rPr lang="es-AR" altLang="es-AR" sz="2100">
                <a:solidFill>
                  <a:srgbClr val="070707"/>
                </a:solidFill>
                <a:latin typeface="Arial" panose="020B0604020202020204" pitchFamily="34" charset="0"/>
                <a:cs typeface="Arial" panose="020B0604020202020204" pitchFamily="34" charset="0"/>
              </a:rPr>
              <a:t>, significa que la acción sea la más apropiada para el fin que se desea  corregir.</a:t>
            </a:r>
          </a:p>
          <a:p>
            <a:pPr>
              <a:spcBef>
                <a:spcPts val="38"/>
              </a:spcBef>
              <a:buFont typeface="Wingdings" panose="05000000000000000000" pitchFamily="2" charset="2"/>
              <a:buChar char="Ø"/>
            </a:pPr>
            <a:endParaRPr lang="es-AR" altLang="es-AR" sz="2100">
              <a:latin typeface="Arial" panose="020B0604020202020204" pitchFamily="34" charset="0"/>
              <a:cs typeface="Arial" panose="020B0604020202020204" pitchFamily="34" charset="0"/>
            </a:endParaRPr>
          </a:p>
          <a:p>
            <a:pPr>
              <a:spcBef>
                <a:spcPts val="25"/>
              </a:spcBef>
              <a:buFont typeface="Wingdings" panose="05000000000000000000" pitchFamily="2" charset="2"/>
              <a:buChar char="Ø"/>
            </a:pPr>
            <a:r>
              <a:rPr lang="es-AR" altLang="es-AR" sz="2100" b="1">
                <a:solidFill>
                  <a:srgbClr val="070707"/>
                </a:solidFill>
                <a:latin typeface="Arial" panose="020B0604020202020204" pitchFamily="34" charset="0"/>
                <a:cs typeface="Arial" panose="020B0604020202020204" pitchFamily="34" charset="0"/>
              </a:rPr>
              <a:t>Reflexiva</a:t>
            </a:r>
            <a:r>
              <a:rPr lang="es-AR" altLang="es-AR" sz="2100">
                <a:solidFill>
                  <a:srgbClr val="070707"/>
                </a:solidFill>
                <a:latin typeface="Arial" panose="020B0604020202020204" pitchFamily="34" charset="0"/>
                <a:cs typeface="Arial" panose="020B0604020202020204" pitchFamily="34" charset="0"/>
              </a:rPr>
              <a:t>, significa que debe actuar teniendo presente los elementos de juicio que  lo orienten a tomar la mejor medida de corrección.</a:t>
            </a:r>
          </a:p>
          <a:p>
            <a:pPr>
              <a:spcBef>
                <a:spcPts val="25"/>
              </a:spcBef>
              <a:buFont typeface="Wingdings" panose="05000000000000000000" pitchFamily="2" charset="2"/>
              <a:buChar char="Ø"/>
            </a:pPr>
            <a:endParaRPr lang="es-AR" altLang="es-AR" sz="2100">
              <a:latin typeface="Arial" panose="020B0604020202020204" pitchFamily="34" charset="0"/>
              <a:cs typeface="Arial" panose="020B0604020202020204" pitchFamily="34" charset="0"/>
            </a:endParaRPr>
          </a:p>
          <a:p>
            <a:pPr>
              <a:spcBef>
                <a:spcPts val="25"/>
              </a:spcBef>
              <a:buFont typeface="Wingdings" panose="05000000000000000000" pitchFamily="2" charset="2"/>
              <a:buChar char="Ø"/>
            </a:pPr>
            <a:r>
              <a:rPr lang="es-AR" altLang="es-AR" sz="2100">
                <a:solidFill>
                  <a:srgbClr val="070707"/>
                </a:solidFill>
                <a:latin typeface="Arial" panose="020B0604020202020204" pitchFamily="34" charset="0"/>
                <a:cs typeface="Arial" panose="020B0604020202020204" pitchFamily="34" charset="0"/>
              </a:rPr>
              <a:t>Correcta, es decir, debe ejecutar las maniobras sin equivocación conforme a las  reglas, normas o disposiciones establecidas.</a:t>
            </a:r>
          </a:p>
          <a:p>
            <a:pPr>
              <a:spcBef>
                <a:spcPts val="25"/>
              </a:spcBef>
              <a:buFont typeface="Wingdings" panose="05000000000000000000" pitchFamily="2" charset="2"/>
              <a:buChar char="Ø"/>
            </a:pPr>
            <a:endParaRPr lang="es-AR" altLang="es-AR" sz="2100">
              <a:latin typeface="Arial" panose="020B0604020202020204" pitchFamily="34" charset="0"/>
              <a:cs typeface="Arial" panose="020B0604020202020204" pitchFamily="34" charset="0"/>
            </a:endParaRPr>
          </a:p>
          <a:p>
            <a:pPr>
              <a:spcBef>
                <a:spcPts val="25"/>
              </a:spcBef>
              <a:buFont typeface="Wingdings" panose="05000000000000000000" pitchFamily="2" charset="2"/>
              <a:buChar char="Ø"/>
            </a:pPr>
            <a:r>
              <a:rPr lang="es-AR" altLang="es-AR" sz="2100" b="1">
                <a:solidFill>
                  <a:srgbClr val="070707"/>
                </a:solidFill>
                <a:latin typeface="Arial" panose="020B0604020202020204" pitchFamily="34" charset="0"/>
                <a:cs typeface="Arial" panose="020B0604020202020204" pitchFamily="34" charset="0"/>
              </a:rPr>
              <a:t>Segura</a:t>
            </a:r>
            <a:r>
              <a:rPr lang="es-AR" altLang="es-AR" sz="2100">
                <a:solidFill>
                  <a:srgbClr val="070707"/>
                </a:solidFill>
                <a:latin typeface="Arial" panose="020B0604020202020204" pitchFamily="34" charset="0"/>
                <a:cs typeface="Arial" panose="020B0604020202020204" pitchFamily="34" charset="0"/>
              </a:rPr>
              <a:t>, es decir, la acción por aplicar no debe poner en riesgos de peligro a  personas, equipos o el servicio.</a:t>
            </a:r>
            <a:endParaRPr lang="es-AR" altLang="es-AR" sz="2100">
              <a:latin typeface="Arial" panose="020B0604020202020204" pitchFamily="34" charset="0"/>
              <a:cs typeface="Arial" panose="020B0604020202020204" pitchFamily="34" charset="0"/>
            </a:endParaRPr>
          </a:p>
          <a:p>
            <a:pPr>
              <a:lnSpc>
                <a:spcPts val="1538"/>
              </a:lnSpc>
              <a:spcBef>
                <a:spcPts val="25"/>
              </a:spcBef>
            </a:pPr>
            <a:endParaRPr lang="es-AR" altLang="es-AR" sz="2100">
              <a:latin typeface="Arial" panose="020B0604020202020204" pitchFamily="34" charset="0"/>
              <a:cs typeface="Arial" panose="020B0604020202020204" pitchFamily="34" charset="0"/>
            </a:endParaRPr>
          </a:p>
        </p:txBody>
      </p:sp>
      <p:pic>
        <p:nvPicPr>
          <p:cNvPr id="406531"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0825" y="28575"/>
            <a:ext cx="8569325" cy="6477000"/>
          </a:xfrm>
          <a:prstGeom prst="rect">
            <a:avLst/>
          </a:prstGeom>
        </p:spPr>
        <p:txBody>
          <a:bodyPr lIns="0" tIns="6109" rIns="0" bIns="0">
            <a:spAutoFit/>
          </a:bodyPr>
          <a:lstStyle>
            <a:lvl1pPr marL="890588" indent="309563">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lnSpc>
                <a:spcPct val="144000"/>
              </a:lnSpc>
              <a:spcBef>
                <a:spcPts val="50"/>
              </a:spcBef>
            </a:pPr>
            <a:r>
              <a:rPr lang="es-AR" altLang="es-AR" sz="500" b="1">
                <a:solidFill>
                  <a:srgbClr val="070707"/>
                </a:solidFill>
                <a:latin typeface="Tahoma" panose="020B0604030504040204" pitchFamily="34" charset="0"/>
                <a:cs typeface="Tahoma" panose="020B0604030504040204" pitchFamily="34" charset="0"/>
              </a:rPr>
              <a:t>  </a:t>
            </a:r>
            <a:endParaRPr lang="es-AR" altLang="es-AR" sz="500">
              <a:latin typeface="Tahoma" panose="020B0604030504040204" pitchFamily="34" charset="0"/>
              <a:cs typeface="Tahoma" panose="020B0604030504040204" pitchFamily="34" charset="0"/>
            </a:endParaRPr>
          </a:p>
          <a:p>
            <a:pPr>
              <a:spcBef>
                <a:spcPts val="25"/>
              </a:spcBef>
            </a:pPr>
            <a:endParaRPr lang="es-AR" altLang="es-AR" sz="600">
              <a:latin typeface="Arial" panose="020B0604020202020204" pitchFamily="34" charset="0"/>
              <a:cs typeface="Arial" panose="020B0604020202020204" pitchFamily="34" charset="0"/>
            </a:endParaRPr>
          </a:p>
          <a:p>
            <a:pPr>
              <a:spcBef>
                <a:spcPts val="225"/>
              </a:spcBef>
              <a:buSzPct val="104000"/>
              <a:buFont typeface="Latha"/>
              <a:buAutoNum type="alphaLcParenR" startAt="2"/>
            </a:pPr>
            <a:r>
              <a:rPr lang="es-AR" altLang="es-AR" sz="2400" b="1">
                <a:solidFill>
                  <a:srgbClr val="070707"/>
                </a:solidFill>
                <a:latin typeface="Arial" panose="020B0604020202020204" pitchFamily="34" charset="0"/>
                <a:cs typeface="Arial" panose="020B0604020202020204" pitchFamily="34" charset="0"/>
              </a:rPr>
              <a:t>Márgenes Normales de operación:</a:t>
            </a:r>
          </a:p>
          <a:p>
            <a:pPr>
              <a:spcBef>
                <a:spcPts val="25"/>
              </a:spcBef>
            </a:pPr>
            <a:r>
              <a:rPr lang="es-AR" altLang="es-AR" sz="2400">
                <a:solidFill>
                  <a:srgbClr val="070707"/>
                </a:solidFill>
                <a:latin typeface="Arial" panose="020B0604020202020204" pitchFamily="34" charset="0"/>
                <a:cs typeface="Arial" panose="020B0604020202020204" pitchFamily="34" charset="0"/>
              </a:rPr>
              <a:t>Los equipos e instalaciones se deben operar dentro de sus márgenes normales o  valores nominales de diseño.</a:t>
            </a:r>
          </a:p>
          <a:p>
            <a:pPr>
              <a:spcBef>
                <a:spcPts val="25"/>
              </a:spcBef>
            </a:pPr>
            <a:endParaRPr lang="es-AR" altLang="es-AR" sz="2400">
              <a:solidFill>
                <a:srgbClr val="070707"/>
              </a:solidFill>
              <a:latin typeface="Arial" panose="020B0604020202020204" pitchFamily="34" charset="0"/>
              <a:cs typeface="Arial" panose="020B0604020202020204" pitchFamily="34" charset="0"/>
            </a:endParaRPr>
          </a:p>
          <a:p>
            <a:pPr algn="just">
              <a:spcBef>
                <a:spcPts val="475"/>
              </a:spcBef>
              <a:buFont typeface="Wingdings" panose="05000000000000000000" pitchFamily="2" charset="2"/>
              <a:buChar char="Ø"/>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Se deberá advertir la existencia de equipos o instalaciones en condición  subestándar</a:t>
            </a:r>
            <a:r>
              <a:rPr lang="es-AR" altLang="es-AR" sz="2400">
                <a:solidFill>
                  <a:srgbClr val="131313"/>
                </a:solidFill>
                <a:latin typeface="Arial" panose="020B0604020202020204" pitchFamily="34" charset="0"/>
                <a:cs typeface="Arial" panose="020B0604020202020204" pitchFamily="34" charset="0"/>
              </a:rPr>
              <a:t>. Se entiende que un equipo o instalación está en condición  subestándar cuando sus </a:t>
            </a: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condiciones de operación son inferiores a las de diseño </a:t>
            </a:r>
            <a:r>
              <a:rPr lang="es-AR" altLang="es-AR" sz="2400">
                <a:solidFill>
                  <a:srgbClr val="131313"/>
                </a:solidFill>
                <a:latin typeface="Arial" panose="020B0604020202020204" pitchFamily="34" charset="0"/>
                <a:cs typeface="Arial" panose="020B0604020202020204" pitchFamily="34" charset="0"/>
              </a:rPr>
              <a:t> es decir por ejemplo: inhabilitación de protecciones o enclavamientos, puentes,  operación por debajo de su capacidad nominal etc.</a:t>
            </a:r>
          </a:p>
          <a:p>
            <a:pPr algn="just">
              <a:spcBef>
                <a:spcPts val="475"/>
              </a:spcBef>
              <a:buFont typeface="Wingdings" panose="05000000000000000000" pitchFamily="2" charset="2"/>
              <a:buChar char="Ø"/>
            </a:pPr>
            <a:endParaRPr lang="es-AR" altLang="es-AR" sz="240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s-AR" altLang="es-AR" sz="2400">
                <a:solidFill>
                  <a:srgbClr val="131313"/>
                </a:solidFill>
                <a:latin typeface="Arial" panose="020B0604020202020204" pitchFamily="34" charset="0"/>
                <a:cs typeface="Arial" panose="020B0604020202020204" pitchFamily="34" charset="0"/>
              </a:rPr>
              <a:t>La condición de operación subestándar de un equipo </a:t>
            </a: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es únicamente aceptable en  casos de emergencia en el sistema eléctrico</a:t>
            </a:r>
            <a:r>
              <a:rPr lang="es-AR" altLang="es-AR" sz="2400">
                <a:solidFill>
                  <a:srgbClr val="131313"/>
                </a:solidFill>
                <a:latin typeface="Arial" panose="020B0604020202020204" pitchFamily="34" charset="0"/>
                <a:cs typeface="Arial" panose="020B0604020202020204" pitchFamily="34" charset="0"/>
              </a:rPr>
              <a:t>, y en ningún caso para que el equipo  o instalación funcione en forma permanente en dicho estado.</a:t>
            </a:r>
            <a:endParaRPr lang="es-AR" altLang="es-AR" sz="2400">
              <a:latin typeface="Arial" panose="020B0604020202020204" pitchFamily="34" charset="0"/>
              <a:cs typeface="Arial" panose="020B0604020202020204" pitchFamily="34" charset="0"/>
            </a:endParaRPr>
          </a:p>
          <a:p>
            <a:pPr>
              <a:lnSpc>
                <a:spcPts val="1538"/>
              </a:lnSpc>
              <a:spcBef>
                <a:spcPts val="25"/>
              </a:spcBef>
            </a:pPr>
            <a:endParaRPr lang="es-AR" altLang="es-AR" sz="1200">
              <a:latin typeface="Arial" panose="020B0604020202020204" pitchFamily="34" charset="0"/>
              <a:cs typeface="Arial" panose="020B0604020202020204" pitchFamily="34" charset="0"/>
            </a:endParaRPr>
          </a:p>
        </p:txBody>
      </p:sp>
      <p:pic>
        <p:nvPicPr>
          <p:cNvPr id="40755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65475" y="992188"/>
            <a:ext cx="2822575" cy="187325"/>
          </a:xfrm>
          <a:prstGeom prst="rect">
            <a:avLst/>
          </a:prstGeom>
        </p:spPr>
        <p:txBody>
          <a:bodyPr lIns="0" tIns="6109" rIns="0"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31313"/>
                </a:solidFill>
                <a:latin typeface="Times New Roman" panose="02020603050405020304" pitchFamily="18" charset="0"/>
                <a:cs typeface="Times New Roman" panose="02020603050405020304" pitchFamily="18" charset="0"/>
              </a:rPr>
              <a:t>11</a:t>
            </a:r>
            <a:endParaRPr lang="es-AR" altLang="es-AR" sz="500">
              <a:latin typeface="Times New Roman" panose="02020603050405020304" pitchFamily="18" charset="0"/>
              <a:cs typeface="Times New Roman" panose="02020603050405020304" pitchFamily="18" charset="0"/>
            </a:endParaRPr>
          </a:p>
          <a:p>
            <a:endParaRPr lang="es-AR" altLang="es-AR" sz="600">
              <a:latin typeface="Times New Roman" panose="02020603050405020304" pitchFamily="18" charset="0"/>
              <a:cs typeface="Times New Roman" panose="02020603050405020304" pitchFamily="18" charset="0"/>
            </a:endParaRPr>
          </a:p>
        </p:txBody>
      </p:sp>
      <p:sp>
        <p:nvSpPr>
          <p:cNvPr id="4" name="object 4"/>
          <p:cNvSpPr txBox="1"/>
          <p:nvPr/>
        </p:nvSpPr>
        <p:spPr>
          <a:xfrm>
            <a:off x="447675" y="309563"/>
            <a:ext cx="8259763" cy="7216775"/>
          </a:xfrm>
          <a:prstGeom prst="rect">
            <a:avLst/>
          </a:prstGeom>
        </p:spPr>
        <p:txBody>
          <a:bodyPr lIns="0" tIns="43981" rIns="0" bIns="0">
            <a:spAutoFit/>
          </a:bodyPr>
          <a:lstStyle>
            <a:lvl1pPr marL="347663" indent="-342900">
              <a:tabLst>
                <a:tab pos="207963" algn="l"/>
              </a:tabLst>
              <a:defRPr>
                <a:solidFill>
                  <a:schemeClr val="tx1"/>
                </a:solidFill>
                <a:latin typeface="DIN-Regular" pitchFamily="34" charset="0"/>
              </a:defRPr>
            </a:lvl1pPr>
            <a:lvl2pPr marL="4763">
              <a:tabLst>
                <a:tab pos="207963" algn="l"/>
              </a:tabLst>
              <a:defRPr>
                <a:solidFill>
                  <a:schemeClr val="tx1"/>
                </a:solidFill>
                <a:latin typeface="DIN-Regular" pitchFamily="34" charset="0"/>
              </a:defRPr>
            </a:lvl2pPr>
            <a:lvl3pPr marL="4763">
              <a:tabLst>
                <a:tab pos="207963" algn="l"/>
              </a:tabLst>
              <a:defRPr>
                <a:solidFill>
                  <a:schemeClr val="tx1"/>
                </a:solidFill>
                <a:latin typeface="DIN-Regular" pitchFamily="34" charset="0"/>
              </a:defRPr>
            </a:lvl3pPr>
            <a:lvl4pPr marL="1600200" indent="-228600">
              <a:tabLst>
                <a:tab pos="207963" algn="l"/>
              </a:tabLst>
              <a:defRPr>
                <a:solidFill>
                  <a:schemeClr val="tx1"/>
                </a:solidFill>
                <a:latin typeface="DIN-Regular" pitchFamily="34" charset="0"/>
              </a:defRPr>
            </a:lvl4pPr>
            <a:lvl5pPr marL="2057400" indent="-228600">
              <a:tabLst>
                <a:tab pos="207963" algn="l"/>
              </a:tabLst>
              <a:defRPr>
                <a:solidFill>
                  <a:schemeClr val="tx1"/>
                </a:solidFill>
                <a:latin typeface="DIN-Regular" pitchFamily="34" charset="0"/>
              </a:defRPr>
            </a:lvl5pPr>
            <a:lvl6pPr marL="2514600" indent="-228600" eaLnBrk="0" fontAlgn="base" hangingPunct="0">
              <a:spcBef>
                <a:spcPct val="0"/>
              </a:spcBef>
              <a:spcAft>
                <a:spcPct val="0"/>
              </a:spcAft>
              <a:tabLst>
                <a:tab pos="207963" algn="l"/>
              </a:tabLst>
              <a:defRPr>
                <a:solidFill>
                  <a:schemeClr val="tx1"/>
                </a:solidFill>
                <a:latin typeface="DIN-Regular" pitchFamily="34" charset="0"/>
              </a:defRPr>
            </a:lvl6pPr>
            <a:lvl7pPr marL="2971800" indent="-228600" eaLnBrk="0" fontAlgn="base" hangingPunct="0">
              <a:spcBef>
                <a:spcPct val="0"/>
              </a:spcBef>
              <a:spcAft>
                <a:spcPct val="0"/>
              </a:spcAft>
              <a:tabLst>
                <a:tab pos="207963" algn="l"/>
              </a:tabLst>
              <a:defRPr>
                <a:solidFill>
                  <a:schemeClr val="tx1"/>
                </a:solidFill>
                <a:latin typeface="DIN-Regular" pitchFamily="34" charset="0"/>
              </a:defRPr>
            </a:lvl7pPr>
            <a:lvl8pPr marL="3429000" indent="-228600" eaLnBrk="0" fontAlgn="base" hangingPunct="0">
              <a:spcBef>
                <a:spcPct val="0"/>
              </a:spcBef>
              <a:spcAft>
                <a:spcPct val="0"/>
              </a:spcAft>
              <a:tabLst>
                <a:tab pos="207963" algn="l"/>
              </a:tabLst>
              <a:defRPr>
                <a:solidFill>
                  <a:schemeClr val="tx1"/>
                </a:solidFill>
                <a:latin typeface="DIN-Regular" pitchFamily="34" charset="0"/>
              </a:defRPr>
            </a:lvl8pPr>
            <a:lvl9pPr marL="3886200" indent="-228600" eaLnBrk="0" fontAlgn="base" hangingPunct="0">
              <a:spcBef>
                <a:spcPct val="0"/>
              </a:spcBef>
              <a:spcAft>
                <a:spcPct val="0"/>
              </a:spcAft>
              <a:tabLst>
                <a:tab pos="207963" algn="l"/>
              </a:tabLst>
              <a:defRPr>
                <a:solidFill>
                  <a:schemeClr val="tx1"/>
                </a:solidFill>
                <a:latin typeface="DIN-Regular" pitchFamily="34" charset="0"/>
              </a:defRPr>
            </a:lvl9pPr>
          </a:lstStyle>
          <a:p>
            <a:pPr lvl="1" algn="just">
              <a:spcBef>
                <a:spcPts val="250"/>
              </a:spcBef>
            </a:pPr>
            <a:r>
              <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Principios relacionados con emergencias</a:t>
            </a:r>
          </a:p>
          <a:p>
            <a:pPr lvl="2" algn="just">
              <a:spcBef>
                <a:spcPts val="263"/>
              </a:spcBef>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	Serenidad ante emergencias</a:t>
            </a:r>
          </a:p>
          <a:p>
            <a:pPr lvl="2" algn="just">
              <a:spcBef>
                <a:spcPts val="263"/>
              </a:spcBef>
            </a:pPr>
            <a:endParaRPr lang="es-AR" altLang="es-AR" sz="2400" b="1">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13"/>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Para enfrentar un problema operacional o una emergencia, el personal técnico de  la Subestación deberá aplicar los siguientes principios:</a:t>
            </a:r>
          </a:p>
          <a:p>
            <a:pPr algn="just">
              <a:spcBef>
                <a:spcPts val="13"/>
              </a:spcBef>
              <a:buFont typeface="Wingdings" panose="05000000000000000000" pitchFamily="2" charset="2"/>
              <a:buChar char="q"/>
            </a:pPr>
            <a:endParaRPr lang="es-AR" altLang="es-AR" sz="2400">
              <a:latin typeface="Arial" panose="020B0604020202020204" pitchFamily="34" charset="0"/>
              <a:cs typeface="Arial" panose="020B0604020202020204" pitchFamily="34" charset="0"/>
            </a:endParaRPr>
          </a:p>
          <a:p>
            <a:pPr lvl="1" algn="just">
              <a:spcBef>
                <a:spcPts val="350"/>
              </a:spcBef>
              <a:buFont typeface="Wingdings" panose="05000000000000000000" pitchFamily="2" charset="2"/>
              <a:buChar char="Ø"/>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Actuar sin prisa</a:t>
            </a:r>
            <a:r>
              <a:rPr lang="es-AR" altLang="es-AR" sz="2400">
                <a:solidFill>
                  <a:srgbClr val="131313"/>
                </a:solidFill>
                <a:latin typeface="Arial" panose="020B0604020202020204" pitchFamily="34" charset="0"/>
                <a:cs typeface="Arial" panose="020B0604020202020204" pitchFamily="34" charset="0"/>
              </a:rPr>
              <a:t>: Es decir, con calma pero sin demora innecesaria.</a:t>
            </a:r>
            <a:endParaRPr lang="en-US" altLang="es-AR" sz="2400">
              <a:solidFill>
                <a:srgbClr val="131313"/>
              </a:solidFill>
              <a:latin typeface="Arial" panose="020B0604020202020204" pitchFamily="34" charset="0"/>
              <a:cs typeface="Arial" panose="020B0604020202020204" pitchFamily="34" charset="0"/>
            </a:endParaRPr>
          </a:p>
          <a:p>
            <a:pPr lvl="1" algn="just">
              <a:spcBef>
                <a:spcPts val="350"/>
              </a:spcBef>
              <a:buFont typeface="Wingdings" panose="05000000000000000000" pitchFamily="2" charset="2"/>
              <a:buChar char="Ø"/>
            </a:pPr>
            <a:endParaRPr lang="es-AR" altLang="es-AR" sz="2400">
              <a:latin typeface="Arial" panose="020B0604020202020204" pitchFamily="34" charset="0"/>
              <a:cs typeface="Arial" panose="020B0604020202020204" pitchFamily="34" charset="0"/>
            </a:endParaRPr>
          </a:p>
          <a:p>
            <a:pPr lvl="1" algn="just">
              <a:spcBef>
                <a:spcPts val="38"/>
              </a:spcBef>
              <a:buFont typeface="Wingdings" panose="05000000000000000000" pitchFamily="2" charset="2"/>
              <a:buChar char="Ø"/>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Actuar en forma reflexiva</a:t>
            </a:r>
            <a:r>
              <a:rPr lang="es-AR" altLang="es-AR" sz="2400">
                <a:solidFill>
                  <a:srgbClr val="131313"/>
                </a:solidFill>
                <a:latin typeface="Arial" panose="020B0604020202020204" pitchFamily="34" charset="0"/>
                <a:cs typeface="Arial" panose="020B0604020202020204" pitchFamily="34" charset="0"/>
              </a:rPr>
              <a:t>: Es decir, tomar acciones que cumplan con la finalidad  previamente concebida. Antes de tomar una acción deberá determinar en lo  posible el tipo de problema o emergencia que se enfrenta. Evitar las acciones  basándose en suposiciones. En cada caso se deberá conocer lo que realmente  ocurre antes de actuar. Tener cuidado con las falsas interpretaciones.</a:t>
            </a:r>
            <a:endParaRPr lang="en-US" altLang="es-AR" sz="2400">
              <a:solidFill>
                <a:srgbClr val="131313"/>
              </a:solidFill>
              <a:latin typeface="Arial" panose="020B0604020202020204" pitchFamily="34" charset="0"/>
              <a:cs typeface="Arial" panose="020B0604020202020204" pitchFamily="34" charset="0"/>
            </a:endParaRPr>
          </a:p>
          <a:p>
            <a:pPr lvl="1" algn="just">
              <a:spcBef>
                <a:spcPts val="38"/>
              </a:spcBef>
              <a:buFont typeface="Wingdings" panose="05000000000000000000" pitchFamily="2" charset="2"/>
              <a:buChar char="Ø"/>
            </a:pPr>
            <a:endParaRPr lang="es-AR" altLang="es-AR" sz="2400">
              <a:latin typeface="Arial" panose="020B0604020202020204" pitchFamily="34" charset="0"/>
              <a:cs typeface="Arial" panose="020B0604020202020204" pitchFamily="34" charset="0"/>
            </a:endParaRPr>
          </a:p>
          <a:p>
            <a:pPr lvl="1" algn="just">
              <a:spcBef>
                <a:spcPts val="25"/>
              </a:spcBef>
            </a:pPr>
            <a:endParaRPr lang="es-AR" altLang="es-AR" sz="2400">
              <a:latin typeface="Arial" panose="020B0604020202020204" pitchFamily="34" charset="0"/>
              <a:cs typeface="Arial" panose="020B0604020202020204" pitchFamily="34" charset="0"/>
            </a:endParaRPr>
          </a:p>
        </p:txBody>
      </p:sp>
      <p:pic>
        <p:nvPicPr>
          <p:cNvPr id="408580"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65475" y="992188"/>
            <a:ext cx="2822575" cy="187325"/>
          </a:xfrm>
          <a:prstGeom prst="rect">
            <a:avLst/>
          </a:prstGeom>
        </p:spPr>
        <p:txBody>
          <a:bodyPr lIns="0" tIns="6109" rIns="0"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31313"/>
                </a:solidFill>
                <a:latin typeface="Times New Roman" panose="02020603050405020304" pitchFamily="18" charset="0"/>
                <a:cs typeface="Times New Roman" panose="02020603050405020304" pitchFamily="18" charset="0"/>
              </a:rPr>
              <a:t>11</a:t>
            </a:r>
            <a:endParaRPr lang="es-AR" altLang="es-AR" sz="500">
              <a:latin typeface="Times New Roman" panose="02020603050405020304" pitchFamily="18" charset="0"/>
              <a:cs typeface="Times New Roman" panose="02020603050405020304" pitchFamily="18" charset="0"/>
            </a:endParaRPr>
          </a:p>
          <a:p>
            <a:endParaRPr lang="es-AR" altLang="es-AR" sz="600">
              <a:latin typeface="Times New Roman" panose="02020603050405020304" pitchFamily="18" charset="0"/>
              <a:cs typeface="Times New Roman" panose="02020603050405020304" pitchFamily="18" charset="0"/>
            </a:endParaRPr>
          </a:p>
        </p:txBody>
      </p:sp>
      <p:sp>
        <p:nvSpPr>
          <p:cNvPr id="4" name="object 4"/>
          <p:cNvSpPr txBox="1"/>
          <p:nvPr/>
        </p:nvSpPr>
        <p:spPr>
          <a:xfrm>
            <a:off x="323850" y="765175"/>
            <a:ext cx="8258175" cy="5153025"/>
          </a:xfrm>
          <a:prstGeom prst="rect">
            <a:avLst/>
          </a:prstGeom>
        </p:spPr>
        <p:txBody>
          <a:bodyPr lIns="0" tIns="43981" rIns="0" bIns="0">
            <a:spAutoFit/>
          </a:bodyPr>
          <a:lstStyle>
            <a:lvl1pPr marL="230188" indent="-219075">
              <a:defRPr>
                <a:solidFill>
                  <a:schemeClr val="tx1"/>
                </a:solidFill>
                <a:latin typeface="DIN-Regular" pitchFamily="34" charset="0"/>
              </a:defRPr>
            </a:lvl1pPr>
            <a:lvl2pPr marL="230188" indent="-219075">
              <a:defRPr>
                <a:solidFill>
                  <a:schemeClr val="tx1"/>
                </a:solidFill>
                <a:latin typeface="DIN-Regular" pitchFamily="34" charset="0"/>
              </a:defRPr>
            </a:lvl2pPr>
            <a:lvl3pPr marL="809625" indent="-3429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spcBef>
                <a:spcPts val="25"/>
              </a:spcBef>
              <a:buFont typeface="Wingdings" panose="05000000000000000000" pitchFamily="2" charset="2"/>
              <a:buChar char="Ø"/>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Separar los eventos importantes de los secundarios</a:t>
            </a:r>
            <a:r>
              <a:rPr lang="es-AR" altLang="es-AR" sz="2400">
                <a:solidFill>
                  <a:srgbClr val="131313"/>
                </a:solidFill>
                <a:latin typeface="Arial" panose="020B0604020202020204" pitchFamily="34" charset="0"/>
                <a:cs typeface="Arial" panose="020B0604020202020204" pitchFamily="34" charset="0"/>
              </a:rPr>
              <a:t>: </a:t>
            </a:r>
          </a:p>
          <a:p>
            <a:pPr lvl="1" algn="just">
              <a:spcBef>
                <a:spcPts val="25"/>
              </a:spcBef>
              <a:buFont typeface="Wingdings" panose="05000000000000000000" pitchFamily="2" charset="2"/>
              <a:buChar char="Ø"/>
            </a:pPr>
            <a:endParaRPr lang="es-AR" altLang="es-AR" sz="2400">
              <a:solidFill>
                <a:srgbClr val="131313"/>
              </a:solidFill>
              <a:latin typeface="Arial" panose="020B0604020202020204" pitchFamily="34" charset="0"/>
              <a:cs typeface="Arial" panose="020B0604020202020204" pitchFamily="34" charset="0"/>
            </a:endParaRPr>
          </a:p>
          <a:p>
            <a:pPr lvl="2" algn="just">
              <a:spcBef>
                <a:spcPts val="25"/>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Esta medida tiene por  finalidad establecer un orden de prioridades para enfrentar la anormalidad,  emergencia o falla. Abocarse a la brevedad al problema principal y posteriormente  resolver los problemas secundarios.</a:t>
            </a:r>
          </a:p>
          <a:p>
            <a:pPr lvl="1" algn="just">
              <a:spcBef>
                <a:spcPts val="25"/>
              </a:spcBef>
              <a:buFont typeface="Wingdings" panose="05000000000000000000" pitchFamily="2" charset="2"/>
              <a:buChar char="Ø"/>
            </a:pPr>
            <a:endParaRPr lang="es-AR" altLang="es-AR" sz="2400">
              <a:solidFill>
                <a:srgbClr val="131313"/>
              </a:solidFill>
              <a:latin typeface="Arial" panose="020B0604020202020204" pitchFamily="34" charset="0"/>
              <a:cs typeface="Arial" panose="020B0604020202020204" pitchFamily="34" charset="0"/>
            </a:endParaRPr>
          </a:p>
          <a:p>
            <a:pPr algn="just">
              <a:spcBef>
                <a:spcPts val="25"/>
              </a:spcBef>
              <a:buFont typeface="Wingdings" panose="05000000000000000000" pitchFamily="2" charset="2"/>
              <a:buChar char="Ø"/>
            </a:pPr>
            <a:r>
              <a:rPr lang="es-AR" altLang="es-AR" sz="2400" b="1">
                <a:solidFill>
                  <a:srgbClr val="131213"/>
                </a:solidFill>
                <a:effectLst>
                  <a:outerShdw blurRad="38100" dist="38100" dir="2700000" algn="tl">
                    <a:srgbClr val="C0C0C0"/>
                  </a:outerShdw>
                </a:effectLst>
                <a:latin typeface="Arial" panose="020B0604020202020204" pitchFamily="34" charset="0"/>
                <a:cs typeface="Arial" panose="020B0604020202020204" pitchFamily="34" charset="0"/>
              </a:rPr>
              <a:t>Apticar ta acción en forma decidida y observar e interpretar la respuesta de  los equipos</a:t>
            </a:r>
            <a:r>
              <a:rPr lang="es-AR" altLang="es-AR" sz="2400">
                <a:solidFill>
                  <a:srgbClr val="131213"/>
                </a:solidFill>
                <a:latin typeface="Arial" panose="020B0604020202020204" pitchFamily="34" charset="0"/>
                <a:cs typeface="Arial" panose="020B0604020202020204" pitchFamily="34" charset="0"/>
              </a:rPr>
              <a:t>: </a:t>
            </a:r>
            <a:endParaRPr lang="en-US" altLang="es-AR" sz="2400">
              <a:solidFill>
                <a:srgbClr val="131213"/>
              </a:solidFill>
              <a:latin typeface="Arial" panose="020B0604020202020204" pitchFamily="34" charset="0"/>
              <a:cs typeface="Arial" panose="020B0604020202020204" pitchFamily="34" charset="0"/>
            </a:endParaRPr>
          </a:p>
          <a:p>
            <a:pPr algn="just">
              <a:spcBef>
                <a:spcPts val="25"/>
              </a:spcBef>
              <a:buFont typeface="Wingdings" panose="05000000000000000000" pitchFamily="2" charset="2"/>
              <a:buChar char="Ø"/>
            </a:pPr>
            <a:endParaRPr lang="en-US" altLang="es-AR" sz="2400">
              <a:solidFill>
                <a:srgbClr val="131213"/>
              </a:solidFill>
              <a:latin typeface="Arial" panose="020B0604020202020204" pitchFamily="34" charset="0"/>
              <a:cs typeface="Arial" panose="020B0604020202020204" pitchFamily="34" charset="0"/>
            </a:endParaRPr>
          </a:p>
          <a:p>
            <a:pPr lvl="1" algn="just">
              <a:spcBef>
                <a:spcPts val="25"/>
              </a:spcBef>
              <a:buFont typeface="Wingdings" panose="05000000000000000000" pitchFamily="2" charset="2"/>
              <a:buChar char="q"/>
            </a:pPr>
            <a:r>
              <a:rPr lang="es-AR" altLang="es-AR" sz="2400">
                <a:solidFill>
                  <a:srgbClr val="131213"/>
                </a:solidFill>
                <a:latin typeface="Arial" panose="020B0604020202020204" pitchFamily="34" charset="0"/>
                <a:cs typeface="Arial" panose="020B0604020202020204" pitchFamily="34" charset="0"/>
              </a:rPr>
              <a:t>Es muy importante prestar atención y analizar el comportamiento de  los equipos e instalaciones cada vez que se ordena una maniobra.</a:t>
            </a:r>
            <a:endParaRPr lang="en-US" altLang="es-AR" sz="2400">
              <a:solidFill>
                <a:srgbClr val="131213"/>
              </a:solidFill>
              <a:latin typeface="Arial" panose="020B0604020202020204" pitchFamily="34" charset="0"/>
              <a:cs typeface="Arial" panose="020B0604020202020204" pitchFamily="34" charset="0"/>
            </a:endParaRPr>
          </a:p>
          <a:p>
            <a:pPr algn="just">
              <a:spcBef>
                <a:spcPts val="25"/>
              </a:spcBef>
              <a:buFont typeface="Wingdings" panose="05000000000000000000" pitchFamily="2" charset="2"/>
              <a:buChar char="Ø"/>
            </a:pPr>
            <a:endParaRPr lang="es-AR" altLang="es-AR" sz="2000">
              <a:latin typeface="Arial" panose="020B0604020202020204" pitchFamily="34" charset="0"/>
              <a:cs typeface="Arial" panose="020B0604020202020204" pitchFamily="34" charset="0"/>
            </a:endParaRPr>
          </a:p>
        </p:txBody>
      </p:sp>
      <p:pic>
        <p:nvPicPr>
          <p:cNvPr id="409604"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65475" y="992188"/>
            <a:ext cx="2822575" cy="187325"/>
          </a:xfrm>
          <a:prstGeom prst="rect">
            <a:avLst/>
          </a:prstGeom>
        </p:spPr>
        <p:txBody>
          <a:bodyPr lIns="0" tIns="6109" rIns="0"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31313"/>
                </a:solidFill>
                <a:latin typeface="Times New Roman" panose="02020603050405020304" pitchFamily="18" charset="0"/>
                <a:cs typeface="Times New Roman" panose="02020603050405020304" pitchFamily="18" charset="0"/>
              </a:rPr>
              <a:t>11</a:t>
            </a:r>
            <a:endParaRPr lang="es-AR" altLang="es-AR" sz="500">
              <a:latin typeface="Times New Roman" panose="02020603050405020304" pitchFamily="18" charset="0"/>
              <a:cs typeface="Times New Roman" panose="02020603050405020304" pitchFamily="18" charset="0"/>
            </a:endParaRPr>
          </a:p>
          <a:p>
            <a:endParaRPr lang="es-AR" altLang="es-AR" sz="600">
              <a:latin typeface="Times New Roman" panose="02020603050405020304" pitchFamily="18" charset="0"/>
              <a:cs typeface="Times New Roman" panose="02020603050405020304" pitchFamily="18" charset="0"/>
            </a:endParaRPr>
          </a:p>
        </p:txBody>
      </p:sp>
      <p:sp>
        <p:nvSpPr>
          <p:cNvPr id="4" name="object 4"/>
          <p:cNvSpPr txBox="1"/>
          <p:nvPr/>
        </p:nvSpPr>
        <p:spPr>
          <a:xfrm>
            <a:off x="323850" y="592138"/>
            <a:ext cx="8258175" cy="4106862"/>
          </a:xfrm>
          <a:prstGeom prst="rect">
            <a:avLst/>
          </a:prstGeom>
        </p:spPr>
        <p:txBody>
          <a:bodyPr lIns="0" tIns="43981" rIns="0" bIns="0">
            <a:spAutoFit/>
          </a:bodyPr>
          <a:lstStyle>
            <a:lvl1pPr marL="230188" indent="-219075">
              <a:defRPr>
                <a:solidFill>
                  <a:schemeClr val="tx1"/>
                </a:solidFill>
                <a:latin typeface="DIN-Regular" pitchFamily="34" charset="0"/>
              </a:defRPr>
            </a:lvl1pPr>
            <a:lvl2pPr marL="811213"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25"/>
              </a:spcBef>
              <a:buFont typeface="Wingdings" panose="05000000000000000000" pitchFamily="2" charset="2"/>
              <a:buChar char="Ø"/>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Registrar las acciones realizadas y su resultado o consecuencia</a:t>
            </a:r>
            <a:r>
              <a:rPr lang="es-AR" altLang="es-AR" sz="2400">
                <a:solidFill>
                  <a:srgbClr val="131313"/>
                </a:solidFill>
                <a:latin typeface="Arial" panose="020B0604020202020204" pitchFamily="34" charset="0"/>
                <a:cs typeface="Arial" panose="020B0604020202020204" pitchFamily="34" charset="0"/>
              </a:rPr>
              <a:t>: </a:t>
            </a:r>
            <a:endParaRPr lang="en-US" altLang="es-AR" sz="2400">
              <a:solidFill>
                <a:srgbClr val="131313"/>
              </a:solidFill>
              <a:latin typeface="Arial" panose="020B0604020202020204" pitchFamily="34" charset="0"/>
              <a:cs typeface="Arial" panose="020B0604020202020204" pitchFamily="34" charset="0"/>
            </a:endParaRPr>
          </a:p>
          <a:p>
            <a:pPr algn="just">
              <a:spcBef>
                <a:spcPts val="25"/>
              </a:spcBef>
              <a:buFont typeface="Wingdings" panose="05000000000000000000" pitchFamily="2" charset="2"/>
              <a:buChar char="Ø"/>
            </a:pPr>
            <a:endParaRPr lang="en-US" altLang="es-AR" sz="2400">
              <a:solidFill>
                <a:srgbClr val="131313"/>
              </a:solidFill>
              <a:latin typeface="Arial" panose="020B0604020202020204" pitchFamily="34" charset="0"/>
              <a:cs typeface="Arial" panose="020B0604020202020204" pitchFamily="34" charset="0"/>
            </a:endParaRPr>
          </a:p>
          <a:p>
            <a:pPr lvl="1" algn="just">
              <a:spcBef>
                <a:spcPts val="25"/>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Aún en  condiciones de anormalidad, falla o emergencia, el personal técnico debe anotar  cronológicamente, por su fecha y hora, todas las maniobras que realice y que  signifiquen un cambio de estado o que modifiquen el funcionamiento de los  equipos o de la instalación. </a:t>
            </a:r>
            <a:endParaRPr lang="en-US" altLang="es-AR" sz="2400">
              <a:solidFill>
                <a:srgbClr val="131313"/>
              </a:solidFill>
              <a:latin typeface="Arial" panose="020B0604020202020204" pitchFamily="34" charset="0"/>
              <a:cs typeface="Arial" panose="020B0604020202020204" pitchFamily="34" charset="0"/>
            </a:endParaRPr>
          </a:p>
          <a:p>
            <a:pPr lvl="1" algn="just">
              <a:spcBef>
                <a:spcPts val="25"/>
              </a:spcBef>
              <a:buFont typeface="Wingdings" panose="05000000000000000000" pitchFamily="2" charset="2"/>
              <a:buChar char="q"/>
            </a:pPr>
            <a:endParaRPr lang="en-US" altLang="es-AR" sz="2400">
              <a:solidFill>
                <a:srgbClr val="131313"/>
              </a:solidFill>
              <a:latin typeface="Arial" panose="020B0604020202020204" pitchFamily="34" charset="0"/>
              <a:cs typeface="Arial" panose="020B0604020202020204" pitchFamily="34" charset="0"/>
            </a:endParaRPr>
          </a:p>
          <a:p>
            <a:pPr lvl="1" algn="just">
              <a:spcBef>
                <a:spcPts val="25"/>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En la operación normal o rutinaria, corresponde anotar  las maniobras antes de realizarlas.</a:t>
            </a:r>
            <a:endParaRPr lang="en-US" altLang="es-AR" sz="2400">
              <a:solidFill>
                <a:srgbClr val="131313"/>
              </a:solidFill>
              <a:latin typeface="Arial" panose="020B0604020202020204" pitchFamily="34" charset="0"/>
              <a:cs typeface="Arial" panose="020B0604020202020204" pitchFamily="34" charset="0"/>
            </a:endParaRPr>
          </a:p>
        </p:txBody>
      </p:sp>
      <p:pic>
        <p:nvPicPr>
          <p:cNvPr id="410628"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65475" y="992188"/>
            <a:ext cx="2822575" cy="187325"/>
          </a:xfrm>
          <a:prstGeom prst="rect">
            <a:avLst/>
          </a:prstGeom>
        </p:spPr>
        <p:txBody>
          <a:bodyPr lIns="0" tIns="6109" rIns="0"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31313"/>
                </a:solidFill>
                <a:latin typeface="Times New Roman" panose="02020603050405020304" pitchFamily="18" charset="0"/>
                <a:cs typeface="Times New Roman" panose="02020603050405020304" pitchFamily="18" charset="0"/>
              </a:rPr>
              <a:t>11</a:t>
            </a:r>
            <a:endParaRPr lang="es-AR" altLang="es-AR" sz="500">
              <a:latin typeface="Times New Roman" panose="02020603050405020304" pitchFamily="18" charset="0"/>
              <a:cs typeface="Times New Roman" panose="02020603050405020304" pitchFamily="18" charset="0"/>
            </a:endParaRPr>
          </a:p>
          <a:p>
            <a:endParaRPr lang="es-AR" altLang="es-AR" sz="600">
              <a:latin typeface="Times New Roman" panose="02020603050405020304" pitchFamily="18" charset="0"/>
              <a:cs typeface="Times New Roman" panose="02020603050405020304" pitchFamily="18" charset="0"/>
            </a:endParaRPr>
          </a:p>
        </p:txBody>
      </p:sp>
      <p:sp>
        <p:nvSpPr>
          <p:cNvPr id="4" name="object 4"/>
          <p:cNvSpPr txBox="1"/>
          <p:nvPr/>
        </p:nvSpPr>
        <p:spPr>
          <a:xfrm>
            <a:off x="447675" y="765175"/>
            <a:ext cx="8259763" cy="5237163"/>
          </a:xfrm>
          <a:prstGeom prst="rect">
            <a:avLst/>
          </a:prstGeom>
        </p:spPr>
        <p:txBody>
          <a:bodyPr lIns="0" tIns="43981" rIns="0" bIns="0">
            <a:spAutoFit/>
          </a:bodyPr>
          <a:lstStyle>
            <a:lvl1pPr marL="230188" indent="-219075">
              <a:defRPr>
                <a:solidFill>
                  <a:schemeClr val="tx1"/>
                </a:solidFill>
                <a:latin typeface="DIN-Regular" pitchFamily="34" charset="0"/>
              </a:defRPr>
            </a:lvl1pPr>
            <a:lvl2pPr marL="814388" indent="-342900">
              <a:defRPr>
                <a:solidFill>
                  <a:schemeClr val="tx1"/>
                </a:solidFill>
                <a:latin typeface="DIN-Regular" pitchFamily="34" charset="0"/>
              </a:defRPr>
            </a:lvl2pPr>
            <a:lvl3pPr marL="1271588" indent="-3429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lnSpc>
                <a:spcPts val="2700"/>
              </a:lnSpc>
              <a:spcBef>
                <a:spcPts val="25"/>
              </a:spcBef>
              <a:buFont typeface="Wingdings" panose="05000000000000000000" pitchFamily="2" charset="2"/>
              <a:buChar char="Ø"/>
            </a:pPr>
            <a:endParaRPr lang="es-AR" altLang="es-AR" sz="2400">
              <a:latin typeface="Arial" panose="020B0604020202020204" pitchFamily="34" charset="0"/>
              <a:cs typeface="Arial" panose="020B0604020202020204" pitchFamily="34" charset="0"/>
            </a:endParaRPr>
          </a:p>
          <a:p>
            <a:pPr algn="just">
              <a:lnSpc>
                <a:spcPts val="2700"/>
              </a:lnSpc>
              <a:spcBef>
                <a:spcPts val="25"/>
              </a:spcBef>
              <a:buFont typeface="Wingdings" panose="05000000000000000000" pitchFamily="2" charset="2"/>
              <a:buChar char="Ø"/>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Mantener el dominio sobre los equipos e instalaciones</a:t>
            </a:r>
            <a:r>
              <a:rPr lang="es-AR" altLang="es-AR" sz="2400">
                <a:solidFill>
                  <a:srgbClr val="131313"/>
                </a:solidFill>
                <a:latin typeface="Arial" panose="020B0604020202020204" pitchFamily="34" charset="0"/>
                <a:cs typeface="Arial" panose="020B0604020202020204" pitchFamily="34" charset="0"/>
              </a:rPr>
              <a:t>: </a:t>
            </a:r>
            <a:endParaRPr lang="en-US" altLang="es-AR" sz="2400">
              <a:solidFill>
                <a:srgbClr val="131313"/>
              </a:solidFill>
              <a:latin typeface="Arial" panose="020B0604020202020204" pitchFamily="34" charset="0"/>
              <a:cs typeface="Arial" panose="020B0604020202020204" pitchFamily="34" charset="0"/>
            </a:endParaRPr>
          </a:p>
          <a:p>
            <a:pPr algn="just">
              <a:lnSpc>
                <a:spcPts val="2700"/>
              </a:lnSpc>
              <a:spcBef>
                <a:spcPts val="25"/>
              </a:spcBef>
              <a:buFont typeface="Wingdings" panose="05000000000000000000" pitchFamily="2" charset="2"/>
              <a:buChar char="Ø"/>
            </a:pPr>
            <a:endParaRPr lang="en-US" altLang="es-AR" sz="2400">
              <a:solidFill>
                <a:srgbClr val="131313"/>
              </a:solidFill>
              <a:latin typeface="Arial" panose="020B0604020202020204" pitchFamily="34" charset="0"/>
              <a:cs typeface="Arial" panose="020B0604020202020204" pitchFamily="34" charset="0"/>
            </a:endParaRPr>
          </a:p>
          <a:p>
            <a:pPr lvl="1" algn="just">
              <a:lnSpc>
                <a:spcPts val="2700"/>
              </a:lnSpc>
              <a:spcBef>
                <a:spcPts val="25"/>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Tanto en condiciones  normales como en situaciones de emergencia, el personal técnico debe mantener  siempre el control y dominio de los equipos e instalaciones que están a su cargo.  </a:t>
            </a:r>
            <a:endParaRPr lang="en-US" altLang="es-AR" sz="2400">
              <a:solidFill>
                <a:srgbClr val="131313"/>
              </a:solidFill>
              <a:latin typeface="Arial" panose="020B0604020202020204" pitchFamily="34" charset="0"/>
              <a:cs typeface="Arial" panose="020B0604020202020204" pitchFamily="34" charset="0"/>
            </a:endParaRPr>
          </a:p>
          <a:p>
            <a:pPr lvl="1" algn="just">
              <a:lnSpc>
                <a:spcPts val="2700"/>
              </a:lnSpc>
              <a:spcBef>
                <a:spcPts val="25"/>
              </a:spcBef>
              <a:buFont typeface="Wingdings" panose="05000000000000000000" pitchFamily="2" charset="2"/>
              <a:buChar char="q"/>
            </a:pPr>
            <a:endParaRPr lang="en-US" altLang="es-AR" sz="2400">
              <a:solidFill>
                <a:srgbClr val="131313"/>
              </a:solidFill>
              <a:latin typeface="Arial" panose="020B0604020202020204" pitchFamily="34" charset="0"/>
              <a:cs typeface="Arial" panose="020B0604020202020204" pitchFamily="34" charset="0"/>
            </a:endParaRPr>
          </a:p>
          <a:p>
            <a:pPr lvl="1" algn="just">
              <a:lnSpc>
                <a:spcPts val="2700"/>
              </a:lnSpc>
              <a:spcBef>
                <a:spcPts val="25"/>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El personal técnico de subestación, debe proceder en coordinación o con la  autorización previa del personal técnico en turno de centro de control. </a:t>
            </a:r>
            <a:endParaRPr lang="en-US" altLang="es-AR" sz="2400">
              <a:solidFill>
                <a:srgbClr val="131313"/>
              </a:solidFill>
              <a:latin typeface="Arial" panose="020B0604020202020204" pitchFamily="34" charset="0"/>
              <a:cs typeface="Arial" panose="020B0604020202020204" pitchFamily="34" charset="0"/>
            </a:endParaRPr>
          </a:p>
          <a:p>
            <a:pPr lvl="1" algn="just">
              <a:lnSpc>
                <a:spcPts val="2700"/>
              </a:lnSpc>
              <a:spcBef>
                <a:spcPts val="25"/>
              </a:spcBef>
              <a:buFont typeface="Wingdings" panose="05000000000000000000" pitchFamily="2" charset="2"/>
              <a:buChar char="q"/>
            </a:pPr>
            <a:endParaRPr lang="en-US" altLang="es-AR" sz="2400">
              <a:solidFill>
                <a:srgbClr val="131313"/>
              </a:solidFill>
              <a:latin typeface="Arial" panose="020B0604020202020204" pitchFamily="34" charset="0"/>
              <a:cs typeface="Arial" panose="020B0604020202020204" pitchFamily="34" charset="0"/>
            </a:endParaRPr>
          </a:p>
          <a:p>
            <a:pPr lvl="2" algn="just">
              <a:lnSpc>
                <a:spcPts val="2700"/>
              </a:lnSpc>
              <a:spcBef>
                <a:spcPts val="25"/>
              </a:spcBef>
              <a:buFont typeface="Arial" panose="020B0604020202020204" pitchFamily="34" charset="0"/>
              <a:buChar char="•"/>
            </a:pPr>
            <a:r>
              <a:rPr lang="es-AR" altLang="es-AR" sz="2400">
                <a:solidFill>
                  <a:srgbClr val="131313"/>
                </a:solidFill>
                <a:latin typeface="Arial" panose="020B0604020202020204" pitchFamily="34" charset="0"/>
                <a:cs typeface="Arial" panose="020B0604020202020204" pitchFamily="34" charset="0"/>
              </a:rPr>
              <a:t>Solo podrán</a:t>
            </a:r>
            <a:r>
              <a:rPr lang="en-US" altLang="es-AR" sz="2400">
                <a:solidFill>
                  <a:srgbClr val="131313"/>
                </a:solidFill>
                <a:latin typeface="Arial" panose="020B0604020202020204" pitchFamily="34" charset="0"/>
                <a:cs typeface="Arial" panose="020B0604020202020204" pitchFamily="34" charset="0"/>
              </a:rPr>
              <a:t> </a:t>
            </a:r>
            <a:r>
              <a:rPr lang="es-AR" altLang="es-AR" sz="2400">
                <a:solidFill>
                  <a:srgbClr val="101010"/>
                </a:solidFill>
                <a:latin typeface="Arial" panose="020B0604020202020204" pitchFamily="34" charset="0"/>
                <a:cs typeface="Arial" panose="020B0604020202020204" pitchFamily="34" charset="0"/>
              </a:rPr>
              <a:t>realizar maniobras sin consentimiento del personal técnico en casos especiales o  de emergencia.</a:t>
            </a:r>
            <a:endParaRPr lang="es-AR" altLang="es-AR" sz="2400">
              <a:latin typeface="Arial" panose="020B0604020202020204" pitchFamily="34" charset="0"/>
              <a:cs typeface="Arial" panose="020B0604020202020204" pitchFamily="34" charset="0"/>
            </a:endParaRPr>
          </a:p>
        </p:txBody>
      </p:sp>
      <p:pic>
        <p:nvPicPr>
          <p:cNvPr id="411652"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908050"/>
            <a:ext cx="8405812" cy="4673600"/>
          </a:xfrm>
          <a:prstGeom prst="rect">
            <a:avLst/>
          </a:prstGeom>
        </p:spPr>
        <p:txBody>
          <a:bodyPr lIns="0" tIns="6109" rIns="0"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01010"/>
                </a:solidFill>
                <a:latin typeface="Californian FB" panose="0207040306080B030204" pitchFamily="18" charset="0"/>
                <a:ea typeface="Californian FB" panose="0207040306080B030204" pitchFamily="18" charset="0"/>
                <a:cs typeface="Californian FB" panose="0207040306080B030204" pitchFamily="18" charset="0"/>
              </a:rPr>
              <a:t>12</a:t>
            </a:r>
            <a:endParaRPr lang="es-AR" altLang="es-AR" sz="500">
              <a:latin typeface="Californian FB" panose="0207040306080B030204" pitchFamily="18" charset="0"/>
              <a:ea typeface="Californian FB" panose="0207040306080B030204" pitchFamily="18" charset="0"/>
              <a:cs typeface="Californian FB" panose="0207040306080B030204" pitchFamily="18" charset="0"/>
            </a:endParaRPr>
          </a:p>
          <a:p>
            <a:pPr algn="just">
              <a:spcBef>
                <a:spcPts val="275"/>
              </a:spcBef>
            </a:pPr>
            <a:r>
              <a:rPr lang="es-AR" altLang="es-AR" sz="2400" b="1">
                <a:solidFill>
                  <a:srgbClr val="C00000"/>
                </a:solidFill>
                <a:latin typeface="Arial" panose="020B0604020202020204" pitchFamily="34" charset="0"/>
                <a:cs typeface="Arial" panose="020B0604020202020204" pitchFamily="34" charset="0"/>
              </a:rPr>
              <a:t>Preveer situaciones inesperadas o de emergencia</a:t>
            </a:r>
            <a:endParaRPr lang="en-US" altLang="es-AR" sz="2400" b="1">
              <a:solidFill>
                <a:srgbClr val="C00000"/>
              </a:solidFill>
              <a:latin typeface="Arial" panose="020B0604020202020204" pitchFamily="34" charset="0"/>
              <a:cs typeface="Arial" panose="020B0604020202020204" pitchFamily="34" charset="0"/>
            </a:endParaRPr>
          </a:p>
          <a:p>
            <a:pPr algn="just">
              <a:spcBef>
                <a:spcPts val="275"/>
              </a:spcBef>
            </a:pPr>
            <a:endParaRPr lang="en-US" altLang="es-AR" sz="2400" b="1">
              <a:solidFill>
                <a:srgbClr val="C00000"/>
              </a:solidFill>
              <a:latin typeface="Arial" panose="020B0604020202020204" pitchFamily="34" charset="0"/>
              <a:cs typeface="Arial" panose="020B0604020202020204" pitchFamily="34" charset="0"/>
            </a:endParaRPr>
          </a:p>
          <a:p>
            <a:pPr algn="just">
              <a:spcBef>
                <a:spcPts val="275"/>
              </a:spcBef>
              <a:buFont typeface="Arial" panose="020B0604020202020204" pitchFamily="34" charset="0"/>
              <a:buChar char="•"/>
            </a:pPr>
            <a:r>
              <a:rPr lang="es-AR" altLang="es-AR" sz="2400">
                <a:solidFill>
                  <a:srgbClr val="101010"/>
                </a:solidFill>
                <a:latin typeface="Arial" panose="020B0604020202020204" pitchFamily="34" charset="0"/>
                <a:cs typeface="Arial" panose="020B0604020202020204" pitchFamily="34" charset="0"/>
              </a:rPr>
              <a:t>Este principio </a:t>
            </a:r>
            <a:r>
              <a:rPr lang="es-AR" altLang="es-AR" sz="2400" b="1">
                <a:solidFill>
                  <a:srgbClr val="101010"/>
                </a:solidFill>
                <a:latin typeface="Arial" panose="020B0604020202020204" pitchFamily="34" charset="0"/>
                <a:cs typeface="Arial" panose="020B0604020202020204" pitchFamily="34" charset="0"/>
              </a:rPr>
              <a:t>consiste en que el personal de operación, en sus distintos niveles,  debe tener </a:t>
            </a:r>
            <a:r>
              <a:rPr lang="es-AR" altLang="es-AR" sz="2400" i="1" u="sng">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"Decisiones Preparadas" </a:t>
            </a:r>
            <a:r>
              <a:rPr lang="es-AR" altLang="es-AR" sz="2400">
                <a:solidFill>
                  <a:srgbClr val="101010"/>
                </a:solidFill>
                <a:latin typeface="Arial" panose="020B0604020202020204" pitchFamily="34" charset="0"/>
                <a:cs typeface="Arial" panose="020B0604020202020204" pitchFamily="34" charset="0"/>
              </a:rPr>
              <a:t>para cada posible situación de emergencia que se  pueda presentar durante la operación normal de los equipos o instalaciones de la  subestación o ante falla de los mismos.</a:t>
            </a:r>
          </a:p>
          <a:p>
            <a:pPr algn="just">
              <a:spcBef>
                <a:spcPts val="275"/>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r>
              <a:rPr lang="es-AR" altLang="es-AR" sz="2400">
                <a:solidFill>
                  <a:srgbClr val="101010"/>
                </a:solidFill>
                <a:latin typeface="Arial" panose="020B0604020202020204" pitchFamily="34" charset="0"/>
                <a:cs typeface="Arial" panose="020B0604020202020204" pitchFamily="34" charset="0"/>
              </a:rPr>
              <a:t>Especialmente </a:t>
            </a: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importante es tener decisiones preparadas </a:t>
            </a:r>
            <a:r>
              <a:rPr lang="es-AR" altLang="es-AR" sz="2400">
                <a:solidFill>
                  <a:srgbClr val="101010"/>
                </a:solidFill>
                <a:latin typeface="Arial" panose="020B0604020202020204" pitchFamily="34" charset="0"/>
                <a:cs typeface="Arial" panose="020B0604020202020204" pitchFamily="34" charset="0"/>
              </a:rPr>
              <a:t>para recuperar la subestación  ante una pérdida total de servicio.</a:t>
            </a:r>
          </a:p>
        </p:txBody>
      </p:sp>
      <p:pic>
        <p:nvPicPr>
          <p:cNvPr id="41267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115888"/>
            <a:ext cx="8405812" cy="7281862"/>
          </a:xfrm>
          <a:prstGeom prst="rect">
            <a:avLst/>
          </a:prstGeom>
        </p:spPr>
        <p:txBody>
          <a:bodyPr lIns="0" tIns="6109" rIns="0" bIns="0">
            <a:spAutoFit/>
          </a:bodyPr>
          <a:lstStyle>
            <a:lvl1pPr>
              <a:defRPr>
                <a:solidFill>
                  <a:schemeClr val="tx1"/>
                </a:solidFill>
                <a:latin typeface="DIN-Regular" pitchFamily="34" charset="0"/>
              </a:defRPr>
            </a:lvl1pPr>
            <a:lvl2pPr marL="4763">
              <a:defRPr>
                <a:solidFill>
                  <a:schemeClr val="tx1"/>
                </a:solidFill>
                <a:latin typeface="DIN-Regular" pitchFamily="34" charset="0"/>
              </a:defRPr>
            </a:lvl2pPr>
            <a:lvl3pPr marL="4763">
              <a:defRPr>
                <a:solidFill>
                  <a:schemeClr val="tx1"/>
                </a:solidFill>
                <a:latin typeface="DIN-Regular" pitchFamily="34" charset="0"/>
              </a:defRPr>
            </a:lvl3pPr>
            <a:lvl4pPr marL="677863" indent="-214313">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01010"/>
                </a:solidFill>
                <a:latin typeface="Californian FB" panose="0207040306080B030204" pitchFamily="18" charset="0"/>
                <a:ea typeface="Californian FB" panose="0207040306080B030204" pitchFamily="18" charset="0"/>
                <a:cs typeface="Californian FB" panose="0207040306080B030204" pitchFamily="18" charset="0"/>
              </a:rPr>
              <a:t>12</a:t>
            </a:r>
            <a:endParaRPr lang="es-AR" altLang="es-AR" sz="500">
              <a:latin typeface="Californian FB" panose="0207040306080B030204" pitchFamily="18" charset="0"/>
              <a:ea typeface="Californian FB" panose="0207040306080B030204" pitchFamily="18" charset="0"/>
              <a:cs typeface="Californian FB" panose="0207040306080B030204" pitchFamily="18" charset="0"/>
            </a:endParaRPr>
          </a:p>
          <a:p>
            <a:pPr lvl="1" algn="just">
              <a:lnSpc>
                <a:spcPts val="2700"/>
              </a:lnSpc>
              <a:spcBef>
                <a:spcPts val="275"/>
              </a:spcBef>
            </a:pPr>
            <a:r>
              <a:rPr lang="es-AR" altLang="es-AR" sz="2400" b="1">
                <a:solidFill>
                  <a:srgbClr val="C00000"/>
                </a:solidFill>
                <a:latin typeface="Arial" panose="020B0604020202020204" pitchFamily="34" charset="0"/>
                <a:cs typeface="Arial" panose="020B0604020202020204" pitchFamily="34" charset="0"/>
              </a:rPr>
              <a:t>Principios relacionados con maniobras</a:t>
            </a:r>
            <a:endParaRPr lang="en-US" altLang="es-AR" sz="2400" b="1">
              <a:solidFill>
                <a:srgbClr val="C00000"/>
              </a:solidFill>
              <a:latin typeface="Arial" panose="020B0604020202020204" pitchFamily="34" charset="0"/>
              <a:cs typeface="Arial" panose="020B0604020202020204" pitchFamily="34" charset="0"/>
            </a:endParaRPr>
          </a:p>
          <a:p>
            <a:pPr lvl="3" algn="just">
              <a:lnSpc>
                <a:spcPts val="2700"/>
              </a:lnSpc>
              <a:spcBef>
                <a:spcPts val="288"/>
              </a:spcBef>
              <a:buFontTx/>
              <a:buAutoNum type="arabicPeriod"/>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Maniobras en general</a:t>
            </a:r>
            <a:endParaRPr lang="en-US"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endParaRPr>
          </a:p>
          <a:p>
            <a:pPr lvl="3" algn="just">
              <a:lnSpc>
                <a:spcPts val="2700"/>
              </a:lnSpc>
              <a:spcBef>
                <a:spcPts val="288"/>
              </a:spcBef>
              <a:buFontTx/>
              <a:buAutoNum type="arabicPeriod"/>
            </a:pPr>
            <a:endPar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just">
              <a:lnSpc>
                <a:spcPts val="2700"/>
              </a:lnSpc>
              <a:spcBef>
                <a:spcPts val="13"/>
              </a:spcBef>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El </a:t>
            </a: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personal de la subestación es el responsable </a:t>
            </a:r>
            <a:r>
              <a:rPr lang="es-AR" altLang="es-AR" sz="2400">
                <a:solidFill>
                  <a:srgbClr val="101010"/>
                </a:solidFill>
                <a:latin typeface="Arial" panose="020B0604020202020204" pitchFamily="34" charset="0"/>
                <a:cs typeface="Arial" panose="020B0604020202020204" pitchFamily="34" charset="0"/>
              </a:rPr>
              <a:t>para realizar o autorizar  maniobras en equipos o instalaciones entregadas.</a:t>
            </a:r>
          </a:p>
          <a:p>
            <a:pPr algn="just">
              <a:lnSpc>
                <a:spcPts val="2700"/>
              </a:lnSpc>
              <a:spcBef>
                <a:spcPts val="13"/>
              </a:spcBef>
            </a:pPr>
            <a:endParaRPr lang="en-US" altLang="es-AR" sz="2400">
              <a:solidFill>
                <a:srgbClr val="101010"/>
              </a:solidFill>
              <a:latin typeface="Arial" panose="020B0604020202020204" pitchFamily="34" charset="0"/>
              <a:cs typeface="Arial" panose="020B0604020202020204" pitchFamily="34" charset="0"/>
            </a:endParaRPr>
          </a:p>
          <a:p>
            <a:pPr lvl="3" algn="just">
              <a:lnSpc>
                <a:spcPts val="2700"/>
              </a:lnSpc>
              <a:spcBef>
                <a:spcPts val="313"/>
              </a:spcBef>
              <a:buFontTx/>
              <a:buAutoNum type="arabicPeriod" startAt="2"/>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Procesos de maniobra</a:t>
            </a:r>
          </a:p>
          <a:p>
            <a:pPr lvl="2" algn="just">
              <a:lnSpc>
                <a:spcPts val="2700"/>
              </a:lnSpc>
              <a:spcBef>
                <a:spcPts val="313"/>
              </a:spcBef>
            </a:pPr>
            <a:r>
              <a:rPr lang="es-AR" altLang="es-AR" sz="2400">
                <a:solidFill>
                  <a:srgbClr val="101010"/>
                </a:solidFill>
                <a:latin typeface="Arial" panose="020B0604020202020204" pitchFamily="34" charset="0"/>
                <a:cs typeface="Arial" panose="020B0604020202020204" pitchFamily="34" charset="0"/>
              </a:rPr>
              <a:t>Un proceso de maniobras contempla las siguientes etapas sucesivas:</a:t>
            </a:r>
          </a:p>
          <a:p>
            <a:pPr lvl="2" algn="just">
              <a:lnSpc>
                <a:spcPts val="2700"/>
              </a:lnSpc>
              <a:spcBef>
                <a:spcPts val="313"/>
              </a:spcBef>
            </a:pPr>
            <a:endParaRPr lang="es-AR" altLang="es-AR" sz="2400">
              <a:latin typeface="Arial" panose="020B0604020202020204" pitchFamily="34" charset="0"/>
              <a:cs typeface="Arial" panose="020B0604020202020204" pitchFamily="34" charset="0"/>
            </a:endParaRPr>
          </a:p>
          <a:p>
            <a:pPr algn="just">
              <a:lnSpc>
                <a:spcPts val="2700"/>
              </a:lnSpc>
              <a:buFont typeface="Arial" panose="020B0604020202020204" pitchFamily="34" charset="0"/>
              <a:buChar char="•"/>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Planificar la maniobra</a:t>
            </a:r>
            <a:r>
              <a:rPr lang="es-AR" altLang="es-AR" sz="2400">
                <a:solidFill>
                  <a:srgbClr val="101010"/>
                </a:solidFill>
                <a:latin typeface="Arial" panose="020B0604020202020204" pitchFamily="34" charset="0"/>
                <a:cs typeface="Arial" panose="020B0604020202020204" pitchFamily="34" charset="0"/>
              </a:rPr>
              <a:t>; es decir, definir la maniobra por realizar, cómo y cuándo  hacerla y qué resultado se espera de ella.</a:t>
            </a:r>
          </a:p>
          <a:p>
            <a:pPr algn="just">
              <a:lnSpc>
                <a:spcPts val="2700"/>
              </a:lnSpc>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lnSpc>
                <a:spcPts val="2700"/>
              </a:lnSpc>
              <a:buFont typeface="Arial" panose="020B0604020202020204" pitchFamily="34" charset="0"/>
              <a:buChar char="•"/>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Prever	posibles	resultados	adversos</a:t>
            </a:r>
            <a:r>
              <a:rPr lang="es-AR" altLang="es-AR" sz="2400">
                <a:solidFill>
                  <a:srgbClr val="101010"/>
                </a:solidFill>
                <a:latin typeface="Arial" panose="020B0604020202020204" pitchFamily="34" charset="0"/>
                <a:cs typeface="Arial" panose="020B0604020202020204" pitchFamily="34" charset="0"/>
              </a:rPr>
              <a:t>,	tener	decisiones	preparadas	ante  situaciones adversas que se puedan presentar durante el proceso.</a:t>
            </a:r>
            <a:endParaRPr lang="es-AR" altLang="es-AR" sz="2400">
              <a:latin typeface="Arial" panose="020B0604020202020204" pitchFamily="34" charset="0"/>
              <a:cs typeface="Arial" panose="020B0604020202020204" pitchFamily="34" charset="0"/>
            </a:endParaRPr>
          </a:p>
          <a:p>
            <a:pPr>
              <a:lnSpc>
                <a:spcPts val="2700"/>
              </a:lnSpc>
              <a:spcBef>
                <a:spcPts val="275"/>
              </a:spcBef>
            </a:pPr>
            <a:endParaRPr lang="es-AR" altLang="es-AR" sz="2400">
              <a:latin typeface="Arial" panose="020B0604020202020204" pitchFamily="34" charset="0"/>
              <a:cs typeface="Arial" panose="020B0604020202020204" pitchFamily="34" charset="0"/>
            </a:endParaRPr>
          </a:p>
          <a:p>
            <a:pPr algn="just">
              <a:lnSpc>
                <a:spcPts val="2700"/>
              </a:lnSpc>
              <a:spcBef>
                <a:spcPts val="13"/>
              </a:spcBef>
            </a:pPr>
            <a:endParaRPr lang="es-AR" altLang="es-AR" sz="2000">
              <a:latin typeface="Arial" panose="020B0604020202020204" pitchFamily="34" charset="0"/>
              <a:cs typeface="Arial" panose="020B0604020202020204" pitchFamily="34" charset="0"/>
            </a:endParaRPr>
          </a:p>
        </p:txBody>
      </p:sp>
      <p:pic>
        <p:nvPicPr>
          <p:cNvPr id="413699"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3850" y="908050"/>
            <a:ext cx="8405813" cy="5976938"/>
          </a:xfrm>
          <a:prstGeom prst="rect">
            <a:avLst/>
          </a:prstGeom>
        </p:spPr>
        <p:txBody>
          <a:bodyPr lIns="0" tIns="6109" rIns="0" bIns="0">
            <a:spAutoFit/>
          </a:bodyPr>
          <a:lstStyle>
            <a:lvl1pPr>
              <a:defRPr>
                <a:solidFill>
                  <a:schemeClr val="tx1"/>
                </a:solidFill>
                <a:latin typeface="DIN-Regular" pitchFamily="34" charset="0"/>
              </a:defRPr>
            </a:lvl1pPr>
            <a:lvl2pPr marL="1023938"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01010"/>
                </a:solidFill>
                <a:latin typeface="Californian FB" panose="0207040306080B030204" pitchFamily="18" charset="0"/>
                <a:ea typeface="Californian FB" panose="0207040306080B030204" pitchFamily="18" charset="0"/>
                <a:cs typeface="Californian FB" panose="0207040306080B030204" pitchFamily="18" charset="0"/>
              </a:rPr>
              <a:t>12</a:t>
            </a:r>
            <a:endParaRPr lang="es-AR" altLang="es-AR" sz="500">
              <a:latin typeface="Californian FB" panose="0207040306080B030204" pitchFamily="18" charset="0"/>
              <a:ea typeface="Californian FB" panose="0207040306080B030204" pitchFamily="18" charset="0"/>
              <a:cs typeface="Californian FB" panose="0207040306080B030204" pitchFamily="18" charset="0"/>
            </a:endParaRPr>
          </a:p>
          <a:p>
            <a:pPr algn="just">
              <a:spcBef>
                <a:spcPts val="75"/>
              </a:spcBef>
              <a:buFont typeface="Arial" panose="020B0604020202020204" pitchFamily="34" charset="0"/>
              <a:buChar char="•"/>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Ejecutar la maniobra</a:t>
            </a:r>
            <a:r>
              <a:rPr lang="es-AR" altLang="es-AR" sz="2400">
                <a:solidFill>
                  <a:srgbClr val="101010"/>
                </a:solidFill>
                <a:latin typeface="Arial" panose="020B0604020202020204" pitchFamily="34" charset="0"/>
                <a:cs typeface="Arial" panose="020B0604020202020204" pitchFamily="34" charset="0"/>
              </a:rPr>
              <a:t>, para ello, es conveniente confirmar que la manilla, switch o  punto sensible en el equipo computacional, corresponda efectivamente al equipo que se desea operar.</a:t>
            </a:r>
          </a:p>
          <a:p>
            <a:pPr algn="just">
              <a:spcBef>
                <a:spcPts val="75"/>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spcBef>
                <a:spcPts val="75"/>
              </a:spcBef>
              <a:buFont typeface="Arial" panose="020B0604020202020204" pitchFamily="34" charset="0"/>
              <a:buChar char="•"/>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Controlar el resultado</a:t>
            </a:r>
            <a:r>
              <a:rPr lang="es-AR" altLang="es-AR" sz="2400">
                <a:solidFill>
                  <a:srgbClr val="101010"/>
                </a:solidFill>
                <a:latin typeface="Arial" panose="020B0604020202020204" pitchFamily="34" charset="0"/>
                <a:cs typeface="Arial" panose="020B0604020202020204" pitchFamily="34" charset="0"/>
              </a:rPr>
              <a:t>, significa verificar que se ha cumplido lo que se deseaba  realizar, para tomar una de las siguientes decisiones:</a:t>
            </a:r>
          </a:p>
          <a:p>
            <a:pPr algn="just">
              <a:spcBef>
                <a:spcPts val="75"/>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lvl="1" algn="just">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Continuar al paso siguiente.  </a:t>
            </a:r>
          </a:p>
          <a:p>
            <a:pPr lvl="1" algn="just">
              <a:buFont typeface="Wingdings" panose="05000000000000000000" pitchFamily="2" charset="2"/>
              <a:buChar char="q"/>
            </a:pPr>
            <a:endParaRPr lang="es-AR" altLang="es-AR" sz="2400">
              <a:solidFill>
                <a:srgbClr val="101010"/>
              </a:solidFill>
              <a:latin typeface="Arial" panose="020B0604020202020204" pitchFamily="34" charset="0"/>
              <a:cs typeface="Arial" panose="020B0604020202020204" pitchFamily="34" charset="0"/>
            </a:endParaRPr>
          </a:p>
          <a:p>
            <a:pPr lvl="1" algn="just">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Repetir el paso.</a:t>
            </a:r>
          </a:p>
          <a:p>
            <a:pPr lvl="1" algn="just">
              <a:buFont typeface="Wingdings" panose="05000000000000000000" pitchFamily="2" charset="2"/>
              <a:buChar char="q"/>
            </a:pPr>
            <a:endParaRPr lang="es-AR" altLang="es-AR" sz="2400">
              <a:latin typeface="Arial" panose="020B0604020202020204" pitchFamily="34" charset="0"/>
              <a:cs typeface="Arial" panose="020B0604020202020204" pitchFamily="34" charset="0"/>
            </a:endParaRPr>
          </a:p>
          <a:p>
            <a:pPr lvl="1" algn="just">
              <a:spcBef>
                <a:spcPts val="213"/>
              </a:spcBef>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Tomar una acción correctiva.</a:t>
            </a:r>
          </a:p>
          <a:p>
            <a:pPr lvl="1" algn="just">
              <a:spcBef>
                <a:spcPts val="213"/>
              </a:spcBef>
              <a:buFont typeface="Wingdings" panose="05000000000000000000" pitchFamily="2" charset="2"/>
              <a:buChar char="q"/>
            </a:pPr>
            <a:endParaRPr lang="es-AR" altLang="es-AR" sz="2000">
              <a:latin typeface="Arial" panose="020B0604020202020204" pitchFamily="34" charset="0"/>
              <a:cs typeface="Arial" panose="020B0604020202020204" pitchFamily="34" charset="0"/>
            </a:endParaRPr>
          </a:p>
          <a:p>
            <a:pPr algn="just">
              <a:spcBef>
                <a:spcPts val="13"/>
              </a:spcBef>
              <a:buFont typeface="Wingdings" panose="05000000000000000000" pitchFamily="2" charset="2"/>
              <a:buChar char="v"/>
            </a:pPr>
            <a:endParaRPr lang="es-AR" altLang="es-AR" sz="2000">
              <a:latin typeface="Arial" panose="020B0604020202020204" pitchFamily="34" charset="0"/>
              <a:cs typeface="Arial" panose="020B0604020202020204" pitchFamily="34" charset="0"/>
            </a:endParaRPr>
          </a:p>
        </p:txBody>
      </p:sp>
      <p:pic>
        <p:nvPicPr>
          <p:cNvPr id="414723"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0825" y="0"/>
            <a:ext cx="8405813" cy="7302500"/>
          </a:xfrm>
          <a:prstGeom prst="rect">
            <a:avLst/>
          </a:prstGeom>
        </p:spPr>
        <p:txBody>
          <a:bodyPr lIns="0" tIns="6109" rIns="0" bIns="0">
            <a:spAutoFit/>
          </a:bodyPr>
          <a:lstStyle>
            <a:lvl1pPr>
              <a:defRPr>
                <a:solidFill>
                  <a:schemeClr val="tx1"/>
                </a:solidFill>
                <a:latin typeface="DIN-Regular" pitchFamily="34" charset="0"/>
              </a:defRPr>
            </a:lvl1pPr>
            <a:lvl2pPr marL="681038">
              <a:defRPr>
                <a:solidFill>
                  <a:schemeClr val="tx1"/>
                </a:solidFill>
                <a:latin typeface="DIN-Regular" pitchFamily="34" charset="0"/>
              </a:defRPr>
            </a:lvl2pPr>
            <a:lvl3pPr marL="222250" indent="-212725">
              <a:defRPr>
                <a:solidFill>
                  <a:schemeClr val="tx1"/>
                </a:solidFill>
                <a:latin typeface="DIN-Regular" pitchFamily="34" charset="0"/>
              </a:defRPr>
            </a:lvl3pPr>
            <a:lvl4pPr marL="679450" indent="-212725">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01010"/>
                </a:solidFill>
                <a:latin typeface="Californian FB" panose="0207040306080B030204" pitchFamily="18" charset="0"/>
                <a:ea typeface="Californian FB" panose="0207040306080B030204" pitchFamily="18" charset="0"/>
                <a:cs typeface="Californian FB" panose="0207040306080B030204" pitchFamily="18" charset="0"/>
              </a:rPr>
              <a:t>12</a:t>
            </a:r>
            <a:endParaRPr lang="es-AR" altLang="es-AR" sz="500">
              <a:latin typeface="Californian FB" panose="0207040306080B030204" pitchFamily="18" charset="0"/>
              <a:ea typeface="Californian FB" panose="0207040306080B030204" pitchFamily="18" charset="0"/>
              <a:cs typeface="Californian FB" panose="0207040306080B030204" pitchFamily="18" charset="0"/>
            </a:endParaRPr>
          </a:p>
          <a:p>
            <a:pPr lvl="1" algn="just">
              <a:lnSpc>
                <a:spcPts val="1900"/>
              </a:lnSpc>
              <a:spcBef>
                <a:spcPts val="213"/>
              </a:spcBef>
            </a:pPr>
            <a:endParaRPr lang="es-AR" altLang="es-AR" sz="1900" b="1">
              <a:latin typeface="Arial" panose="020B0604020202020204" pitchFamily="34" charset="0"/>
              <a:cs typeface="Arial" panose="020B0604020202020204" pitchFamily="34" charset="0"/>
            </a:endParaRPr>
          </a:p>
          <a:p>
            <a:pPr lvl="3" algn="just">
              <a:spcBef>
                <a:spcPts val="275"/>
              </a:spcBef>
              <a:buFontTx/>
              <a:buAutoNum type="arabicPeriod" startAt="3"/>
            </a:pPr>
            <a:r>
              <a:rPr lang="es-AR" altLang="es-AR" sz="24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Enclavamientos</a:t>
            </a:r>
          </a:p>
          <a:p>
            <a:pPr lvl="2" algn="just">
              <a:spcBef>
                <a:spcPts val="275"/>
              </a:spcBef>
              <a:buFontTx/>
              <a:buAutoNum type="arabicPeriod" startAt="3"/>
            </a:pPr>
            <a:endParaRPr lang="es-AR" altLang="es-AR" sz="2400">
              <a:latin typeface="Arial" panose="020B0604020202020204" pitchFamily="34" charset="0"/>
              <a:cs typeface="Arial" panose="020B0604020202020204" pitchFamily="34" charset="0"/>
            </a:endParaRPr>
          </a:p>
          <a:p>
            <a:pPr algn="just">
              <a:spcBef>
                <a:spcPts val="50"/>
              </a:spcBef>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Los enclavamientos, eléctricos, mecánicos, </a:t>
            </a:r>
            <a:r>
              <a:rPr lang="es-AR" altLang="es-AR" sz="2400" b="1" u="sng">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son elementos que se incorporan en los equipos como una protección para estos y a la ves al personal que los manipulan, con  la finalidad de evitar que se cometan errores de maniobra</a:t>
            </a:r>
            <a:r>
              <a:rPr lang="es-AR" altLang="es-AR" sz="2400">
                <a:solidFill>
                  <a:srgbClr val="101010"/>
                </a:solidFill>
                <a:latin typeface="Arial" panose="020B0604020202020204" pitchFamily="34" charset="0"/>
                <a:cs typeface="Arial" panose="020B0604020202020204" pitchFamily="34" charset="0"/>
              </a:rPr>
              <a:t>.</a:t>
            </a:r>
          </a:p>
          <a:p>
            <a:pPr algn="just">
              <a:spcBef>
                <a:spcPts val="50"/>
              </a:spcBef>
              <a:buFont typeface="Wingdings" panose="05000000000000000000" pitchFamily="2" charset="2"/>
              <a:buChar char="v"/>
            </a:pPr>
            <a:endParaRPr lang="es-AR" altLang="es-AR" sz="2400">
              <a:latin typeface="Arial" panose="020B0604020202020204" pitchFamily="34" charset="0"/>
              <a:cs typeface="Arial" panose="020B0604020202020204" pitchFamily="34" charset="0"/>
            </a:endParaRPr>
          </a:p>
          <a:p>
            <a:pPr algn="just">
              <a:spcBef>
                <a:spcPts val="25"/>
              </a:spcBef>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Cuando un </a:t>
            </a:r>
            <a:r>
              <a:rPr lang="es-AR" altLang="es-AR" sz="2400" b="1">
                <a:solidFill>
                  <a:srgbClr val="101010"/>
                </a:solidFill>
                <a:latin typeface="Arial" panose="020B0604020202020204" pitchFamily="34" charset="0"/>
                <a:cs typeface="Arial" panose="020B0604020202020204" pitchFamily="34" charset="0"/>
              </a:rPr>
              <a:t>equipo no se puede maniobrar o no obedece una orden </a:t>
            </a:r>
            <a:r>
              <a:rPr lang="es-AR" altLang="es-AR" sz="2400">
                <a:solidFill>
                  <a:srgbClr val="101010"/>
                </a:solidFill>
                <a:latin typeface="Arial" panose="020B0604020202020204" pitchFamily="34" charset="0"/>
                <a:cs typeface="Arial" panose="020B0604020202020204" pitchFamily="34" charset="0"/>
              </a:rPr>
              <a:t>de control, siempre  se deberá </a:t>
            </a:r>
            <a:r>
              <a:rPr lang="es-AR" altLang="es-AR" sz="2400" b="1">
                <a:latin typeface="Arial" panose="020B0604020202020204" pitchFamily="34" charset="0"/>
                <a:cs typeface="Arial" panose="020B0604020202020204" pitchFamily="34" charset="0"/>
              </a:rPr>
              <a:t>partir de la base que la acción es incorrecta y no que el control está fallado </a:t>
            </a:r>
            <a:r>
              <a:rPr lang="es-AR" altLang="es-AR" sz="2400">
                <a:solidFill>
                  <a:srgbClr val="101010"/>
                </a:solidFill>
                <a:latin typeface="Arial" panose="020B0604020202020204" pitchFamily="34" charset="0"/>
                <a:cs typeface="Arial" panose="020B0604020202020204" pitchFamily="34" charset="0"/>
              </a:rPr>
              <a:t>o  mal concebido.  </a:t>
            </a:r>
          </a:p>
          <a:p>
            <a:pPr algn="just">
              <a:spcBef>
                <a:spcPts val="25"/>
              </a:spcBef>
              <a:buFont typeface="Wingdings" panose="05000000000000000000" pitchFamily="2" charset="2"/>
              <a:buChar char="v"/>
            </a:pPr>
            <a:endParaRPr lang="es-AR" altLang="es-AR" sz="2400">
              <a:solidFill>
                <a:srgbClr val="101010"/>
              </a:solidFill>
              <a:latin typeface="Arial" panose="020B0604020202020204" pitchFamily="34" charset="0"/>
              <a:cs typeface="Arial" panose="020B0604020202020204" pitchFamily="34" charset="0"/>
            </a:endParaRPr>
          </a:p>
          <a:p>
            <a:pPr algn="just">
              <a:spcBef>
                <a:spcPts val="25"/>
              </a:spcBef>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Por lo tanto, la </a:t>
            </a:r>
            <a:r>
              <a:rPr lang="es-AR" altLang="es-AR" sz="2400" b="1">
                <a:latin typeface="Arial" panose="020B0604020202020204" pitchFamily="34" charset="0"/>
                <a:cs typeface="Arial" panose="020B0604020202020204" pitchFamily="34" charset="0"/>
              </a:rPr>
              <a:t>decisión de eludir, retirar o sobrepasar un enclavamiento  </a:t>
            </a:r>
            <a:r>
              <a:rPr lang="es-AR" altLang="es-AR" sz="2400">
                <a:solidFill>
                  <a:srgbClr val="101010"/>
                </a:solidFill>
                <a:latin typeface="Arial" panose="020B0604020202020204" pitchFamily="34" charset="0"/>
                <a:cs typeface="Arial" panose="020B0604020202020204" pitchFamily="34" charset="0"/>
              </a:rPr>
              <a:t>se debe </a:t>
            </a:r>
            <a:r>
              <a:rPr lang="es-AR" altLang="es-AR" sz="2400" b="1">
                <a:solidFill>
                  <a:srgbClr val="101010"/>
                </a:solidFill>
                <a:latin typeface="Arial" panose="020B0604020202020204" pitchFamily="34" charset="0"/>
                <a:cs typeface="Arial" panose="020B0604020202020204" pitchFamily="34" charset="0"/>
              </a:rPr>
              <a:t>basar en un exhaustivo análisis </a:t>
            </a:r>
            <a:r>
              <a:rPr lang="es-AR" altLang="es-AR" sz="2400">
                <a:solidFill>
                  <a:srgbClr val="101010"/>
                </a:solidFill>
                <a:latin typeface="Arial" panose="020B0604020202020204" pitchFamily="34" charset="0"/>
                <a:cs typeface="Arial" panose="020B0604020202020204" pitchFamily="34" charset="0"/>
              </a:rPr>
              <a:t>de las maniobras realizadas antes de concluir  que hay error en el enclavamiento.</a:t>
            </a:r>
            <a:endParaRPr lang="es-AR" altLang="es-AR" sz="2400">
              <a:latin typeface="Arial" panose="020B0604020202020204" pitchFamily="34" charset="0"/>
              <a:cs typeface="Arial" panose="020B0604020202020204" pitchFamily="34" charset="0"/>
            </a:endParaRPr>
          </a:p>
          <a:p>
            <a:pPr>
              <a:spcBef>
                <a:spcPts val="275"/>
              </a:spcBef>
              <a:buFont typeface="Wingdings" panose="05000000000000000000" pitchFamily="2" charset="2"/>
              <a:buChar char="v"/>
            </a:pPr>
            <a:endParaRPr lang="es-AR" altLang="es-AR" sz="2000">
              <a:latin typeface="Arial" panose="020B0604020202020204" pitchFamily="34" charset="0"/>
              <a:cs typeface="Arial" panose="020B0604020202020204" pitchFamily="34" charset="0"/>
            </a:endParaRPr>
          </a:p>
          <a:p>
            <a:pPr algn="just">
              <a:lnSpc>
                <a:spcPts val="1900"/>
              </a:lnSpc>
              <a:spcBef>
                <a:spcPts val="13"/>
              </a:spcBef>
              <a:buFont typeface="Wingdings" panose="05000000000000000000" pitchFamily="2" charset="2"/>
              <a:buChar char="v"/>
            </a:pPr>
            <a:endParaRPr lang="es-AR" altLang="es-AR" sz="1900">
              <a:latin typeface="Arial" panose="020B0604020202020204" pitchFamily="34" charset="0"/>
              <a:cs typeface="Arial" panose="020B0604020202020204" pitchFamily="34" charset="0"/>
            </a:endParaRPr>
          </a:p>
        </p:txBody>
      </p:sp>
      <p:pic>
        <p:nvPicPr>
          <p:cNvPr id="415747"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765175"/>
            <a:ext cx="8405812" cy="4570413"/>
          </a:xfrm>
          <a:prstGeom prst="rect">
            <a:avLst/>
          </a:prstGeom>
        </p:spPr>
        <p:txBody>
          <a:bodyPr lIns="0" tIns="6109" rIns="0"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ts val="25"/>
              </a:spcBef>
            </a:pPr>
            <a:endParaRPr lang="es-AR" altLang="es-AR" sz="80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r>
              <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Maniobra de seccionadores</a:t>
            </a:r>
            <a:endParaRPr lang="en-US"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just"/>
            <a:endParaRPr lang="en-US"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just">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Los seccionadores son equipos que permiten obtener la interrupción visible de un  circuito eléctrico. Están diseñados y construidos para ser maniobrados sin carga. </a:t>
            </a:r>
          </a:p>
          <a:p>
            <a:pPr algn="just">
              <a:buFont typeface="Wingdings" panose="05000000000000000000" pitchFamily="2" charset="2"/>
              <a:buChar char="v"/>
            </a:pPr>
            <a:endParaRPr lang="es-AR" altLang="es-AR" sz="2400">
              <a:solidFill>
                <a:srgbClr val="101010"/>
              </a:solidFill>
              <a:latin typeface="Arial" panose="020B0604020202020204" pitchFamily="34" charset="0"/>
              <a:cs typeface="Arial" panose="020B0604020202020204" pitchFamily="34" charset="0"/>
            </a:endParaRPr>
          </a:p>
          <a:p>
            <a:pPr algn="just">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Por lo</a:t>
            </a:r>
            <a:r>
              <a:rPr lang="en-US" altLang="es-AR" sz="2400">
                <a:solidFill>
                  <a:srgbClr val="101010"/>
                </a:solidFill>
                <a:latin typeface="Arial" panose="020B0604020202020204" pitchFamily="34" charset="0"/>
                <a:cs typeface="Arial" panose="020B0604020202020204" pitchFamily="34" charset="0"/>
              </a:rPr>
              <a:t> </a:t>
            </a:r>
            <a:r>
              <a:rPr lang="es-AR" altLang="es-AR" sz="2400">
                <a:solidFill>
                  <a:srgbClr val="101010"/>
                </a:solidFill>
                <a:latin typeface="Arial" panose="020B0604020202020204" pitchFamily="34" charset="0"/>
                <a:cs typeface="Arial" panose="020B0604020202020204" pitchFamily="34" charset="0"/>
              </a:rPr>
              <a:t>tanto, antes de abrir o cerrar un seccionador, se deberá verificar previamente abierto el  respectivo interruptor del circuito asociado.</a:t>
            </a:r>
          </a:p>
          <a:p>
            <a:pPr algn="just">
              <a:buFont typeface="Wingdings" panose="05000000000000000000" pitchFamily="2" charset="2"/>
              <a:buChar char="v"/>
            </a:pPr>
            <a:endParaRPr lang="es-AR" altLang="es-AR" sz="2400">
              <a:latin typeface="Arial" panose="020B0604020202020204" pitchFamily="34" charset="0"/>
              <a:cs typeface="Arial" panose="020B0604020202020204" pitchFamily="34" charset="0"/>
            </a:endParaRPr>
          </a:p>
          <a:p>
            <a:pPr algn="just">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Los seccionadores de puesta a tierra sólo se operarán después de comprobar que el  circuito está sin tensión</a:t>
            </a:r>
            <a:r>
              <a:rPr lang="es-AR" altLang="es-AR" sz="2000">
                <a:solidFill>
                  <a:srgbClr val="101010"/>
                </a:solidFill>
                <a:latin typeface="Arial" panose="020B0604020202020204" pitchFamily="34" charset="0"/>
                <a:cs typeface="Arial" panose="020B0604020202020204" pitchFamily="34" charset="0"/>
              </a:rPr>
              <a:t>.</a:t>
            </a:r>
          </a:p>
        </p:txBody>
      </p:sp>
      <p:pic>
        <p:nvPicPr>
          <p:cNvPr id="416771"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3850" y="663575"/>
            <a:ext cx="8405813" cy="6194425"/>
          </a:xfrm>
          <a:prstGeom prst="rect">
            <a:avLst/>
          </a:prstGeom>
        </p:spPr>
        <p:txBody>
          <a:bodyPr lIns="0" tIns="6109" rIns="0" bIns="0">
            <a:spAutoFit/>
          </a:bodyPr>
          <a:lstStyle>
            <a:lvl1pPr>
              <a:defRPr>
                <a:solidFill>
                  <a:schemeClr val="tx1"/>
                </a:solidFill>
                <a:latin typeface="DIN-Regular" pitchFamily="34" charset="0"/>
              </a:defRPr>
            </a:lvl1pPr>
            <a:lvl2pPr marL="1031875"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ts val="25"/>
              </a:spcBef>
            </a:pPr>
            <a:endParaRPr lang="es-AR" altLang="es-AR" sz="80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spcBef>
                <a:spcPts val="300"/>
              </a:spcBef>
            </a:pPr>
            <a:r>
              <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Protecciones</a:t>
            </a:r>
          </a:p>
          <a:p>
            <a:pPr algn="just">
              <a:spcBef>
                <a:spcPts val="300"/>
              </a:spcBef>
            </a:pPr>
            <a:endParaRPr lang="es-AR" altLang="es-AR" sz="2400">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275"/>
              </a:spcBef>
              <a:buFont typeface="Wingdings" panose="05000000000000000000" pitchFamily="2" charset="2"/>
              <a:buChar char="§"/>
            </a:pPr>
            <a:r>
              <a:rPr lang="es-AR" altLang="es-AR" sz="2400">
                <a:solidFill>
                  <a:srgbClr val="101010"/>
                </a:solidFill>
                <a:latin typeface="Arial" panose="020B0604020202020204" pitchFamily="34" charset="0"/>
                <a:cs typeface="Arial" panose="020B0604020202020204" pitchFamily="34" charset="0"/>
              </a:rPr>
              <a:t>Sobre este tema es preciso tener presente la siguiente información:</a:t>
            </a:r>
            <a:endParaRPr lang="es-AR" altLang="es-AR" sz="2400">
              <a:latin typeface="Arial" panose="020B0604020202020204" pitchFamily="34" charset="0"/>
              <a:cs typeface="Arial" panose="020B0604020202020204" pitchFamily="34" charset="0"/>
            </a:endParaRPr>
          </a:p>
          <a:p>
            <a:pPr lvl="1" algn="just">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Los equipos e instalaciones están dotados generalmente de elementos de  protección que actúan automáticamente, retirando el equipo de servicio, cuando la  variable de referencia excede el rango normal de trabajo.</a:t>
            </a:r>
          </a:p>
          <a:p>
            <a:pPr lvl="1" algn="just">
              <a:buFont typeface="Wingdings" panose="05000000000000000000" pitchFamily="2" charset="2"/>
              <a:buChar char="v"/>
            </a:pPr>
            <a:endParaRPr lang="es-AR" altLang="es-AR" sz="2400">
              <a:latin typeface="Arial" panose="020B0604020202020204" pitchFamily="34" charset="0"/>
              <a:cs typeface="Arial" panose="020B0604020202020204" pitchFamily="34" charset="0"/>
            </a:endParaRPr>
          </a:p>
          <a:p>
            <a:pPr lvl="1" algn="just">
              <a:buFont typeface="Wingdings" panose="05000000000000000000" pitchFamily="2" charset="2"/>
              <a:buChar char="v"/>
            </a:pPr>
            <a:r>
              <a:rPr lang="es-AR" altLang="es-AR" sz="2400">
                <a:solidFill>
                  <a:srgbClr val="101010"/>
                </a:solidFill>
                <a:latin typeface="Arial" panose="020B0604020202020204" pitchFamily="34" charset="0"/>
                <a:cs typeface="Arial" panose="020B0604020202020204" pitchFamily="34" charset="0"/>
              </a:rPr>
              <a:t>La mayoría de las protecciones disponen de alarma previa, es decir, anuncian con  antelación cuando el equipo o instalación está fuera del rango normal de trabajo</a:t>
            </a:r>
            <a:r>
              <a:rPr lang="es-AR" altLang="es-AR" sz="2000">
                <a:solidFill>
                  <a:srgbClr val="101010"/>
                </a:solidFill>
                <a:latin typeface="Arial" panose="020B0604020202020204" pitchFamily="34" charset="0"/>
                <a:cs typeface="Arial" panose="020B0604020202020204" pitchFamily="34" charset="0"/>
              </a:rPr>
              <a:t>.</a:t>
            </a:r>
            <a:endParaRPr lang="es-AR" altLang="es-AR" sz="2000">
              <a:latin typeface="Arial" panose="020B0604020202020204" pitchFamily="34" charset="0"/>
              <a:cs typeface="Arial" panose="020B0604020202020204" pitchFamily="34" charset="0"/>
            </a:endParaRPr>
          </a:p>
          <a:p>
            <a:pPr>
              <a:lnSpc>
                <a:spcPts val="1538"/>
              </a:lnSpc>
              <a:spcBef>
                <a:spcPts val="13"/>
              </a:spcBef>
            </a:pPr>
            <a:endParaRPr lang="es-AR" altLang="es-AR" sz="1200">
              <a:latin typeface="Arial" panose="020B0604020202020204" pitchFamily="34" charset="0"/>
              <a:cs typeface="Arial" panose="020B0604020202020204" pitchFamily="34" charset="0"/>
            </a:endParaRPr>
          </a:p>
          <a:p>
            <a:pPr algn="just">
              <a:lnSpc>
                <a:spcPts val="1538"/>
              </a:lnSpc>
            </a:pPr>
            <a:endParaRPr lang="es-AR" altLang="es-AR" sz="1200">
              <a:latin typeface="Arial" panose="020B0604020202020204" pitchFamily="34" charset="0"/>
              <a:cs typeface="Arial" panose="020B0604020202020204" pitchFamily="34" charset="0"/>
            </a:endParaRPr>
          </a:p>
          <a:p>
            <a:pPr>
              <a:lnSpc>
                <a:spcPts val="1538"/>
              </a:lnSpc>
            </a:pPr>
            <a:endParaRPr lang="en-US" altLang="es-AR" sz="1200" b="1">
              <a:solidFill>
                <a:srgbClr val="101010"/>
              </a:solidFill>
              <a:latin typeface="Arial" panose="020B0604020202020204" pitchFamily="34" charset="0"/>
              <a:cs typeface="Arial" panose="020B0604020202020204" pitchFamily="34" charset="0"/>
            </a:endParaRPr>
          </a:p>
          <a:p>
            <a:pPr>
              <a:lnSpc>
                <a:spcPts val="1538"/>
              </a:lnSpc>
            </a:pPr>
            <a:endParaRPr lang="es-AR" altLang="es-AR" sz="1200">
              <a:latin typeface="Arial" panose="020B0604020202020204" pitchFamily="34" charset="0"/>
              <a:cs typeface="Arial" panose="020B0604020202020204" pitchFamily="34" charset="0"/>
            </a:endParaRPr>
          </a:p>
        </p:txBody>
      </p:sp>
      <p:pic>
        <p:nvPicPr>
          <p:cNvPr id="41779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388" y="1125538"/>
            <a:ext cx="8405812" cy="4994275"/>
          </a:xfrm>
          <a:prstGeom prst="rect">
            <a:avLst/>
          </a:prstGeom>
        </p:spPr>
        <p:txBody>
          <a:bodyPr lIns="0" tIns="6109" rIns="0" bIns="0">
            <a:spAutoFit/>
          </a:bodyPr>
          <a:lstStyle/>
          <a:p>
            <a:pPr>
              <a:spcBef>
                <a:spcPts val="19"/>
              </a:spcBef>
              <a:defRPr/>
            </a:pPr>
            <a:endParaRPr sz="866" dirty="0">
              <a:latin typeface="Arial Unicode MS"/>
              <a:cs typeface="Arial Unicode MS"/>
            </a:endParaRPr>
          </a:p>
          <a:p>
            <a:pPr marL="455991" indent="-219902" algn="just">
              <a:spcBef>
                <a:spcPts val="257"/>
              </a:spcBef>
              <a:buFont typeface="Wingdings" panose="05000000000000000000" pitchFamily="2" charset="2"/>
              <a:buChar char="§"/>
              <a:defRPr/>
            </a:pPr>
            <a:r>
              <a:rPr lang="es-AR" sz="2400" spc="-10" dirty="0">
                <a:solidFill>
                  <a:srgbClr val="101010"/>
                </a:solidFill>
                <a:latin typeface="Arial" panose="020B0604020202020204" pitchFamily="34" charset="0"/>
                <a:cs typeface="Arial" panose="020B0604020202020204" pitchFamily="34" charset="0"/>
              </a:rPr>
              <a:t>Por </a:t>
            </a:r>
            <a:r>
              <a:rPr lang="es-AR" sz="2400" spc="-55" dirty="0">
                <a:solidFill>
                  <a:srgbClr val="101010"/>
                </a:solidFill>
                <a:latin typeface="Arial" panose="020B0604020202020204" pitchFamily="34" charset="0"/>
                <a:cs typeface="Arial" panose="020B0604020202020204" pitchFamily="34" charset="0"/>
              </a:rPr>
              <a:t>ejemplo,</a:t>
            </a:r>
            <a:r>
              <a:rPr lang="es-AR" sz="2400" spc="-53"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protecciones</a:t>
            </a:r>
            <a:r>
              <a:rPr lang="es-AR" sz="2400" spc="-44" dirty="0">
                <a:solidFill>
                  <a:srgbClr val="101010"/>
                </a:solidFill>
                <a:latin typeface="Arial" panose="020B0604020202020204" pitchFamily="34" charset="0"/>
                <a:cs typeface="Arial" panose="020B0604020202020204" pitchFamily="34" charset="0"/>
              </a:rPr>
              <a:t> </a:t>
            </a:r>
            <a:r>
              <a:rPr lang="es-AR" sz="2400" spc="-72" dirty="0">
                <a:solidFill>
                  <a:srgbClr val="101010"/>
                </a:solidFill>
                <a:latin typeface="Arial" panose="020B0604020202020204" pitchFamily="34" charset="0"/>
                <a:cs typeface="Arial" panose="020B0604020202020204" pitchFamily="34" charset="0"/>
              </a:rPr>
              <a:t>de</a:t>
            </a:r>
            <a:r>
              <a:rPr lang="es-AR" sz="2400" spc="-70" dirty="0">
                <a:solidFill>
                  <a:srgbClr val="101010"/>
                </a:solidFill>
                <a:latin typeface="Arial" panose="020B0604020202020204" pitchFamily="34" charset="0"/>
                <a:cs typeface="Arial" panose="020B0604020202020204" pitchFamily="34" charset="0"/>
              </a:rPr>
              <a:t> </a:t>
            </a:r>
            <a:r>
              <a:rPr lang="es-AR" sz="2400" spc="-36" dirty="0">
                <a:solidFill>
                  <a:srgbClr val="101010"/>
                </a:solidFill>
                <a:latin typeface="Arial" panose="020B0604020202020204" pitchFamily="34" charset="0"/>
                <a:cs typeface="Arial" panose="020B0604020202020204" pitchFamily="34" charset="0"/>
              </a:rPr>
              <a:t>sobre </a:t>
            </a:r>
            <a:r>
              <a:rPr lang="es-AR" sz="2400" spc="-44" dirty="0">
                <a:solidFill>
                  <a:srgbClr val="101010"/>
                </a:solidFill>
                <a:latin typeface="Arial" panose="020B0604020202020204" pitchFamily="34" charset="0"/>
                <a:cs typeface="Arial" panose="020B0604020202020204" pitchFamily="34" charset="0"/>
              </a:rPr>
              <a:t>temperatura,</a:t>
            </a:r>
            <a:r>
              <a:rPr lang="es-AR" sz="2400" spc="-41" dirty="0">
                <a:solidFill>
                  <a:srgbClr val="101010"/>
                </a:solidFill>
                <a:latin typeface="Arial" panose="020B0604020202020204" pitchFamily="34" charset="0"/>
                <a:cs typeface="Arial" panose="020B0604020202020204" pitchFamily="34" charset="0"/>
              </a:rPr>
              <a:t> </a:t>
            </a:r>
            <a:r>
              <a:rPr lang="es-AR" sz="2400" spc="-72" dirty="0">
                <a:solidFill>
                  <a:srgbClr val="101010"/>
                </a:solidFill>
                <a:latin typeface="Arial" panose="020B0604020202020204" pitchFamily="34" charset="0"/>
                <a:cs typeface="Arial" panose="020B0604020202020204" pitchFamily="34" charset="0"/>
              </a:rPr>
              <a:t>de</a:t>
            </a:r>
            <a:r>
              <a:rPr lang="es-AR" sz="2400" spc="-70" dirty="0">
                <a:solidFill>
                  <a:srgbClr val="101010"/>
                </a:solidFill>
                <a:latin typeface="Arial" panose="020B0604020202020204" pitchFamily="34" charset="0"/>
                <a:cs typeface="Arial" panose="020B0604020202020204" pitchFamily="34" charset="0"/>
              </a:rPr>
              <a:t> </a:t>
            </a:r>
            <a:r>
              <a:rPr lang="es-AR" sz="2400" spc="-34" dirty="0">
                <a:solidFill>
                  <a:srgbClr val="101010"/>
                </a:solidFill>
                <a:latin typeface="Arial" panose="020B0604020202020204" pitchFamily="34" charset="0"/>
                <a:cs typeface="Arial" panose="020B0604020202020204" pitchFamily="34" charset="0"/>
              </a:rPr>
              <a:t>sobrepresión,</a:t>
            </a:r>
            <a:r>
              <a:rPr lang="es-AR" sz="2400" spc="-31" dirty="0">
                <a:solidFill>
                  <a:srgbClr val="101010"/>
                </a:solidFill>
                <a:latin typeface="Arial" panose="020B0604020202020204" pitchFamily="34" charset="0"/>
                <a:cs typeface="Arial" panose="020B0604020202020204" pitchFamily="34" charset="0"/>
              </a:rPr>
              <a:t> </a:t>
            </a:r>
            <a:r>
              <a:rPr lang="es-AR" sz="2400" spc="-55" dirty="0">
                <a:solidFill>
                  <a:srgbClr val="101010"/>
                </a:solidFill>
                <a:latin typeface="Arial" panose="020B0604020202020204" pitchFamily="34" charset="0"/>
                <a:cs typeface="Arial" panose="020B0604020202020204" pitchFamily="34" charset="0"/>
              </a:rPr>
              <a:t>etc.</a:t>
            </a:r>
            <a:r>
              <a:rPr lang="es-AR" sz="2400" spc="51" dirty="0">
                <a:solidFill>
                  <a:srgbClr val="101010"/>
                </a:solidFill>
                <a:latin typeface="Arial" panose="020B0604020202020204" pitchFamily="34" charset="0"/>
                <a:cs typeface="Arial" panose="020B0604020202020204" pitchFamily="34" charset="0"/>
              </a:rPr>
              <a:t> </a:t>
            </a:r>
            <a:r>
              <a:rPr lang="es-AR" sz="2400" spc="-58" dirty="0">
                <a:solidFill>
                  <a:srgbClr val="101010"/>
                </a:solidFill>
                <a:latin typeface="Arial" panose="020B0604020202020204" pitchFamily="34" charset="0"/>
                <a:cs typeface="Arial" panose="020B0604020202020204" pitchFamily="34" charset="0"/>
              </a:rPr>
              <a:t>Cuando </a:t>
            </a:r>
            <a:r>
              <a:rPr lang="es-AR" sz="2400" spc="-55" dirty="0">
                <a:solidFill>
                  <a:srgbClr val="101010"/>
                </a:solidFill>
                <a:latin typeface="Arial" panose="020B0604020202020204" pitchFamily="34" charset="0"/>
                <a:cs typeface="Arial" panose="020B0604020202020204" pitchFamily="34" charset="0"/>
              </a:rPr>
              <a:t> opera </a:t>
            </a:r>
            <a:r>
              <a:rPr lang="es-AR" sz="2400" spc="-38" dirty="0">
                <a:solidFill>
                  <a:srgbClr val="101010"/>
                </a:solidFill>
                <a:latin typeface="Arial" panose="020B0604020202020204" pitchFamily="34" charset="0"/>
                <a:cs typeface="Arial" panose="020B0604020202020204" pitchFamily="34" charset="0"/>
              </a:rPr>
              <a:t>la </a:t>
            </a:r>
            <a:r>
              <a:rPr lang="es-AR" sz="2400" spc="-51" dirty="0">
                <a:solidFill>
                  <a:srgbClr val="101010"/>
                </a:solidFill>
                <a:latin typeface="Arial" panose="020B0604020202020204" pitchFamily="34" charset="0"/>
                <a:cs typeface="Arial" panose="020B0604020202020204" pitchFamily="34" charset="0"/>
              </a:rPr>
              <a:t>alarma </a:t>
            </a:r>
            <a:r>
              <a:rPr lang="es-AR" sz="2400" spc="-48" dirty="0">
                <a:solidFill>
                  <a:srgbClr val="101010"/>
                </a:solidFill>
                <a:latin typeface="Arial" panose="020B0604020202020204" pitchFamily="34" charset="0"/>
                <a:cs typeface="Arial" panose="020B0604020202020204" pitchFamily="34" charset="0"/>
              </a:rPr>
              <a:t>previa </a:t>
            </a:r>
            <a:r>
              <a:rPr lang="es-AR" sz="2400" spc="-72" dirty="0">
                <a:solidFill>
                  <a:srgbClr val="101010"/>
                </a:solidFill>
                <a:latin typeface="Arial" panose="020B0604020202020204" pitchFamily="34" charset="0"/>
                <a:cs typeface="Arial" panose="020B0604020202020204" pitchFamily="34" charset="0"/>
              </a:rPr>
              <a:t>de</a:t>
            </a:r>
            <a:r>
              <a:rPr lang="es-AR" sz="2400" spc="-70"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una </a:t>
            </a:r>
            <a:r>
              <a:rPr lang="es-AR" sz="2400" spc="-53" dirty="0">
                <a:solidFill>
                  <a:srgbClr val="101010"/>
                </a:solidFill>
                <a:latin typeface="Arial" panose="020B0604020202020204" pitchFamily="34" charset="0"/>
                <a:cs typeface="Arial" panose="020B0604020202020204" pitchFamily="34" charset="0"/>
              </a:rPr>
              <a:t>protección </a:t>
            </a:r>
            <a:r>
              <a:rPr lang="es-AR" sz="2400" spc="-41" dirty="0">
                <a:solidFill>
                  <a:srgbClr val="101010"/>
                </a:solidFill>
                <a:latin typeface="Arial" panose="020B0604020202020204" pitchFamily="34" charset="0"/>
                <a:cs typeface="Arial" panose="020B0604020202020204" pitchFamily="34" charset="0"/>
              </a:rPr>
              <a:t>el </a:t>
            </a:r>
            <a:r>
              <a:rPr lang="es-AR" sz="2400" spc="-38" dirty="0">
                <a:solidFill>
                  <a:srgbClr val="101010"/>
                </a:solidFill>
                <a:latin typeface="Arial" panose="020B0604020202020204" pitchFamily="34" charset="0"/>
                <a:cs typeface="Arial" panose="020B0604020202020204" pitchFamily="34" charset="0"/>
              </a:rPr>
              <a:t>personal </a:t>
            </a:r>
            <a:r>
              <a:rPr lang="es-AR" sz="2400" spc="-53" dirty="0">
                <a:solidFill>
                  <a:srgbClr val="101010"/>
                </a:solidFill>
                <a:latin typeface="Arial" panose="020B0604020202020204" pitchFamily="34" charset="0"/>
                <a:cs typeface="Arial" panose="020B0604020202020204" pitchFamily="34" charset="0"/>
              </a:rPr>
              <a:t>técnico, </a:t>
            </a:r>
            <a:r>
              <a:rPr lang="es-AR" sz="2400" spc="-41" dirty="0">
                <a:solidFill>
                  <a:srgbClr val="101010"/>
                </a:solidFill>
                <a:latin typeface="Arial" panose="020B0604020202020204" pitchFamily="34" charset="0"/>
                <a:cs typeface="Arial" panose="020B0604020202020204" pitchFamily="34" charset="0"/>
              </a:rPr>
              <a:t>tiene </a:t>
            </a:r>
            <a:r>
              <a:rPr lang="es-AR" sz="2400" spc="-38" dirty="0">
                <a:solidFill>
                  <a:srgbClr val="101010"/>
                </a:solidFill>
                <a:latin typeface="Arial" panose="020B0604020202020204" pitchFamily="34" charset="0"/>
                <a:cs typeface="Arial" panose="020B0604020202020204" pitchFamily="34" charset="0"/>
              </a:rPr>
              <a:t>la </a:t>
            </a:r>
            <a:r>
              <a:rPr lang="es-AR" sz="2400" spc="-53" dirty="0">
                <a:solidFill>
                  <a:srgbClr val="101010"/>
                </a:solidFill>
                <a:latin typeface="Arial" panose="020B0604020202020204" pitchFamily="34" charset="0"/>
                <a:cs typeface="Arial" panose="020B0604020202020204" pitchFamily="34" charset="0"/>
              </a:rPr>
              <a:t>obligación </a:t>
            </a:r>
            <a:r>
              <a:rPr lang="es-AR" sz="2400" spc="-65" dirty="0">
                <a:solidFill>
                  <a:srgbClr val="101010"/>
                </a:solidFill>
                <a:latin typeface="Arial" panose="020B0604020202020204" pitchFamily="34" charset="0"/>
                <a:cs typeface="Arial" panose="020B0604020202020204" pitchFamily="34" charset="0"/>
              </a:rPr>
              <a:t>y </a:t>
            </a:r>
            <a:r>
              <a:rPr lang="es-AR" sz="2400" spc="-63" dirty="0">
                <a:solidFill>
                  <a:srgbClr val="101010"/>
                </a:solidFill>
                <a:latin typeface="Arial" panose="020B0604020202020204" pitchFamily="34" charset="0"/>
                <a:cs typeface="Arial" panose="020B0604020202020204" pitchFamily="34" charset="0"/>
              </a:rPr>
              <a:t> </a:t>
            </a:r>
            <a:r>
              <a:rPr lang="es-AR" sz="2400" spc="-41" dirty="0">
                <a:solidFill>
                  <a:srgbClr val="101010"/>
                </a:solidFill>
                <a:latin typeface="Arial" panose="020B0604020202020204" pitchFamily="34" charset="0"/>
                <a:cs typeface="Arial" panose="020B0604020202020204" pitchFamily="34" charset="0"/>
              </a:rPr>
              <a:t>responsabilidad </a:t>
            </a:r>
            <a:r>
              <a:rPr lang="es-AR" sz="2400" spc="-72" dirty="0">
                <a:solidFill>
                  <a:srgbClr val="101010"/>
                </a:solidFill>
                <a:latin typeface="Arial" panose="020B0604020202020204" pitchFamily="34" charset="0"/>
                <a:cs typeface="Arial" panose="020B0604020202020204" pitchFamily="34" charset="0"/>
              </a:rPr>
              <a:t>de</a:t>
            </a:r>
            <a:r>
              <a:rPr lang="es-AR" sz="2400" spc="-70"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tomar </a:t>
            </a:r>
            <a:r>
              <a:rPr lang="es-AR" sz="2400" spc="-53" dirty="0">
                <a:solidFill>
                  <a:srgbClr val="101010"/>
                </a:solidFill>
                <a:latin typeface="Arial" panose="020B0604020202020204" pitchFamily="34" charset="0"/>
                <a:cs typeface="Arial" panose="020B0604020202020204" pitchFamily="34" charset="0"/>
              </a:rPr>
              <a:t>una </a:t>
            </a:r>
            <a:r>
              <a:rPr lang="es-AR" sz="2400" spc="-67" dirty="0">
                <a:solidFill>
                  <a:srgbClr val="101010"/>
                </a:solidFill>
                <a:latin typeface="Arial" panose="020B0604020202020204" pitchFamily="34" charset="0"/>
                <a:cs typeface="Arial" panose="020B0604020202020204" pitchFamily="34" charset="0"/>
              </a:rPr>
              <a:t>acción</a:t>
            </a:r>
            <a:r>
              <a:rPr lang="es-AR" sz="2400" spc="-65"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correctiva </a:t>
            </a:r>
            <a:r>
              <a:rPr lang="es-AR" sz="2400" spc="-58" dirty="0">
                <a:solidFill>
                  <a:srgbClr val="101010"/>
                </a:solidFill>
                <a:latin typeface="Arial" panose="020B0604020202020204" pitchFamily="34" charset="0"/>
                <a:cs typeface="Arial" panose="020B0604020202020204" pitchFamily="34" charset="0"/>
              </a:rPr>
              <a:t>para </a:t>
            </a:r>
            <a:r>
              <a:rPr lang="es-AR" sz="2400" spc="-36" dirty="0">
                <a:solidFill>
                  <a:srgbClr val="101010"/>
                </a:solidFill>
                <a:latin typeface="Arial" panose="020B0604020202020204" pitchFamily="34" charset="0"/>
                <a:cs typeface="Arial" panose="020B0604020202020204" pitchFamily="34" charset="0"/>
              </a:rPr>
              <a:t>evitar </a:t>
            </a:r>
            <a:r>
              <a:rPr lang="es-AR" sz="2400" spc="-41" dirty="0">
                <a:solidFill>
                  <a:srgbClr val="101010"/>
                </a:solidFill>
                <a:latin typeface="Arial" panose="020B0604020202020204" pitchFamily="34" charset="0"/>
                <a:cs typeface="Arial" panose="020B0604020202020204" pitchFamily="34" charset="0"/>
              </a:rPr>
              <a:t>el </a:t>
            </a:r>
            <a:r>
              <a:rPr lang="es-AR" sz="2400" spc="-65" dirty="0">
                <a:solidFill>
                  <a:srgbClr val="101010"/>
                </a:solidFill>
                <a:latin typeface="Arial" panose="020B0604020202020204" pitchFamily="34" charset="0"/>
                <a:cs typeface="Arial" panose="020B0604020202020204" pitchFamily="34" charset="0"/>
              </a:rPr>
              <a:t>daño </a:t>
            </a:r>
            <a:r>
              <a:rPr lang="es-AR" sz="2400" spc="-51" dirty="0">
                <a:solidFill>
                  <a:srgbClr val="101010"/>
                </a:solidFill>
                <a:latin typeface="Arial" panose="020B0604020202020204" pitchFamily="34" charset="0"/>
                <a:cs typeface="Arial" panose="020B0604020202020204" pitchFamily="34" charset="0"/>
              </a:rPr>
              <a:t>en </a:t>
            </a:r>
            <a:r>
              <a:rPr lang="es-AR" sz="2400" spc="-36" dirty="0">
                <a:solidFill>
                  <a:srgbClr val="101010"/>
                </a:solidFill>
                <a:latin typeface="Arial" panose="020B0604020202020204" pitchFamily="34" charset="0"/>
                <a:cs typeface="Arial" panose="020B0604020202020204" pitchFamily="34" charset="0"/>
              </a:rPr>
              <a:t>el </a:t>
            </a:r>
            <a:r>
              <a:rPr lang="es-AR" sz="2400" spc="-53" dirty="0">
                <a:solidFill>
                  <a:srgbClr val="101010"/>
                </a:solidFill>
                <a:latin typeface="Arial" panose="020B0604020202020204" pitchFamily="34" charset="0"/>
                <a:cs typeface="Arial" panose="020B0604020202020204" pitchFamily="34" charset="0"/>
              </a:rPr>
              <a:t>equipo </a:t>
            </a:r>
            <a:r>
              <a:rPr lang="es-AR" sz="2400" spc="-63" dirty="0">
                <a:solidFill>
                  <a:srgbClr val="101010"/>
                </a:solidFill>
                <a:latin typeface="Arial" panose="020B0604020202020204" pitchFamily="34" charset="0"/>
                <a:cs typeface="Arial" panose="020B0604020202020204" pitchFamily="34" charset="0"/>
              </a:rPr>
              <a:t>o </a:t>
            </a:r>
            <a:r>
              <a:rPr lang="es-AR" sz="2400" spc="-60" dirty="0">
                <a:solidFill>
                  <a:srgbClr val="101010"/>
                </a:solidFill>
                <a:latin typeface="Arial" panose="020B0604020202020204" pitchFamily="34" charset="0"/>
                <a:cs typeface="Arial" panose="020B0604020202020204" pitchFamily="34" charset="0"/>
              </a:rPr>
              <a:t> </a:t>
            </a:r>
            <a:r>
              <a:rPr lang="es-AR" sz="2400" spc="-41" dirty="0">
                <a:solidFill>
                  <a:srgbClr val="101010"/>
                </a:solidFill>
                <a:latin typeface="Arial" panose="020B0604020202020204" pitchFamily="34" charset="0"/>
                <a:cs typeface="Arial" panose="020B0604020202020204" pitchFamily="34" charset="0"/>
              </a:rPr>
              <a:t>instalación</a:t>
            </a:r>
            <a:r>
              <a:rPr lang="es-AR" sz="2400" spc="-38" dirty="0">
                <a:solidFill>
                  <a:srgbClr val="101010"/>
                </a:solidFill>
                <a:latin typeface="Arial" panose="020B0604020202020204" pitchFamily="34" charset="0"/>
                <a:cs typeface="Arial" panose="020B0604020202020204" pitchFamily="34" charset="0"/>
              </a:rPr>
              <a:t> </a:t>
            </a:r>
            <a:r>
              <a:rPr lang="es-AR" sz="2400" spc="-60" dirty="0">
                <a:solidFill>
                  <a:srgbClr val="101010"/>
                </a:solidFill>
                <a:latin typeface="Arial" panose="020B0604020202020204" pitchFamily="34" charset="0"/>
                <a:cs typeface="Arial" panose="020B0604020202020204" pitchFamily="34" charset="0"/>
              </a:rPr>
              <a:t>afectada.</a:t>
            </a:r>
            <a:r>
              <a:rPr lang="es-AR" sz="2400" spc="-58" dirty="0">
                <a:solidFill>
                  <a:srgbClr val="101010"/>
                </a:solidFill>
                <a:latin typeface="Arial" panose="020B0604020202020204" pitchFamily="34" charset="0"/>
                <a:cs typeface="Arial" panose="020B0604020202020204" pitchFamily="34" charset="0"/>
              </a:rPr>
              <a:t> </a:t>
            </a:r>
            <a:r>
              <a:rPr lang="es-AR" sz="2400" spc="-60" dirty="0">
                <a:solidFill>
                  <a:srgbClr val="101010"/>
                </a:solidFill>
                <a:latin typeface="Arial" panose="020B0604020202020204" pitchFamily="34" charset="0"/>
                <a:cs typeface="Arial" panose="020B0604020202020204" pitchFamily="34" charset="0"/>
              </a:rPr>
              <a:t>No</a:t>
            </a:r>
            <a:r>
              <a:rPr lang="es-AR" sz="2400" spc="-58" dirty="0">
                <a:solidFill>
                  <a:srgbClr val="101010"/>
                </a:solidFill>
                <a:latin typeface="Arial" panose="020B0604020202020204" pitchFamily="34" charset="0"/>
                <a:cs typeface="Arial" panose="020B0604020202020204" pitchFamily="34" charset="0"/>
              </a:rPr>
              <a:t> </a:t>
            </a:r>
            <a:r>
              <a:rPr lang="es-AR" sz="2400" spc="-15" dirty="0">
                <a:solidFill>
                  <a:srgbClr val="101010"/>
                </a:solidFill>
                <a:latin typeface="Arial" panose="020B0604020202020204" pitchFamily="34" charset="0"/>
                <a:cs typeface="Arial" panose="020B0604020202020204" pitchFamily="34" charset="0"/>
              </a:rPr>
              <a:t>es</a:t>
            </a:r>
            <a:r>
              <a:rPr lang="es-AR" sz="2400" spc="-12" dirty="0">
                <a:solidFill>
                  <a:srgbClr val="101010"/>
                </a:solidFill>
                <a:latin typeface="Arial" panose="020B0604020202020204" pitchFamily="34" charset="0"/>
                <a:cs typeface="Arial" panose="020B0604020202020204" pitchFamily="34" charset="0"/>
              </a:rPr>
              <a:t> </a:t>
            </a:r>
            <a:r>
              <a:rPr lang="es-AR" sz="2400" spc="-65" dirty="0">
                <a:solidFill>
                  <a:srgbClr val="101010"/>
                </a:solidFill>
                <a:latin typeface="Arial" panose="020B0604020202020204" pitchFamily="34" charset="0"/>
                <a:cs typeface="Arial" panose="020B0604020202020204" pitchFamily="34" charset="0"/>
              </a:rPr>
              <a:t>aceptable</a:t>
            </a:r>
            <a:r>
              <a:rPr lang="es-AR" sz="2400" spc="-63" dirty="0">
                <a:solidFill>
                  <a:srgbClr val="101010"/>
                </a:solidFill>
                <a:latin typeface="Arial" panose="020B0604020202020204" pitchFamily="34" charset="0"/>
                <a:cs typeface="Arial" panose="020B0604020202020204" pitchFamily="34" charset="0"/>
              </a:rPr>
              <a:t> </a:t>
            </a:r>
            <a:r>
              <a:rPr lang="es-AR" sz="2400" spc="-58" dirty="0">
                <a:solidFill>
                  <a:srgbClr val="101010"/>
                </a:solidFill>
                <a:latin typeface="Arial" panose="020B0604020202020204" pitchFamily="34" charset="0"/>
                <a:cs typeface="Arial" panose="020B0604020202020204" pitchFamily="34" charset="0"/>
              </a:rPr>
              <a:t>que</a:t>
            </a:r>
            <a:r>
              <a:rPr lang="es-AR" sz="2400" spc="-55" dirty="0">
                <a:solidFill>
                  <a:srgbClr val="101010"/>
                </a:solidFill>
                <a:latin typeface="Arial" panose="020B0604020202020204" pitchFamily="34" charset="0"/>
                <a:cs typeface="Arial" panose="020B0604020202020204" pitchFamily="34" charset="0"/>
              </a:rPr>
              <a:t> </a:t>
            </a:r>
            <a:r>
              <a:rPr lang="es-AR" sz="2400" spc="-65" dirty="0">
                <a:solidFill>
                  <a:srgbClr val="101010"/>
                </a:solidFill>
                <a:latin typeface="Arial" panose="020B0604020202020204" pitchFamily="34" charset="0"/>
                <a:cs typeface="Arial" panose="020B0604020202020204" pitchFamily="34" charset="0"/>
              </a:rPr>
              <a:t>quede</a:t>
            </a:r>
            <a:r>
              <a:rPr lang="es-AR" sz="2400" spc="-63" dirty="0">
                <a:solidFill>
                  <a:srgbClr val="101010"/>
                </a:solidFill>
                <a:latin typeface="Arial" panose="020B0604020202020204" pitchFamily="34" charset="0"/>
                <a:cs typeface="Arial" panose="020B0604020202020204" pitchFamily="34" charset="0"/>
              </a:rPr>
              <a:t> </a:t>
            </a:r>
            <a:r>
              <a:rPr lang="es-AR" sz="2400" spc="-74" dirty="0">
                <a:solidFill>
                  <a:srgbClr val="101010"/>
                </a:solidFill>
                <a:latin typeface="Arial" panose="020B0604020202020204" pitchFamily="34" charset="0"/>
                <a:cs typeface="Arial" panose="020B0604020202020204" pitchFamily="34" charset="0"/>
              </a:rPr>
              <a:t>a</a:t>
            </a:r>
            <a:r>
              <a:rPr lang="es-AR" sz="2400" spc="-72"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la</a:t>
            </a:r>
            <a:r>
              <a:rPr lang="es-AR" sz="2400" spc="-44" dirty="0">
                <a:solidFill>
                  <a:srgbClr val="101010"/>
                </a:solidFill>
                <a:latin typeface="Arial" panose="020B0604020202020204" pitchFamily="34" charset="0"/>
                <a:cs typeface="Arial" panose="020B0604020202020204" pitchFamily="34" charset="0"/>
              </a:rPr>
              <a:t> espera</a:t>
            </a:r>
            <a:r>
              <a:rPr lang="es-AR" sz="2400" spc="-41" dirty="0">
                <a:solidFill>
                  <a:srgbClr val="101010"/>
                </a:solidFill>
                <a:latin typeface="Arial" panose="020B0604020202020204" pitchFamily="34" charset="0"/>
                <a:cs typeface="Arial" panose="020B0604020202020204" pitchFamily="34" charset="0"/>
              </a:rPr>
              <a:t> </a:t>
            </a:r>
            <a:r>
              <a:rPr lang="es-AR" sz="2400" spc="-55" dirty="0">
                <a:solidFill>
                  <a:srgbClr val="101010"/>
                </a:solidFill>
                <a:latin typeface="Arial" panose="020B0604020202020204" pitchFamily="34" charset="0"/>
                <a:cs typeface="Arial" panose="020B0604020202020204" pitchFamily="34" charset="0"/>
              </a:rPr>
              <a:t>que</a:t>
            </a:r>
            <a:r>
              <a:rPr lang="es-AR" sz="2400" spc="-53" dirty="0">
                <a:solidFill>
                  <a:srgbClr val="101010"/>
                </a:solidFill>
                <a:latin typeface="Arial" panose="020B0604020202020204" pitchFamily="34" charset="0"/>
                <a:cs typeface="Arial" panose="020B0604020202020204" pitchFamily="34" charset="0"/>
              </a:rPr>
              <a:t> </a:t>
            </a:r>
            <a:r>
              <a:rPr lang="es-AR" sz="2400" spc="-58" dirty="0">
                <a:solidFill>
                  <a:srgbClr val="101010"/>
                </a:solidFill>
                <a:latin typeface="Arial" panose="020B0604020202020204" pitchFamily="34" charset="0"/>
                <a:cs typeface="Arial" panose="020B0604020202020204" pitchFamily="34" charset="0"/>
              </a:rPr>
              <a:t>actúen</a:t>
            </a:r>
            <a:r>
              <a:rPr lang="es-AR" sz="2400" spc="-55" dirty="0">
                <a:solidFill>
                  <a:srgbClr val="101010"/>
                </a:solidFill>
                <a:latin typeface="Arial" panose="020B0604020202020204" pitchFamily="34" charset="0"/>
                <a:cs typeface="Arial" panose="020B0604020202020204" pitchFamily="34" charset="0"/>
              </a:rPr>
              <a:t> </a:t>
            </a:r>
            <a:r>
              <a:rPr lang="es-AR" sz="2400" spc="-22" dirty="0">
                <a:solidFill>
                  <a:srgbClr val="101010"/>
                </a:solidFill>
                <a:latin typeface="Arial" panose="020B0604020202020204" pitchFamily="34" charset="0"/>
                <a:cs typeface="Arial" panose="020B0604020202020204" pitchFamily="34" charset="0"/>
              </a:rPr>
              <a:t>las </a:t>
            </a:r>
            <a:r>
              <a:rPr lang="es-AR" sz="2400" spc="-19" dirty="0">
                <a:solidFill>
                  <a:srgbClr val="101010"/>
                </a:solidFill>
                <a:latin typeface="Arial" panose="020B0604020202020204" pitchFamily="34" charset="0"/>
                <a:cs typeface="Arial" panose="020B0604020202020204" pitchFamily="34" charset="0"/>
              </a:rPr>
              <a:t> </a:t>
            </a:r>
            <a:r>
              <a:rPr lang="es-AR" sz="2400" spc="-48" dirty="0">
                <a:solidFill>
                  <a:srgbClr val="101010"/>
                </a:solidFill>
                <a:latin typeface="Arial" panose="020B0604020202020204" pitchFamily="34" charset="0"/>
                <a:cs typeface="Arial" panose="020B0604020202020204" pitchFamily="34" charset="0"/>
              </a:rPr>
              <a:t>protecciones.</a:t>
            </a:r>
          </a:p>
          <a:p>
            <a:pPr marL="455991" indent="-219902" algn="just">
              <a:spcBef>
                <a:spcPts val="257"/>
              </a:spcBef>
              <a:buFont typeface="Wingdings" panose="05000000000000000000" pitchFamily="2" charset="2"/>
              <a:buChar char="§"/>
              <a:defRPr/>
            </a:pPr>
            <a:endParaRPr lang="es-AR" sz="2400" dirty="0">
              <a:latin typeface="Arial" panose="020B0604020202020204" pitchFamily="34" charset="0"/>
              <a:cs typeface="Arial" panose="020B0604020202020204" pitchFamily="34" charset="0"/>
            </a:endParaRPr>
          </a:p>
          <a:p>
            <a:pPr marL="455991" indent="-219902" algn="just">
              <a:spcBef>
                <a:spcPts val="257"/>
              </a:spcBef>
              <a:buFont typeface="Wingdings" panose="05000000000000000000" pitchFamily="2" charset="2"/>
              <a:buChar char="§"/>
              <a:defRPr/>
            </a:pPr>
            <a:r>
              <a:rPr lang="es-AR" sz="2400" spc="-5" dirty="0">
                <a:solidFill>
                  <a:srgbClr val="101010"/>
                </a:solidFill>
                <a:latin typeface="Arial" panose="020B0604020202020204" pitchFamily="34" charset="0"/>
                <a:cs typeface="Arial" panose="020B0604020202020204" pitchFamily="34" charset="0"/>
              </a:rPr>
              <a:t>Las</a:t>
            </a:r>
            <a:r>
              <a:rPr lang="es-AR" sz="2400" spc="31" dirty="0">
                <a:solidFill>
                  <a:srgbClr val="101010"/>
                </a:solidFill>
                <a:latin typeface="Arial" panose="020B0604020202020204" pitchFamily="34" charset="0"/>
                <a:cs typeface="Arial" panose="020B0604020202020204" pitchFamily="34" charset="0"/>
              </a:rPr>
              <a:t> </a:t>
            </a:r>
            <a:r>
              <a:rPr lang="es-AR" sz="2400" spc="-48" dirty="0">
                <a:solidFill>
                  <a:srgbClr val="101010"/>
                </a:solidFill>
                <a:latin typeface="Arial" panose="020B0604020202020204" pitchFamily="34" charset="0"/>
                <a:cs typeface="Arial" panose="020B0604020202020204" pitchFamily="34" charset="0"/>
              </a:rPr>
              <a:t>protecciones</a:t>
            </a:r>
            <a:r>
              <a:rPr lang="es-AR" sz="2400" spc="53" dirty="0">
                <a:solidFill>
                  <a:srgbClr val="101010"/>
                </a:solidFill>
                <a:latin typeface="Arial" panose="020B0604020202020204" pitchFamily="34" charset="0"/>
                <a:cs typeface="Arial" panose="020B0604020202020204" pitchFamily="34" charset="0"/>
              </a:rPr>
              <a:t> </a:t>
            </a:r>
            <a:r>
              <a:rPr lang="es-AR" sz="2400" spc="-63" dirty="0">
                <a:solidFill>
                  <a:srgbClr val="101010"/>
                </a:solidFill>
                <a:latin typeface="Arial" panose="020B0604020202020204" pitchFamily="34" charset="0"/>
                <a:cs typeface="Arial" panose="020B0604020202020204" pitchFamily="34" charset="0"/>
              </a:rPr>
              <a:t>que</a:t>
            </a:r>
            <a:r>
              <a:rPr lang="es-AR" sz="2400" spc="-46" dirty="0">
                <a:solidFill>
                  <a:srgbClr val="101010"/>
                </a:solidFill>
                <a:latin typeface="Arial" panose="020B0604020202020204" pitchFamily="34" charset="0"/>
                <a:cs typeface="Arial" panose="020B0604020202020204" pitchFamily="34" charset="0"/>
              </a:rPr>
              <a:t> </a:t>
            </a:r>
            <a:r>
              <a:rPr lang="es-AR" sz="2400" spc="-53" dirty="0">
                <a:solidFill>
                  <a:srgbClr val="101010"/>
                </a:solidFill>
                <a:latin typeface="Arial" panose="020B0604020202020204" pitchFamily="34" charset="0"/>
                <a:cs typeface="Arial" panose="020B0604020202020204" pitchFamily="34" charset="0"/>
              </a:rPr>
              <a:t>no</a:t>
            </a:r>
            <a:r>
              <a:rPr lang="es-AR" sz="2400" spc="65"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tienen</a:t>
            </a:r>
            <a:r>
              <a:rPr lang="es-AR" sz="2400" spc="74" dirty="0">
                <a:solidFill>
                  <a:srgbClr val="101010"/>
                </a:solidFill>
                <a:latin typeface="Arial" panose="020B0604020202020204" pitchFamily="34" charset="0"/>
                <a:cs typeface="Arial" panose="020B0604020202020204" pitchFamily="34" charset="0"/>
              </a:rPr>
              <a:t> </a:t>
            </a:r>
            <a:r>
              <a:rPr lang="es-AR" sz="2400" spc="-60" dirty="0">
                <a:solidFill>
                  <a:srgbClr val="101010"/>
                </a:solidFill>
                <a:latin typeface="Arial" panose="020B0604020202020204" pitchFamily="34" charset="0"/>
                <a:cs typeface="Arial" panose="020B0604020202020204" pitchFamily="34" charset="0"/>
              </a:rPr>
              <a:t>alarma</a:t>
            </a:r>
            <a:r>
              <a:rPr lang="es-AR" sz="2400" spc="80" dirty="0">
                <a:solidFill>
                  <a:srgbClr val="101010"/>
                </a:solidFill>
                <a:latin typeface="Arial" panose="020B0604020202020204" pitchFamily="34" charset="0"/>
                <a:cs typeface="Arial" panose="020B0604020202020204" pitchFamily="34" charset="0"/>
              </a:rPr>
              <a:t> </a:t>
            </a:r>
            <a:r>
              <a:rPr lang="es-AR" sz="2400" spc="-53" dirty="0">
                <a:solidFill>
                  <a:srgbClr val="101010"/>
                </a:solidFill>
                <a:latin typeface="Arial" panose="020B0604020202020204" pitchFamily="34" charset="0"/>
                <a:cs typeface="Arial" panose="020B0604020202020204" pitchFamily="34" charset="0"/>
              </a:rPr>
              <a:t>previa,</a:t>
            </a:r>
            <a:r>
              <a:rPr lang="es-AR" sz="2400" spc="125" dirty="0">
                <a:solidFill>
                  <a:srgbClr val="101010"/>
                </a:solidFill>
                <a:latin typeface="Arial" panose="020B0604020202020204" pitchFamily="34" charset="0"/>
                <a:cs typeface="Arial" panose="020B0604020202020204" pitchFamily="34" charset="0"/>
              </a:rPr>
              <a:t> </a:t>
            </a:r>
            <a:r>
              <a:rPr lang="es-AR" sz="2400" spc="-80" dirty="0">
                <a:solidFill>
                  <a:srgbClr val="101010"/>
                </a:solidFill>
                <a:latin typeface="Arial" panose="020B0604020202020204" pitchFamily="34" charset="0"/>
                <a:cs typeface="Arial" panose="020B0604020202020204" pitchFamily="34" charset="0"/>
              </a:rPr>
              <a:t>como</a:t>
            </a:r>
            <a:r>
              <a:rPr lang="es-AR" sz="2400" spc="74"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ocurre</a:t>
            </a:r>
            <a:r>
              <a:rPr lang="es-AR" sz="2400" spc="72" dirty="0">
                <a:solidFill>
                  <a:srgbClr val="101010"/>
                </a:solidFill>
                <a:latin typeface="Arial" panose="020B0604020202020204" pitchFamily="34" charset="0"/>
                <a:cs typeface="Arial" panose="020B0604020202020204" pitchFamily="34" charset="0"/>
              </a:rPr>
              <a:t> </a:t>
            </a:r>
            <a:r>
              <a:rPr lang="es-AR" sz="2400" spc="-65" dirty="0">
                <a:solidFill>
                  <a:srgbClr val="101010"/>
                </a:solidFill>
                <a:latin typeface="Arial" panose="020B0604020202020204" pitchFamily="34" charset="0"/>
                <a:cs typeface="Arial" panose="020B0604020202020204" pitchFamily="34" charset="0"/>
              </a:rPr>
              <a:t>con</a:t>
            </a:r>
            <a:r>
              <a:rPr lang="es-AR" sz="2400" spc="29"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la</a:t>
            </a:r>
            <a:r>
              <a:rPr lang="es-AR" sz="2400" spc="36"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protección</a:t>
            </a:r>
            <a:r>
              <a:rPr lang="es-AR" sz="2400" spc="38" dirty="0">
                <a:solidFill>
                  <a:srgbClr val="101010"/>
                </a:solidFill>
                <a:latin typeface="Arial" panose="020B0604020202020204" pitchFamily="34" charset="0"/>
                <a:cs typeface="Arial" panose="020B0604020202020204" pitchFamily="34" charset="0"/>
              </a:rPr>
              <a:t> </a:t>
            </a:r>
            <a:r>
              <a:rPr lang="es-AR" sz="2400" spc="-74" dirty="0">
                <a:solidFill>
                  <a:srgbClr val="101010"/>
                </a:solidFill>
                <a:latin typeface="Arial" panose="020B0604020202020204" pitchFamily="34" charset="0"/>
                <a:cs typeface="Arial" panose="020B0604020202020204" pitchFamily="34" charset="0"/>
              </a:rPr>
              <a:t>de </a:t>
            </a:r>
            <a:r>
              <a:rPr lang="es-AR" sz="2400" spc="-41" dirty="0" err="1">
                <a:solidFill>
                  <a:srgbClr val="101010"/>
                </a:solidFill>
                <a:latin typeface="Arial" panose="020B0604020202020204" pitchFamily="34" charset="0"/>
                <a:cs typeface="Arial" panose="020B0604020202020204" pitchFamily="34" charset="0"/>
              </a:rPr>
              <a:t>sobrecorriente</a:t>
            </a:r>
            <a:r>
              <a:rPr lang="es-AR" sz="2400" spc="-41" dirty="0">
                <a:solidFill>
                  <a:srgbClr val="101010"/>
                </a:solidFill>
                <a:latin typeface="Arial" panose="020B0604020202020204" pitchFamily="34" charset="0"/>
                <a:cs typeface="Arial" panose="020B0604020202020204" pitchFamily="34" charset="0"/>
              </a:rPr>
              <a:t>,</a:t>
            </a:r>
            <a:r>
              <a:rPr lang="es-AR" sz="2400" spc="-38" dirty="0">
                <a:solidFill>
                  <a:srgbClr val="101010"/>
                </a:solidFill>
                <a:latin typeface="Arial" panose="020B0604020202020204" pitchFamily="34" charset="0"/>
                <a:cs typeface="Arial" panose="020B0604020202020204" pitchFamily="34" charset="0"/>
              </a:rPr>
              <a:t> </a:t>
            </a:r>
            <a:r>
              <a:rPr lang="es-AR" sz="2400" spc="-72" dirty="0">
                <a:solidFill>
                  <a:srgbClr val="101010"/>
                </a:solidFill>
                <a:latin typeface="Arial" panose="020B0604020202020204" pitchFamily="34" charset="0"/>
                <a:cs typeface="Arial" panose="020B0604020202020204" pitchFamily="34" charset="0"/>
              </a:rPr>
              <a:t>de</a:t>
            </a:r>
            <a:r>
              <a:rPr lang="es-AR" sz="2400" spc="-70"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distancia,</a:t>
            </a:r>
            <a:r>
              <a:rPr lang="es-AR" sz="2400" spc="-48" dirty="0">
                <a:solidFill>
                  <a:srgbClr val="101010"/>
                </a:solidFill>
                <a:latin typeface="Arial" panose="020B0604020202020204" pitchFamily="34" charset="0"/>
                <a:cs typeface="Arial" panose="020B0604020202020204" pitchFamily="34" charset="0"/>
              </a:rPr>
              <a:t> </a:t>
            </a:r>
            <a:r>
              <a:rPr lang="es-AR" sz="2400" spc="-55" dirty="0">
                <a:solidFill>
                  <a:srgbClr val="101010"/>
                </a:solidFill>
                <a:latin typeface="Arial" panose="020B0604020202020204" pitchFamily="34" charset="0"/>
                <a:cs typeface="Arial" panose="020B0604020202020204" pitchFamily="34" charset="0"/>
              </a:rPr>
              <a:t>etc., </a:t>
            </a:r>
            <a:r>
              <a:rPr lang="es-AR" sz="2400" spc="51" dirty="0">
                <a:solidFill>
                  <a:srgbClr val="101010"/>
                </a:solidFill>
                <a:latin typeface="Arial" panose="020B0604020202020204" pitchFamily="34" charset="0"/>
                <a:cs typeface="Arial" panose="020B0604020202020204" pitchFamily="34" charset="0"/>
              </a:rPr>
              <a:t> </a:t>
            </a:r>
            <a:r>
              <a:rPr lang="es-AR" sz="2400" spc="-55" dirty="0">
                <a:solidFill>
                  <a:srgbClr val="101010"/>
                </a:solidFill>
                <a:latin typeface="Arial" panose="020B0604020202020204" pitchFamily="34" charset="0"/>
                <a:cs typeface="Arial" panose="020B0604020202020204" pitchFamily="34" charset="0"/>
              </a:rPr>
              <a:t>actúan</a:t>
            </a:r>
            <a:r>
              <a:rPr lang="es-AR" sz="2400" spc="51" dirty="0">
                <a:solidFill>
                  <a:srgbClr val="101010"/>
                </a:solidFill>
                <a:latin typeface="Arial" panose="020B0604020202020204" pitchFamily="34" charset="0"/>
                <a:cs typeface="Arial" panose="020B0604020202020204" pitchFamily="34" charset="0"/>
              </a:rPr>
              <a:t> </a:t>
            </a:r>
            <a:r>
              <a:rPr lang="es-AR" sz="2400" spc="-72" dirty="0">
                <a:solidFill>
                  <a:srgbClr val="101010"/>
                </a:solidFill>
                <a:latin typeface="Arial" panose="020B0604020202020204" pitchFamily="34" charset="0"/>
                <a:cs typeface="Arial" panose="020B0604020202020204" pitchFamily="34" charset="0"/>
              </a:rPr>
              <a:t>de</a:t>
            </a:r>
            <a:r>
              <a:rPr lang="es-AR" sz="2400" spc="17"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inmediato </a:t>
            </a:r>
            <a:r>
              <a:rPr lang="es-AR" sz="2400" spc="-55" dirty="0">
                <a:solidFill>
                  <a:srgbClr val="101010"/>
                </a:solidFill>
                <a:latin typeface="Arial" panose="020B0604020202020204" pitchFamily="34" charset="0"/>
                <a:cs typeface="Arial" panose="020B0604020202020204" pitchFamily="34" charset="0"/>
              </a:rPr>
              <a:t>ante</a:t>
            </a:r>
            <a:r>
              <a:rPr lang="es-AR" sz="2400" spc="51"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la </a:t>
            </a:r>
            <a:r>
              <a:rPr lang="es-AR" sz="2400" spc="-55" dirty="0">
                <a:solidFill>
                  <a:srgbClr val="101010"/>
                </a:solidFill>
                <a:latin typeface="Arial" panose="020B0604020202020204" pitchFamily="34" charset="0"/>
                <a:cs typeface="Arial" panose="020B0604020202020204" pitchFamily="34" charset="0"/>
              </a:rPr>
              <a:t>anormalidad</a:t>
            </a:r>
            <a:r>
              <a:rPr lang="es-AR" sz="2400" spc="51" dirty="0">
                <a:solidFill>
                  <a:srgbClr val="101010"/>
                </a:solidFill>
                <a:latin typeface="Arial" panose="020B0604020202020204" pitchFamily="34" charset="0"/>
                <a:cs typeface="Arial" panose="020B0604020202020204" pitchFamily="34" charset="0"/>
              </a:rPr>
              <a:t> </a:t>
            </a:r>
            <a:r>
              <a:rPr lang="es-AR" sz="2400" spc="-63" dirty="0">
                <a:solidFill>
                  <a:srgbClr val="101010"/>
                </a:solidFill>
                <a:latin typeface="Arial" panose="020B0604020202020204" pitchFamily="34" charset="0"/>
                <a:cs typeface="Arial" panose="020B0604020202020204" pitchFamily="34" charset="0"/>
              </a:rPr>
              <a:t>o</a:t>
            </a:r>
            <a:r>
              <a:rPr lang="es-AR" sz="2400" spc="36" dirty="0">
                <a:solidFill>
                  <a:srgbClr val="101010"/>
                </a:solidFill>
                <a:latin typeface="Arial" panose="020B0604020202020204" pitchFamily="34" charset="0"/>
                <a:cs typeface="Arial" panose="020B0604020202020204" pitchFamily="34" charset="0"/>
              </a:rPr>
              <a:t> </a:t>
            </a:r>
            <a:r>
              <a:rPr lang="es-AR" sz="2400" spc="-38" dirty="0">
                <a:solidFill>
                  <a:srgbClr val="101010"/>
                </a:solidFill>
                <a:latin typeface="Arial" panose="020B0604020202020204" pitchFamily="34" charset="0"/>
                <a:cs typeface="Arial" panose="020B0604020202020204" pitchFamily="34" charset="0"/>
              </a:rPr>
              <a:t>falla. </a:t>
            </a:r>
            <a:r>
              <a:rPr lang="es-AR" sz="2400" spc="-36" dirty="0">
                <a:solidFill>
                  <a:srgbClr val="101010"/>
                </a:solidFill>
                <a:latin typeface="Arial" panose="020B0604020202020204" pitchFamily="34" charset="0"/>
                <a:cs typeface="Arial" panose="020B0604020202020204" pitchFamily="34" charset="0"/>
              </a:rPr>
              <a:t> </a:t>
            </a:r>
            <a:r>
              <a:rPr lang="es-AR" sz="2400" spc="10" dirty="0">
                <a:solidFill>
                  <a:srgbClr val="101010"/>
                </a:solidFill>
                <a:latin typeface="Arial" panose="020B0604020202020204" pitchFamily="34" charset="0"/>
                <a:cs typeface="Arial" panose="020B0604020202020204" pitchFamily="34" charset="0"/>
              </a:rPr>
              <a:t>En</a:t>
            </a:r>
            <a:r>
              <a:rPr lang="es-AR" sz="2400" spc="-19" dirty="0">
                <a:solidFill>
                  <a:srgbClr val="101010"/>
                </a:solidFill>
                <a:latin typeface="Arial" panose="020B0604020202020204" pitchFamily="34" charset="0"/>
                <a:cs typeface="Arial" panose="020B0604020202020204" pitchFamily="34" charset="0"/>
              </a:rPr>
              <a:t> estos</a:t>
            </a:r>
            <a:r>
              <a:rPr lang="es-AR" sz="2400" spc="-15" dirty="0">
                <a:solidFill>
                  <a:srgbClr val="101010"/>
                </a:solidFill>
                <a:latin typeface="Arial" panose="020B0604020202020204" pitchFamily="34" charset="0"/>
                <a:cs typeface="Arial" panose="020B0604020202020204" pitchFamily="34" charset="0"/>
              </a:rPr>
              <a:t> </a:t>
            </a:r>
            <a:r>
              <a:rPr lang="es-AR" sz="2400" spc="-41" dirty="0">
                <a:solidFill>
                  <a:srgbClr val="101010"/>
                </a:solidFill>
                <a:latin typeface="Arial" panose="020B0604020202020204" pitchFamily="34" charset="0"/>
                <a:cs typeface="Arial" panose="020B0604020202020204" pitchFamily="34" charset="0"/>
              </a:rPr>
              <a:t>casos,</a:t>
            </a:r>
            <a:r>
              <a:rPr lang="es-AR" sz="2400" spc="31" dirty="0">
                <a:solidFill>
                  <a:srgbClr val="101010"/>
                </a:solidFill>
                <a:latin typeface="Arial" panose="020B0604020202020204" pitchFamily="34" charset="0"/>
                <a:cs typeface="Arial" panose="020B0604020202020204" pitchFamily="34" charset="0"/>
              </a:rPr>
              <a:t> </a:t>
            </a:r>
            <a:r>
              <a:rPr lang="es-AR" sz="2400" spc="-48" dirty="0">
                <a:solidFill>
                  <a:srgbClr val="101010"/>
                </a:solidFill>
                <a:latin typeface="Arial" panose="020B0604020202020204" pitchFamily="34" charset="0"/>
                <a:cs typeface="Arial" panose="020B0604020202020204" pitchFamily="34" charset="0"/>
              </a:rPr>
              <a:t>no</a:t>
            </a:r>
            <a:r>
              <a:rPr lang="es-AR" sz="2400" spc="-15" dirty="0">
                <a:solidFill>
                  <a:srgbClr val="101010"/>
                </a:solidFill>
                <a:latin typeface="Arial" panose="020B0604020202020204" pitchFamily="34" charset="0"/>
                <a:cs typeface="Arial" panose="020B0604020202020204" pitchFamily="34" charset="0"/>
              </a:rPr>
              <a:t> </a:t>
            </a:r>
            <a:r>
              <a:rPr lang="es-AR" sz="2400" spc="-19" dirty="0">
                <a:solidFill>
                  <a:srgbClr val="101010"/>
                </a:solidFill>
                <a:latin typeface="Arial" panose="020B0604020202020204" pitchFamily="34" charset="0"/>
                <a:cs typeface="Arial" panose="020B0604020202020204" pitchFamily="34" charset="0"/>
              </a:rPr>
              <a:t>es</a:t>
            </a:r>
            <a:r>
              <a:rPr lang="es-AR" sz="2400" spc="-17" dirty="0">
                <a:solidFill>
                  <a:srgbClr val="101010"/>
                </a:solidFill>
                <a:latin typeface="Arial" panose="020B0604020202020204" pitchFamily="34" charset="0"/>
                <a:cs typeface="Arial" panose="020B0604020202020204" pitchFamily="34" charset="0"/>
              </a:rPr>
              <a:t> </a:t>
            </a:r>
            <a:r>
              <a:rPr lang="es-AR" sz="2400" spc="-41" dirty="0">
                <a:solidFill>
                  <a:srgbClr val="101010"/>
                </a:solidFill>
                <a:latin typeface="Arial" panose="020B0604020202020204" pitchFamily="34" charset="0"/>
                <a:cs typeface="Arial" panose="020B0604020202020204" pitchFamily="34" charset="0"/>
              </a:rPr>
              <a:t>posible</a:t>
            </a:r>
            <a:r>
              <a:rPr lang="es-AR" sz="2400" spc="3"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tomar</a:t>
            </a:r>
            <a:r>
              <a:rPr lang="es-AR" sz="2400" spc="-12" dirty="0">
                <a:solidFill>
                  <a:srgbClr val="101010"/>
                </a:solidFill>
                <a:latin typeface="Arial" panose="020B0604020202020204" pitchFamily="34" charset="0"/>
                <a:cs typeface="Arial" panose="020B0604020202020204" pitchFamily="34" charset="0"/>
              </a:rPr>
              <a:t> </a:t>
            </a:r>
            <a:r>
              <a:rPr lang="es-AR" sz="2400" spc="-53" dirty="0">
                <a:solidFill>
                  <a:srgbClr val="101010"/>
                </a:solidFill>
                <a:latin typeface="Arial" panose="020B0604020202020204" pitchFamily="34" charset="0"/>
                <a:cs typeface="Arial" panose="020B0604020202020204" pitchFamily="34" charset="0"/>
              </a:rPr>
              <a:t>acciones</a:t>
            </a:r>
            <a:r>
              <a:rPr lang="es-AR" sz="2400" spc="-5" dirty="0">
                <a:solidFill>
                  <a:srgbClr val="101010"/>
                </a:solidFill>
                <a:latin typeface="Arial" panose="020B0604020202020204" pitchFamily="34" charset="0"/>
                <a:cs typeface="Arial" panose="020B0604020202020204" pitchFamily="34" charset="0"/>
              </a:rPr>
              <a:t> </a:t>
            </a:r>
            <a:r>
              <a:rPr lang="es-AR" sz="2400" spc="-36" dirty="0">
                <a:solidFill>
                  <a:srgbClr val="101010"/>
                </a:solidFill>
                <a:latin typeface="Arial" panose="020B0604020202020204" pitchFamily="34" charset="0"/>
                <a:cs typeface="Arial" panose="020B0604020202020204" pitchFamily="34" charset="0"/>
              </a:rPr>
              <a:t>antes</a:t>
            </a:r>
            <a:r>
              <a:rPr lang="es-AR" sz="2400" spc="-10" dirty="0">
                <a:solidFill>
                  <a:srgbClr val="101010"/>
                </a:solidFill>
                <a:latin typeface="Arial" panose="020B0604020202020204" pitchFamily="34" charset="0"/>
                <a:cs typeface="Arial" panose="020B0604020202020204" pitchFamily="34" charset="0"/>
              </a:rPr>
              <a:t> </a:t>
            </a:r>
            <a:r>
              <a:rPr lang="es-AR" sz="2400" spc="-55" dirty="0">
                <a:solidFill>
                  <a:srgbClr val="101010"/>
                </a:solidFill>
                <a:latin typeface="Arial" panose="020B0604020202020204" pitchFamily="34" charset="0"/>
                <a:cs typeface="Arial" panose="020B0604020202020204" pitchFamily="34" charset="0"/>
              </a:rPr>
              <a:t>que</a:t>
            </a:r>
            <a:r>
              <a:rPr lang="es-AR" sz="2400" spc="-31" dirty="0">
                <a:solidFill>
                  <a:srgbClr val="101010"/>
                </a:solidFill>
                <a:latin typeface="Arial" panose="020B0604020202020204" pitchFamily="34" charset="0"/>
                <a:cs typeface="Arial" panose="020B0604020202020204" pitchFamily="34" charset="0"/>
              </a:rPr>
              <a:t> </a:t>
            </a:r>
            <a:r>
              <a:rPr lang="es-AR" sz="2400" spc="-51" dirty="0">
                <a:solidFill>
                  <a:srgbClr val="101010"/>
                </a:solidFill>
                <a:latin typeface="Arial" panose="020B0604020202020204" pitchFamily="34" charset="0"/>
                <a:cs typeface="Arial" panose="020B0604020202020204" pitchFamily="34" charset="0"/>
              </a:rPr>
              <a:t>opere</a:t>
            </a:r>
            <a:r>
              <a:rPr lang="es-AR" sz="2400" spc="-10" dirty="0">
                <a:solidFill>
                  <a:srgbClr val="101010"/>
                </a:solidFill>
                <a:latin typeface="Arial" panose="020B0604020202020204" pitchFamily="34" charset="0"/>
                <a:cs typeface="Arial" panose="020B0604020202020204" pitchFamily="34" charset="0"/>
              </a:rPr>
              <a:t> </a:t>
            </a:r>
            <a:r>
              <a:rPr lang="es-AR" sz="2400" spc="-46" dirty="0">
                <a:solidFill>
                  <a:srgbClr val="101010"/>
                </a:solidFill>
                <a:latin typeface="Arial" panose="020B0604020202020204" pitchFamily="34" charset="0"/>
                <a:cs typeface="Arial" panose="020B0604020202020204" pitchFamily="34" charset="0"/>
              </a:rPr>
              <a:t>la</a:t>
            </a:r>
            <a:r>
              <a:rPr lang="es-AR" sz="2400" spc="-10" dirty="0">
                <a:solidFill>
                  <a:srgbClr val="101010"/>
                </a:solidFill>
                <a:latin typeface="Arial" panose="020B0604020202020204" pitchFamily="34" charset="0"/>
                <a:cs typeface="Arial" panose="020B0604020202020204" pitchFamily="34" charset="0"/>
              </a:rPr>
              <a:t> </a:t>
            </a:r>
            <a:r>
              <a:rPr lang="es-AR" sz="2400" spc="-53" dirty="0">
                <a:solidFill>
                  <a:srgbClr val="101010"/>
                </a:solidFill>
                <a:latin typeface="Arial" panose="020B0604020202020204" pitchFamily="34" charset="0"/>
                <a:cs typeface="Arial" panose="020B0604020202020204" pitchFamily="34" charset="0"/>
              </a:rPr>
              <a:t>protección.</a:t>
            </a:r>
          </a:p>
          <a:p>
            <a:pPr marL="455991" indent="-219902" algn="just">
              <a:lnSpc>
                <a:spcPts val="2100"/>
              </a:lnSpc>
              <a:spcBef>
                <a:spcPts val="257"/>
              </a:spcBef>
              <a:buFont typeface="Wingdings" panose="05000000000000000000" pitchFamily="2" charset="2"/>
              <a:buChar char="§"/>
              <a:defRPr/>
            </a:pPr>
            <a:endParaRPr lang="es-AR" sz="1900" dirty="0">
              <a:latin typeface="Arial" panose="020B0604020202020204" pitchFamily="34" charset="0"/>
              <a:cs typeface="Arial" panose="020B0604020202020204" pitchFamily="34" charset="0"/>
            </a:endParaRPr>
          </a:p>
        </p:txBody>
      </p:sp>
      <p:pic>
        <p:nvPicPr>
          <p:cNvPr id="418819"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225" y="692150"/>
            <a:ext cx="8405813" cy="5708650"/>
          </a:xfrm>
          <a:prstGeom prst="rect">
            <a:avLst/>
          </a:prstGeom>
        </p:spPr>
        <p:txBody>
          <a:bodyPr lIns="0" tIns="6109" rIns="0" bIns="0">
            <a:spAutoFit/>
          </a:bodyPr>
          <a:lstStyle>
            <a:lvl1pPr>
              <a:defRPr>
                <a:solidFill>
                  <a:schemeClr val="tx1"/>
                </a:solidFill>
                <a:latin typeface="DIN-Regular" pitchFamily="34" charset="0"/>
              </a:defRPr>
            </a:lvl1pPr>
            <a:lvl2pPr marL="519113" indent="-219075">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ts val="25"/>
              </a:spcBef>
            </a:pPr>
            <a:endParaRPr lang="es-AR" altLang="es-AR" sz="80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spcBef>
                <a:spcPts val="263"/>
              </a:spcBef>
              <a:buFont typeface="Wingdings" panose="05000000000000000000" pitchFamily="2" charset="2"/>
              <a:buChar char="§"/>
            </a:pPr>
            <a:endParaRPr lang="es-AR" altLang="es-AR" sz="2000">
              <a:latin typeface="Arial" panose="020B0604020202020204" pitchFamily="34" charset="0"/>
              <a:cs typeface="Arial" panose="020B0604020202020204" pitchFamily="34" charset="0"/>
            </a:endParaRPr>
          </a:p>
          <a:p>
            <a:pPr algn="just">
              <a:buFont typeface="Wingdings" panose="05000000000000000000" pitchFamily="2" charset="2"/>
              <a:buChar char="§"/>
            </a:pPr>
            <a:r>
              <a:rPr lang="es-AR" altLang="es-AR" sz="2400">
                <a:solidFill>
                  <a:srgbClr val="101010"/>
                </a:solidFill>
                <a:latin typeface="Arial" panose="020B0604020202020204" pitchFamily="34" charset="0"/>
                <a:cs typeface="Arial" panose="020B0604020202020204" pitchFamily="34" charset="0"/>
              </a:rPr>
              <a:t>Los equipos que se han desconectado por acción de las protecciones, se deberán  dejar fuera de servicio hasta conocer la causa y solucionar el problema que dio  origen a la acción de la protección. Se exceptúan de esta norma las líneas de transmisión.</a:t>
            </a:r>
          </a:p>
          <a:p>
            <a:pPr algn="just">
              <a:buFont typeface="Wingdings" panose="05000000000000000000" pitchFamily="2" charset="2"/>
              <a:buChar char="§"/>
            </a:pPr>
            <a:endParaRPr lang="es-AR" altLang="es-AR" sz="2400">
              <a:solidFill>
                <a:srgbClr val="101010"/>
              </a:solidFill>
              <a:latin typeface="Arial" panose="020B0604020202020204" pitchFamily="34" charset="0"/>
              <a:cs typeface="Arial" panose="020B0604020202020204" pitchFamily="34" charset="0"/>
            </a:endParaRPr>
          </a:p>
          <a:p>
            <a:pPr lvl="1" algn="just">
              <a:spcBef>
                <a:spcPts val="75"/>
              </a:spcBef>
              <a:buFont typeface="Wingdings" panose="05000000000000000000" pitchFamily="2" charset="2"/>
              <a:buChar char="§"/>
            </a:pPr>
            <a:r>
              <a:rPr lang="es-AR" altLang="es-AR" sz="2400">
                <a:solidFill>
                  <a:srgbClr val="101010"/>
                </a:solidFill>
                <a:latin typeface="Arial" panose="020B0604020202020204" pitchFamily="34" charset="0"/>
                <a:cs typeface="Arial" panose="020B0604020202020204" pitchFamily="34" charset="0"/>
              </a:rPr>
              <a:t>Una vez conocida la causa que hizo operar la protección, se podrá decidir si el equipo  puede ser energizado nuevamente.</a:t>
            </a:r>
          </a:p>
          <a:p>
            <a:pPr lvl="1" algn="just">
              <a:spcBef>
                <a:spcPts val="75"/>
              </a:spcBef>
              <a:buFont typeface="Wingdings" panose="05000000000000000000" pitchFamily="2" charset="2"/>
              <a:buChar char="§"/>
            </a:pPr>
            <a:endParaRPr lang="es-AR" altLang="es-AR" sz="2400">
              <a:latin typeface="Arial" panose="020B0604020202020204" pitchFamily="34" charset="0"/>
              <a:cs typeface="Arial" panose="020B0604020202020204" pitchFamily="34" charset="0"/>
            </a:endParaRPr>
          </a:p>
          <a:p>
            <a:pPr lvl="1" algn="just">
              <a:spcBef>
                <a:spcPts val="188"/>
              </a:spcBef>
              <a:buFont typeface="Wingdings" panose="05000000000000000000" pitchFamily="2" charset="2"/>
              <a:buChar char="§"/>
            </a:pPr>
            <a:r>
              <a:rPr lang="es-AR" altLang="es-AR" sz="2400">
                <a:solidFill>
                  <a:srgbClr val="101010"/>
                </a:solidFill>
                <a:latin typeface="Arial" panose="020B0604020202020204" pitchFamily="34" charset="0"/>
                <a:cs typeface="Arial" panose="020B0604020202020204" pitchFamily="34" charset="0"/>
              </a:rPr>
              <a:t>Para determinar la causa de la desconexión es necesario conocer </a:t>
            </a:r>
            <a:r>
              <a:rPr lang="es-AR" altLang="es-AR" sz="2400" b="1">
                <a:solidFill>
                  <a:srgbClr val="101010"/>
                </a:solidFill>
                <a:latin typeface="Arial" panose="020B0604020202020204" pitchFamily="34" charset="0"/>
                <a:cs typeface="Arial" panose="020B0604020202020204" pitchFamily="34" charset="0"/>
              </a:rPr>
              <a:t>y analizar las alarmas y protecciones operadas. No se deben bloquear o inhabilitar las protecciones de los  equipos</a:t>
            </a:r>
          </a:p>
        </p:txBody>
      </p:sp>
      <p:pic>
        <p:nvPicPr>
          <p:cNvPr id="419843"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388" y="79375"/>
            <a:ext cx="8713787" cy="6970713"/>
          </a:xfrm>
          <a:prstGeom prst="rect">
            <a:avLst/>
          </a:prstGeom>
        </p:spPr>
        <p:txBody>
          <a:bodyPr lIns="0" tIns="6109" rIns="0" bIns="0">
            <a:spAutoFit/>
          </a:bodyPr>
          <a:lstStyle>
            <a:lvl1pPr>
              <a:defRPr>
                <a:solidFill>
                  <a:schemeClr val="tx1"/>
                </a:solidFill>
                <a:latin typeface="DIN-Regular" pitchFamily="34" charset="0"/>
              </a:defRPr>
            </a:lvl1pPr>
            <a:lvl2pPr marL="303213">
              <a:defRPr>
                <a:solidFill>
                  <a:schemeClr val="tx1"/>
                </a:solidFill>
                <a:latin typeface="DIN-Regular" pitchFamily="34" charset="0"/>
              </a:defRPr>
            </a:lvl2pPr>
            <a:lvl3pPr marL="1190625" indent="-219075">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81818"/>
                </a:solidFill>
                <a:latin typeface="Constantia" panose="02030602050306030303" pitchFamily="18" charset="0"/>
                <a:ea typeface="Constantia" panose="02030602050306030303" pitchFamily="18" charset="0"/>
                <a:cs typeface="Constantia" panose="02030602050306030303" pitchFamily="18" charset="0"/>
              </a:rPr>
              <a:t>14</a:t>
            </a:r>
            <a:endParaRPr lang="es-AR" altLang="es-AR" sz="500">
              <a:latin typeface="Constantia" panose="02030602050306030303" pitchFamily="18" charset="0"/>
              <a:ea typeface="Constantia" panose="02030602050306030303" pitchFamily="18" charset="0"/>
              <a:cs typeface="Constantia" panose="02030602050306030303" pitchFamily="18" charset="0"/>
            </a:endParaRPr>
          </a:p>
          <a:p>
            <a:pPr>
              <a:lnSpc>
                <a:spcPts val="2400"/>
              </a:lnSpc>
              <a:spcBef>
                <a:spcPts val="313"/>
              </a:spcBef>
            </a:pPr>
            <a:r>
              <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Principios relacionados con la comunicación</a:t>
            </a:r>
          </a:p>
          <a:p>
            <a:pPr>
              <a:lnSpc>
                <a:spcPts val="2400"/>
              </a:lnSpc>
              <a:spcBef>
                <a:spcPts val="313"/>
              </a:spcBef>
            </a:pPr>
            <a:endPar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just">
              <a:lnSpc>
                <a:spcPts val="2400"/>
              </a:lnSpc>
              <a:spcBef>
                <a:spcPts val="275"/>
              </a:spcBef>
              <a:buFont typeface="Courier New" panose="02070309020205020404" pitchFamily="49" charset="0"/>
              <a:buChar char="o"/>
            </a:pPr>
            <a:r>
              <a:rPr lang="es-AR" altLang="es-AR" sz="2400" b="1">
                <a:solidFill>
                  <a:srgbClr val="101010"/>
                </a:solidFill>
                <a:latin typeface="Arial" panose="020B0604020202020204" pitchFamily="34" charset="0"/>
                <a:cs typeface="Arial" panose="020B0604020202020204" pitchFamily="34" charset="0"/>
              </a:rPr>
              <a:t>El </a:t>
            </a:r>
            <a:r>
              <a:rPr lang="es-AR" altLang="es-AR" sz="2400">
                <a:solidFill>
                  <a:srgbClr val="101010"/>
                </a:solidFill>
                <a:latin typeface="Arial" panose="020B0604020202020204" pitchFamily="34" charset="0"/>
                <a:cs typeface="Arial" panose="020B0604020202020204" pitchFamily="34" charset="0"/>
              </a:rPr>
              <a:t>principal objetivo de las comunicaciones, es poseer un       medio eficaz y asertivo para cumplir con los requerimientos necesarios de información rápida, concreta, correcta  </a:t>
            </a:r>
            <a:r>
              <a:rPr lang="es-AR" altLang="es-AR" sz="2400" baseline="2000">
                <a:solidFill>
                  <a:srgbClr val="101010"/>
                </a:solidFill>
                <a:latin typeface="Arial" panose="020B0604020202020204" pitchFamily="34" charset="0"/>
                <a:cs typeface="Arial" panose="020B0604020202020204" pitchFamily="34" charset="0"/>
              </a:rPr>
              <a:t>y </a:t>
            </a:r>
            <a:r>
              <a:rPr lang="es-AR" altLang="es-AR" sz="2400">
                <a:solidFill>
                  <a:srgbClr val="101010"/>
                </a:solidFill>
                <a:latin typeface="Arial" panose="020B0604020202020204" pitchFamily="34" charset="0"/>
                <a:cs typeface="Arial" panose="020B0604020202020204" pitchFamily="34" charset="0"/>
              </a:rPr>
              <a:t>oportuna en la operación.</a:t>
            </a:r>
            <a:endParaRPr lang="es-AR" altLang="es-AR" sz="2400">
              <a:latin typeface="Arial" panose="020B0604020202020204" pitchFamily="34" charset="0"/>
              <a:cs typeface="Arial" panose="020B0604020202020204" pitchFamily="34" charset="0"/>
            </a:endParaRPr>
          </a:p>
          <a:p>
            <a:pPr lvl="1" algn="just">
              <a:lnSpc>
                <a:spcPts val="2400"/>
              </a:lnSpc>
            </a:pPr>
            <a:endPar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lnSpc>
                <a:spcPts val="2400"/>
              </a:lnSpc>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Comunicaciones Operativas</a:t>
            </a:r>
            <a:endParaRPr lang="en-US" altLang="es-AR" sz="2400" b="1">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lnSpc>
                <a:spcPts val="2400"/>
              </a:lnSpc>
              <a:buFont typeface="Arial" panose="020B0604020202020204" pitchFamily="34" charset="0"/>
              <a:buChar char="•"/>
            </a:pPr>
            <a:r>
              <a:rPr lang="es-AR" altLang="es-AR" sz="2400">
                <a:solidFill>
                  <a:srgbClr val="131313"/>
                </a:solidFill>
                <a:latin typeface="Arial" panose="020B0604020202020204" pitchFamily="34" charset="0"/>
                <a:cs typeface="Arial" panose="020B0604020202020204" pitchFamily="34" charset="0"/>
              </a:rPr>
              <a:t>Se define como comunicaciones operativas a todas aquellas comunicaciones  relacionadas con instrucciones, informaciones de eventos, maniobras y en general, toda  la coordinación y dirección de la operación con el Centro de Control</a:t>
            </a:r>
            <a:r>
              <a:rPr lang="en-US" altLang="es-AR" sz="2400">
                <a:solidFill>
                  <a:srgbClr val="131313"/>
                </a:solidFill>
                <a:latin typeface="Arial" panose="020B0604020202020204" pitchFamily="34" charset="0"/>
                <a:cs typeface="Arial" panose="020B0604020202020204" pitchFamily="34" charset="0"/>
              </a:rPr>
              <a:t> correspondiente u</a:t>
            </a:r>
            <a:r>
              <a:rPr lang="es-AR" altLang="es-AR" sz="2400">
                <a:solidFill>
                  <a:srgbClr val="131313"/>
                </a:solidFill>
                <a:latin typeface="Arial" panose="020B0604020202020204" pitchFamily="34" charset="0"/>
                <a:cs typeface="Arial" panose="020B0604020202020204" pitchFamily="34" charset="0"/>
              </a:rPr>
              <a:t> otras subestaciones.</a:t>
            </a:r>
          </a:p>
          <a:p>
            <a:pPr lvl="1" algn="just">
              <a:lnSpc>
                <a:spcPts val="2400"/>
              </a:lnSpc>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lnSpc>
                <a:spcPts val="2400"/>
              </a:lnSpc>
              <a:spcBef>
                <a:spcPts val="50"/>
              </a:spcBef>
              <a:buFont typeface="Arial" panose="020B0604020202020204" pitchFamily="34" charset="0"/>
              <a:buChar char="•"/>
            </a:pPr>
            <a:r>
              <a:rPr lang="en-US" altLang="es-AR" sz="2400">
                <a:solidFill>
                  <a:srgbClr val="131313"/>
                </a:solidFill>
                <a:latin typeface="Arial" panose="020B0604020202020204" pitchFamily="34" charset="0"/>
                <a:cs typeface="Arial" panose="020B0604020202020204" pitchFamily="34" charset="0"/>
              </a:rPr>
              <a:t> </a:t>
            </a:r>
            <a:r>
              <a:rPr lang="es-AR" altLang="es-AR" sz="2400">
                <a:solidFill>
                  <a:srgbClr val="131313"/>
                </a:solidFill>
                <a:latin typeface="Arial" panose="020B0604020202020204" pitchFamily="34" charset="0"/>
                <a:cs typeface="Arial" panose="020B0604020202020204" pitchFamily="34" charset="0"/>
              </a:rPr>
              <a:t>Se considera como Sistema de Comunicaciones Operativo a los siguientes equipos</a:t>
            </a:r>
            <a:endParaRPr lang="en-US" altLang="es-AR" sz="2400">
              <a:solidFill>
                <a:srgbClr val="131313"/>
              </a:solidFill>
              <a:latin typeface="Arial" panose="020B0604020202020204" pitchFamily="34" charset="0"/>
              <a:cs typeface="Arial" panose="020B0604020202020204" pitchFamily="34" charset="0"/>
            </a:endParaRPr>
          </a:p>
          <a:p>
            <a:pPr lvl="2" algn="just">
              <a:lnSpc>
                <a:spcPts val="2400"/>
              </a:lnSpc>
              <a:spcBef>
                <a:spcPts val="50"/>
              </a:spcBef>
              <a:buFont typeface="Courier New" panose="02070309020205020404" pitchFamily="49" charset="0"/>
              <a:buChar char="o"/>
            </a:pPr>
            <a:r>
              <a:rPr lang="es-AR" altLang="es-AR" sz="2400">
                <a:solidFill>
                  <a:srgbClr val="131313"/>
                </a:solidFill>
                <a:latin typeface="Arial" panose="020B0604020202020204" pitchFamily="34" charset="0"/>
                <a:cs typeface="Arial" panose="020B0604020202020204" pitchFamily="34" charset="0"/>
              </a:rPr>
              <a:t>Radios de comunicaciones instalados en sitios operativos.  </a:t>
            </a:r>
          </a:p>
          <a:p>
            <a:pPr lvl="2" algn="just">
              <a:lnSpc>
                <a:spcPts val="2400"/>
              </a:lnSpc>
              <a:spcBef>
                <a:spcPts val="50"/>
              </a:spcBef>
              <a:buFont typeface="Courier New" panose="02070309020205020404" pitchFamily="49" charset="0"/>
              <a:buChar char="o"/>
            </a:pPr>
            <a:r>
              <a:rPr lang="es-AR" altLang="es-AR" sz="2400">
                <a:solidFill>
                  <a:srgbClr val="131313"/>
                </a:solidFill>
                <a:latin typeface="Arial" panose="020B0604020202020204" pitchFamily="34" charset="0"/>
                <a:cs typeface="Arial" panose="020B0604020202020204" pitchFamily="34" charset="0"/>
              </a:rPr>
              <a:t>Canales de transmisión de datos y de teleprotección.</a:t>
            </a:r>
            <a:endParaRPr lang="es-AR" altLang="es-AR" sz="2400">
              <a:latin typeface="Arial" panose="020B0604020202020204" pitchFamily="34" charset="0"/>
              <a:cs typeface="Arial" panose="020B0604020202020204" pitchFamily="34" charset="0"/>
            </a:endParaRPr>
          </a:p>
          <a:p>
            <a:pPr lvl="2" algn="just">
              <a:lnSpc>
                <a:spcPts val="2400"/>
              </a:lnSpc>
              <a:spcBef>
                <a:spcPts val="263"/>
              </a:spcBef>
              <a:buFont typeface="Courier New" panose="02070309020205020404" pitchFamily="49" charset="0"/>
              <a:buChar char="o"/>
            </a:pPr>
            <a:r>
              <a:rPr lang="es-AR" altLang="es-AR" sz="2400">
                <a:solidFill>
                  <a:srgbClr val="131313"/>
                </a:solidFill>
                <a:latin typeface="Arial" panose="020B0604020202020204" pitchFamily="34" charset="0"/>
                <a:cs typeface="Arial" panose="020B0604020202020204" pitchFamily="34" charset="0"/>
              </a:rPr>
              <a:t>Canales de servicio telefónico de voz.</a:t>
            </a:r>
            <a:endParaRPr lang="es-AR" altLang="es-AR" sz="2400">
              <a:latin typeface="Arial" panose="020B0604020202020204" pitchFamily="34" charset="0"/>
              <a:cs typeface="Arial" panose="020B0604020202020204" pitchFamily="34" charset="0"/>
            </a:endParaRPr>
          </a:p>
          <a:p>
            <a:pPr lvl="1" algn="just">
              <a:lnSpc>
                <a:spcPts val="1800"/>
              </a:lnSpc>
              <a:spcBef>
                <a:spcPts val="275"/>
              </a:spcBef>
            </a:pPr>
            <a:endParaRPr lang="es-AR" altLang="es-AR" b="1">
              <a:solidFill>
                <a:srgbClr val="131313"/>
              </a:solidFill>
              <a:latin typeface="Arial" panose="020B0604020202020204" pitchFamily="34" charset="0"/>
              <a:cs typeface="Arial" panose="020B0604020202020204" pitchFamily="34" charset="0"/>
            </a:endParaRPr>
          </a:p>
        </p:txBody>
      </p:sp>
      <p:pic>
        <p:nvPicPr>
          <p:cNvPr id="420867"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388" y="287338"/>
            <a:ext cx="8713787" cy="5678487"/>
          </a:xfrm>
          <a:prstGeom prst="rect">
            <a:avLst/>
          </a:prstGeom>
        </p:spPr>
        <p:txBody>
          <a:bodyPr lIns="0" tIns="6109" rIns="0" bIns="0">
            <a:spAutoFit/>
          </a:bodyPr>
          <a:lstStyle>
            <a:lvl1pPr>
              <a:defRPr>
                <a:solidFill>
                  <a:schemeClr val="tx1"/>
                </a:solidFill>
                <a:latin typeface="DIN-Regular" pitchFamily="34" charset="0"/>
              </a:defRPr>
            </a:lvl1pPr>
            <a:lvl2pPr marL="7938">
              <a:defRPr>
                <a:solidFill>
                  <a:schemeClr val="tx1"/>
                </a:solidFill>
                <a:latin typeface="DIN-Regular" pitchFamily="34" charset="0"/>
              </a:defRPr>
            </a:lvl2pPr>
            <a:lvl3pPr marL="1143000" indent="-228600">
              <a:defRPr>
                <a:solidFill>
                  <a:schemeClr val="tx1"/>
                </a:solidFill>
                <a:latin typeface="DIN-Regular" pitchFamily="34" charset="0"/>
              </a:defRPr>
            </a:lvl3pPr>
            <a:lvl4pPr marL="301625">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81818"/>
                </a:solidFill>
                <a:latin typeface="Constantia" panose="02030602050306030303" pitchFamily="18" charset="0"/>
                <a:ea typeface="Constantia" panose="02030602050306030303" pitchFamily="18" charset="0"/>
                <a:cs typeface="Constantia" panose="02030602050306030303" pitchFamily="18" charset="0"/>
              </a:rPr>
              <a:t>14</a:t>
            </a:r>
            <a:endParaRPr lang="es-AR" altLang="es-AR" sz="500">
              <a:latin typeface="Constantia" panose="02030602050306030303" pitchFamily="18" charset="0"/>
              <a:ea typeface="Constantia" panose="02030602050306030303" pitchFamily="18" charset="0"/>
              <a:cs typeface="Constantia" panose="02030602050306030303" pitchFamily="18" charset="0"/>
            </a:endParaRPr>
          </a:p>
          <a:p>
            <a:pPr lvl="1" algn="just">
              <a:lnSpc>
                <a:spcPts val="1800"/>
              </a:lnSpc>
              <a:spcBef>
                <a:spcPts val="275"/>
              </a:spcBef>
            </a:pPr>
            <a:endParaRPr lang="es-AR" altLang="es-AR" b="1">
              <a:solidFill>
                <a:srgbClr val="131313"/>
              </a:solidFill>
              <a:latin typeface="Arial" panose="020B0604020202020204" pitchFamily="34" charset="0"/>
              <a:cs typeface="Arial" panose="020B0604020202020204" pitchFamily="34" charset="0"/>
            </a:endParaRPr>
          </a:p>
          <a:p>
            <a:pPr lvl="1" algn="just">
              <a:spcBef>
                <a:spcPts val="275"/>
              </a:spcBef>
            </a:pPr>
            <a:r>
              <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rPr>
              <a:t>Principios relacionados con la intervención de instalaciones</a:t>
            </a:r>
          </a:p>
          <a:p>
            <a:pPr lvl="1" algn="just">
              <a:spcBef>
                <a:spcPts val="275"/>
              </a:spcBef>
            </a:pPr>
            <a:endParaRPr lang="es-AR" altLang="es-AR" sz="2400" b="1">
              <a:solidFill>
                <a:srgbClr val="C000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lvl="3" algn="just">
              <a:spcBef>
                <a:spcPts val="288"/>
              </a:spcBef>
            </a:pPr>
            <a:r>
              <a:rPr lang="es-AR" altLang="es-AR" sz="24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Principios básicos para intervenir en las instalaciones</a:t>
            </a:r>
          </a:p>
          <a:p>
            <a:pPr lvl="3" algn="just">
              <a:spcBef>
                <a:spcPts val="288"/>
              </a:spcBef>
            </a:pPr>
            <a:endParaRPr lang="es-AR" altLang="es-AR" sz="2400" b="1">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25"/>
              </a:spcBef>
              <a:buFontTx/>
              <a:buAutoNum type="alphaLcParenR"/>
            </a:pPr>
            <a:r>
              <a:rPr lang="es-AR" altLang="es-AR" sz="2400">
                <a:solidFill>
                  <a:srgbClr val="131313"/>
                </a:solidFill>
                <a:latin typeface="Arial" panose="020B0604020202020204" pitchFamily="34" charset="0"/>
                <a:cs typeface="Arial" panose="020B0604020202020204" pitchFamily="34" charset="0"/>
              </a:rPr>
              <a:t>Todos los equipos instalados en la Subestación, están bajo la responsabilidad del  personal de operación.</a:t>
            </a:r>
          </a:p>
          <a:p>
            <a:pPr algn="just">
              <a:spcBef>
                <a:spcPts val="25"/>
              </a:spcBef>
              <a:buFontTx/>
              <a:buAutoNum type="alphaLcParenR"/>
            </a:pPr>
            <a:endParaRPr lang="es-AR" altLang="es-AR" sz="2400">
              <a:latin typeface="Arial" panose="020B0604020202020204" pitchFamily="34" charset="0"/>
              <a:cs typeface="Arial" panose="020B0604020202020204" pitchFamily="34" charset="0"/>
            </a:endParaRPr>
          </a:p>
          <a:p>
            <a:pPr algn="just">
              <a:buFontTx/>
              <a:buAutoNum type="alphaLcParenR"/>
            </a:pPr>
            <a:r>
              <a:rPr lang="es-AR" altLang="es-AR" sz="2400">
                <a:solidFill>
                  <a:srgbClr val="131313"/>
                </a:solidFill>
                <a:latin typeface="Arial" panose="020B0604020202020204" pitchFamily="34" charset="0"/>
                <a:cs typeface="Arial" panose="020B0604020202020204" pitchFamily="34" charset="0"/>
              </a:rPr>
              <a:t>Las personas que requieran intervenir en un equipo, deberán contar con la  autorización previa.</a:t>
            </a:r>
          </a:p>
          <a:p>
            <a:pPr algn="just">
              <a:buFontTx/>
              <a:buAutoNum type="alphaLcParenR"/>
            </a:pPr>
            <a:endParaRPr lang="es-AR" altLang="es-AR" sz="2400">
              <a:latin typeface="Arial" panose="020B0604020202020204" pitchFamily="34" charset="0"/>
              <a:cs typeface="Arial" panose="020B0604020202020204" pitchFamily="34" charset="0"/>
            </a:endParaRPr>
          </a:p>
          <a:p>
            <a:pPr algn="just">
              <a:buFontTx/>
              <a:buAutoNum type="alphaLcParenR"/>
            </a:pPr>
            <a:r>
              <a:rPr lang="es-AR" altLang="es-AR" sz="2400">
                <a:solidFill>
                  <a:srgbClr val="131313"/>
                </a:solidFill>
                <a:latin typeface="Arial" panose="020B0604020202020204" pitchFamily="34" charset="0"/>
                <a:cs typeface="Arial" panose="020B0604020202020204" pitchFamily="34" charset="0"/>
              </a:rPr>
              <a:t>El personal de mantenimiento debe cumplir las condiciones de seguridad exigidas,  para realizar mantenimientos en los equipos. Una vez cumplido este requisito  podrá autorizar los trabajos en dicho equipo</a:t>
            </a:r>
            <a:r>
              <a:rPr lang="es-AR" altLang="es-AR">
                <a:solidFill>
                  <a:srgbClr val="131313"/>
                </a:solidFill>
                <a:latin typeface="Arial" panose="020B0604020202020204" pitchFamily="34" charset="0"/>
                <a:cs typeface="Arial" panose="020B0604020202020204" pitchFamily="34" charset="0"/>
              </a:rPr>
              <a:t>.</a:t>
            </a:r>
            <a:endParaRPr lang="es-AR" altLang="es-AR">
              <a:latin typeface="Arial" panose="020B0604020202020204" pitchFamily="34" charset="0"/>
              <a:cs typeface="Arial" panose="020B0604020202020204" pitchFamily="34" charset="0"/>
            </a:endParaRPr>
          </a:p>
        </p:txBody>
      </p:sp>
      <p:pic>
        <p:nvPicPr>
          <p:cNvPr id="421891"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3850" y="476250"/>
            <a:ext cx="8569325" cy="6611938"/>
          </a:xfrm>
          <a:prstGeom prst="rect">
            <a:avLst/>
          </a:prstGeom>
        </p:spPr>
        <p:txBody>
          <a:bodyPr lIns="0" tIns="6109" rIns="0" bIns="0">
            <a:spAutoFit/>
          </a:bodyPr>
          <a:lstStyle>
            <a:lvl1pPr>
              <a:defRPr>
                <a:solidFill>
                  <a:schemeClr val="tx1"/>
                </a:solidFill>
                <a:latin typeface="DIN-Regular" pitchFamily="34" charset="0"/>
              </a:defRPr>
            </a:lvl1pPr>
            <a:lvl2pPr marL="1025525"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r">
              <a:spcBef>
                <a:spcPts val="50"/>
              </a:spcBef>
            </a:pPr>
            <a:r>
              <a:rPr lang="es-AR" altLang="es-AR" sz="500">
                <a:solidFill>
                  <a:srgbClr val="181818"/>
                </a:solidFill>
                <a:latin typeface="Constantia" panose="02030602050306030303" pitchFamily="18" charset="0"/>
                <a:ea typeface="Constantia" panose="02030602050306030303" pitchFamily="18" charset="0"/>
                <a:cs typeface="Constantia" panose="02030602050306030303" pitchFamily="18" charset="0"/>
              </a:rPr>
              <a:t>14</a:t>
            </a:r>
            <a:endParaRPr lang="es-AR" altLang="es-AR" sz="500">
              <a:latin typeface="Constantia" panose="02030602050306030303" pitchFamily="18" charset="0"/>
              <a:ea typeface="Constantia" panose="02030602050306030303" pitchFamily="18" charset="0"/>
              <a:cs typeface="Constantia" panose="02030602050306030303" pitchFamily="18" charset="0"/>
            </a:endParaRPr>
          </a:p>
          <a:p>
            <a:pPr algn="just">
              <a:lnSpc>
                <a:spcPts val="2600"/>
              </a:lnSpc>
              <a:buFont typeface="Times New Roman" panose="02020603050405020304" pitchFamily="18" charset="0"/>
              <a:buAutoNum type="alphaLcParenR" startAt="4"/>
            </a:pPr>
            <a:r>
              <a:rPr lang="es-AR" altLang="es-AR" sz="2400">
                <a:solidFill>
                  <a:srgbClr val="131313"/>
                </a:solidFill>
                <a:latin typeface="Arial" panose="020B0604020202020204" pitchFamily="34" charset="0"/>
                <a:cs typeface="Arial" panose="020B0604020202020204" pitchFamily="34" charset="0"/>
              </a:rPr>
              <a:t>El grupo de trabajo deben asegurar la zona, realizando la señalización de esta y  por consiguiente aplicar las normas de oro para intervenir la red:</a:t>
            </a:r>
          </a:p>
          <a:p>
            <a:pPr algn="just">
              <a:lnSpc>
                <a:spcPts val="2600"/>
              </a:lnSpc>
              <a:buFont typeface="Times New Roman" panose="02020603050405020304" pitchFamily="18" charset="0"/>
              <a:buAutoNum type="alphaLcParenR" startAt="4"/>
            </a:pPr>
            <a:endParaRPr lang="es-AR" altLang="es-AR" sz="2400">
              <a:latin typeface="Arial" panose="020B0604020202020204" pitchFamily="34" charset="0"/>
              <a:cs typeface="Arial" panose="020B0604020202020204" pitchFamily="34" charset="0"/>
            </a:endParaRPr>
          </a:p>
          <a:p>
            <a:pPr lvl="1" algn="just">
              <a:lnSpc>
                <a:spcPts val="2600"/>
              </a:lnSpc>
              <a:spcBef>
                <a:spcPts val="263"/>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Corte visible</a:t>
            </a:r>
            <a:endParaRPr lang="es-AR" altLang="es-AR" sz="2400">
              <a:latin typeface="Arial" panose="020B0604020202020204" pitchFamily="34" charset="0"/>
              <a:cs typeface="Arial" panose="020B0604020202020204" pitchFamily="34" charset="0"/>
            </a:endParaRPr>
          </a:p>
          <a:p>
            <a:pPr lvl="1" algn="just">
              <a:lnSpc>
                <a:spcPts val="2600"/>
              </a:lnSpc>
              <a:spcBef>
                <a:spcPts val="288"/>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Verificar la ausencia de tensión</a:t>
            </a:r>
            <a:endParaRPr lang="es-AR" altLang="es-AR" sz="2400">
              <a:latin typeface="Arial" panose="020B0604020202020204" pitchFamily="34" charset="0"/>
              <a:cs typeface="Arial" panose="020B0604020202020204" pitchFamily="34" charset="0"/>
            </a:endParaRPr>
          </a:p>
          <a:p>
            <a:pPr lvl="1" algn="just">
              <a:lnSpc>
                <a:spcPts val="2600"/>
              </a:lnSpc>
              <a:spcBef>
                <a:spcPts val="75"/>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Enclavamientos y bloqueos con tarjeta de seguridad  Puesta a tierra en corto circuito</a:t>
            </a:r>
            <a:endParaRPr lang="es-AR" altLang="es-AR" sz="2400">
              <a:latin typeface="Arial" panose="020B0604020202020204" pitchFamily="34" charset="0"/>
              <a:cs typeface="Arial" panose="020B0604020202020204" pitchFamily="34" charset="0"/>
            </a:endParaRPr>
          </a:p>
          <a:p>
            <a:pPr lvl="1" algn="just">
              <a:lnSpc>
                <a:spcPts val="2600"/>
              </a:lnSpc>
              <a:spcBef>
                <a:spcPts val="200"/>
              </a:spcBef>
              <a:buFont typeface="Wingdings" panose="05000000000000000000" pitchFamily="2" charset="2"/>
              <a:buChar char="q"/>
            </a:pPr>
            <a:r>
              <a:rPr lang="es-AR" altLang="es-AR" sz="2400">
                <a:solidFill>
                  <a:srgbClr val="131313"/>
                </a:solidFill>
                <a:latin typeface="Arial" panose="020B0604020202020204" pitchFamily="34" charset="0"/>
                <a:cs typeface="Arial" panose="020B0604020202020204" pitchFamily="34" charset="0"/>
              </a:rPr>
              <a:t>Delimitación del área de trabajo</a:t>
            </a:r>
          </a:p>
          <a:p>
            <a:pPr lvl="1" algn="just">
              <a:lnSpc>
                <a:spcPts val="2600"/>
              </a:lnSpc>
              <a:spcBef>
                <a:spcPts val="200"/>
              </a:spcBef>
              <a:buFont typeface="Wingdings" panose="05000000000000000000" pitchFamily="2" charset="2"/>
              <a:buChar char="q"/>
            </a:pPr>
            <a:endParaRPr lang="es-AR" altLang="es-AR" sz="2400">
              <a:latin typeface="Arial" panose="020B0604020202020204" pitchFamily="34" charset="0"/>
              <a:cs typeface="Arial" panose="020B0604020202020204" pitchFamily="34" charset="0"/>
            </a:endParaRPr>
          </a:p>
          <a:p>
            <a:pPr algn="just">
              <a:lnSpc>
                <a:spcPts val="2600"/>
              </a:lnSpc>
              <a:spcBef>
                <a:spcPts val="13"/>
              </a:spcBef>
              <a:buFontTx/>
              <a:buAutoNum type="alphaLcParenR" startAt="5"/>
            </a:pPr>
            <a:r>
              <a:rPr lang="es-AR" altLang="es-AR" sz="2400">
                <a:solidFill>
                  <a:srgbClr val="131313"/>
                </a:solidFill>
                <a:latin typeface="Arial" panose="020B0604020202020204" pitchFamily="34" charset="0"/>
                <a:cs typeface="Arial" panose="020B0604020202020204" pitchFamily="34" charset="0"/>
              </a:rPr>
              <a:t>Toda persona que labore en la subestación, debe mantener siempre una  preocupación permanente por la seguridad de las personas, los equipos y el  servicio.</a:t>
            </a:r>
          </a:p>
          <a:p>
            <a:pPr algn="just">
              <a:lnSpc>
                <a:spcPts val="2600"/>
              </a:lnSpc>
              <a:spcBef>
                <a:spcPts val="13"/>
              </a:spcBef>
              <a:buFontTx/>
              <a:buAutoNum type="alphaLcParenR" startAt="5"/>
            </a:pPr>
            <a:endParaRPr lang="es-AR" altLang="es-AR" sz="2400">
              <a:solidFill>
                <a:srgbClr val="131313"/>
              </a:solidFill>
              <a:latin typeface="Arial" panose="020B0604020202020204" pitchFamily="34" charset="0"/>
              <a:cs typeface="Arial" panose="020B0604020202020204" pitchFamily="34" charset="0"/>
            </a:endParaRPr>
          </a:p>
          <a:p>
            <a:pPr algn="just">
              <a:lnSpc>
                <a:spcPts val="2600"/>
              </a:lnSpc>
              <a:spcBef>
                <a:spcPts val="13"/>
              </a:spcBef>
              <a:buFontTx/>
              <a:buAutoNum type="alphaLcParenR" startAt="5"/>
            </a:pPr>
            <a:r>
              <a:rPr lang="es-AR" altLang="es-AR" sz="2400">
                <a:solidFill>
                  <a:srgbClr val="131313"/>
                </a:solidFill>
                <a:latin typeface="Arial" panose="020B0604020202020204" pitchFamily="34" charset="0"/>
                <a:cs typeface="Arial" panose="020B0604020202020204" pitchFamily="34" charset="0"/>
              </a:rPr>
              <a:t>Las personas que ingresen a la subestación deberán portar los implementos de  seguridad mínimos como son el casco, guantes y botas dieléctricas.</a:t>
            </a:r>
          </a:p>
          <a:p>
            <a:pPr algn="just">
              <a:spcBef>
                <a:spcPts val="13"/>
              </a:spcBef>
              <a:buFontTx/>
              <a:buAutoNum type="alphaLcParenR" startAt="5"/>
            </a:pPr>
            <a:endParaRPr lang="es-AR" altLang="es-AR" sz="2000">
              <a:latin typeface="Arial" panose="020B0604020202020204" pitchFamily="34" charset="0"/>
              <a:cs typeface="Arial" panose="020B0604020202020204" pitchFamily="34" charset="0"/>
            </a:endParaRPr>
          </a:p>
          <a:p>
            <a:pPr algn="just">
              <a:lnSpc>
                <a:spcPts val="1538"/>
              </a:lnSpc>
              <a:spcBef>
                <a:spcPts val="13"/>
              </a:spcBef>
              <a:buFontTx/>
              <a:buAutoNum type="alphaLcParenR" startAt="5"/>
            </a:pPr>
            <a:endParaRPr lang="es-AR" altLang="es-AR" sz="1200">
              <a:latin typeface="Arial" panose="020B0604020202020204" pitchFamily="34" charset="0"/>
              <a:cs typeface="Arial" panose="020B0604020202020204" pitchFamily="34" charset="0"/>
            </a:endParaRPr>
          </a:p>
          <a:p>
            <a:pPr algn="just">
              <a:lnSpc>
                <a:spcPts val="1538"/>
              </a:lnSpc>
              <a:spcBef>
                <a:spcPts val="225"/>
              </a:spcBef>
            </a:pPr>
            <a:endParaRPr lang="es-AR" altLang="es-AR" sz="1200">
              <a:latin typeface="Arial" panose="020B0604020202020204" pitchFamily="34" charset="0"/>
              <a:cs typeface="Arial" panose="020B0604020202020204" pitchFamily="34" charset="0"/>
            </a:endParaRPr>
          </a:p>
        </p:txBody>
      </p:sp>
      <p:pic>
        <p:nvPicPr>
          <p:cNvPr id="42291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388" y="617538"/>
            <a:ext cx="8601075" cy="6254750"/>
          </a:xfrm>
          <a:prstGeom prst="rect">
            <a:avLst/>
          </a:prstGeom>
        </p:spPr>
        <p:txBody>
          <a:bodyPr lIns="0" tIns="6109" rIns="0" bIns="0">
            <a:spAutoFit/>
          </a:bodyPr>
          <a:lstStyle>
            <a:lvl1pPr marL="225425" indent="-219075">
              <a:tabLst>
                <a:tab pos="206375" algn="l"/>
              </a:tabLst>
              <a:defRPr>
                <a:solidFill>
                  <a:schemeClr val="tx1"/>
                </a:solidFill>
                <a:latin typeface="DIN-Regular" pitchFamily="34" charset="0"/>
              </a:defRPr>
            </a:lvl1pPr>
            <a:lvl2pPr marL="300038">
              <a:tabLst>
                <a:tab pos="206375" algn="l"/>
              </a:tabLst>
              <a:defRPr>
                <a:solidFill>
                  <a:schemeClr val="tx1"/>
                </a:solidFill>
                <a:latin typeface="DIN-Regular" pitchFamily="34" charset="0"/>
              </a:defRPr>
            </a:lvl2pPr>
            <a:lvl3pPr marL="1143000" indent="-228600">
              <a:tabLst>
                <a:tab pos="206375" algn="l"/>
              </a:tabLst>
              <a:defRPr>
                <a:solidFill>
                  <a:schemeClr val="tx1"/>
                </a:solidFill>
                <a:latin typeface="DIN-Regular" pitchFamily="34" charset="0"/>
              </a:defRPr>
            </a:lvl3pPr>
            <a:lvl4pPr marL="1600200" indent="-228600">
              <a:tabLst>
                <a:tab pos="206375" algn="l"/>
              </a:tabLst>
              <a:defRPr>
                <a:solidFill>
                  <a:schemeClr val="tx1"/>
                </a:solidFill>
                <a:latin typeface="DIN-Regular" pitchFamily="34" charset="0"/>
              </a:defRPr>
            </a:lvl4pPr>
            <a:lvl5pPr marL="2057400" indent="-228600">
              <a:tabLst>
                <a:tab pos="206375" algn="l"/>
              </a:tabLst>
              <a:defRPr>
                <a:solidFill>
                  <a:schemeClr val="tx1"/>
                </a:solidFill>
                <a:latin typeface="DIN-Regular" pitchFamily="34" charset="0"/>
              </a:defRPr>
            </a:lvl5pPr>
            <a:lvl6pPr marL="2514600" indent="-228600" eaLnBrk="0" fontAlgn="base" hangingPunct="0">
              <a:spcBef>
                <a:spcPct val="0"/>
              </a:spcBef>
              <a:spcAft>
                <a:spcPct val="0"/>
              </a:spcAft>
              <a:tabLst>
                <a:tab pos="206375" algn="l"/>
              </a:tabLst>
              <a:defRPr>
                <a:solidFill>
                  <a:schemeClr val="tx1"/>
                </a:solidFill>
                <a:latin typeface="DIN-Regular" pitchFamily="34" charset="0"/>
              </a:defRPr>
            </a:lvl6pPr>
            <a:lvl7pPr marL="2971800" indent="-228600" eaLnBrk="0" fontAlgn="base" hangingPunct="0">
              <a:spcBef>
                <a:spcPct val="0"/>
              </a:spcBef>
              <a:spcAft>
                <a:spcPct val="0"/>
              </a:spcAft>
              <a:tabLst>
                <a:tab pos="206375" algn="l"/>
              </a:tabLst>
              <a:defRPr>
                <a:solidFill>
                  <a:schemeClr val="tx1"/>
                </a:solidFill>
                <a:latin typeface="DIN-Regular" pitchFamily="34" charset="0"/>
              </a:defRPr>
            </a:lvl7pPr>
            <a:lvl8pPr marL="3429000" indent="-228600" eaLnBrk="0" fontAlgn="base" hangingPunct="0">
              <a:spcBef>
                <a:spcPct val="0"/>
              </a:spcBef>
              <a:spcAft>
                <a:spcPct val="0"/>
              </a:spcAft>
              <a:tabLst>
                <a:tab pos="206375" algn="l"/>
              </a:tabLst>
              <a:defRPr>
                <a:solidFill>
                  <a:schemeClr val="tx1"/>
                </a:solidFill>
                <a:latin typeface="DIN-Regular" pitchFamily="34" charset="0"/>
              </a:defRPr>
            </a:lvl8pPr>
            <a:lvl9pPr marL="3886200" indent="-228600" eaLnBrk="0" fontAlgn="base" hangingPunct="0">
              <a:spcBef>
                <a:spcPct val="0"/>
              </a:spcBef>
              <a:spcAft>
                <a:spcPct val="0"/>
              </a:spcAft>
              <a:tabLst>
                <a:tab pos="206375" algn="l"/>
              </a:tabLst>
              <a:defRPr>
                <a:solidFill>
                  <a:schemeClr val="tx1"/>
                </a:solidFill>
                <a:latin typeface="DIN-Regular" pitchFamily="34" charset="0"/>
              </a:defRPr>
            </a:lvl9pPr>
          </a:lstStyle>
          <a:p>
            <a:pPr lvl="1" algn="just">
              <a:spcBef>
                <a:spcPts val="275"/>
              </a:spcBef>
            </a:pPr>
            <a:r>
              <a:rPr lang="es-AR" altLang="es-AR" sz="22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Principios relacionados con elaboración de Bitácora de la subestación.</a:t>
            </a:r>
          </a:p>
          <a:p>
            <a:pPr lvl="1" algn="just">
              <a:spcBef>
                <a:spcPts val="275"/>
              </a:spcBef>
            </a:pPr>
            <a:endParaRPr lang="es-AR" altLang="es-AR" sz="2200" b="1">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200" b="1">
                <a:solidFill>
                  <a:srgbClr val="131313"/>
                </a:solidFill>
                <a:latin typeface="Arial" panose="020B0604020202020204" pitchFamily="34" charset="0"/>
                <a:cs typeface="Arial" panose="020B0604020202020204" pitchFamily="34" charset="0"/>
              </a:rPr>
              <a:t>La bitácora es el libro en el que se registra en forma clara, detallada y precisa </a:t>
            </a:r>
            <a:r>
              <a:rPr lang="es-AR" altLang="es-AR" sz="2200">
                <a:solidFill>
                  <a:srgbClr val="131313"/>
                </a:solidFill>
                <a:latin typeface="Arial" panose="020B0604020202020204" pitchFamily="34" charset="0"/>
                <a:cs typeface="Arial" panose="020B0604020202020204" pitchFamily="34" charset="0"/>
              </a:rPr>
              <a:t>la  información concerniente con todos los eventos que se genere en la subestación por  fallas o orden directa desde el centro de control como es la apertura de seccionadores,  interruptores o maniobras de los equipos de la subestación.</a:t>
            </a:r>
          </a:p>
          <a:p>
            <a:pPr algn="just">
              <a:spcBef>
                <a:spcPts val="25"/>
              </a:spcBef>
              <a:buFont typeface="Arial" panose="020B0604020202020204" pitchFamily="34" charset="0"/>
              <a:buChar char="•"/>
            </a:pPr>
            <a:endParaRPr lang="es-AR" altLang="es-AR" sz="2200">
              <a:solidFill>
                <a:srgbClr val="131313"/>
              </a:solidFill>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El documento corresponde a un conjunto de hojas debidamente foliada</a:t>
            </a:r>
            <a:r>
              <a:rPr lang="es-AR" altLang="es-AR" sz="2200">
                <a:solidFill>
                  <a:srgbClr val="070707"/>
                </a:solidFill>
                <a:latin typeface="Arial" panose="020B0604020202020204" pitchFamily="34" charset="0"/>
                <a:cs typeface="Arial" panose="020B0604020202020204" pitchFamily="34" charset="0"/>
              </a:rPr>
              <a:t>, empastada y  numerada; en ningún caso se podrán anexar otro tipo de hojas que contenga información  operativa.</a:t>
            </a:r>
            <a:endParaRPr lang="es-AR" altLang="es-AR" sz="2200">
              <a:latin typeface="Arial" panose="020B0604020202020204" pitchFamily="34" charset="0"/>
              <a:cs typeface="Arial" panose="020B0604020202020204" pitchFamily="34" charset="0"/>
            </a:endParaRPr>
          </a:p>
          <a:p>
            <a:pPr lvl="1" algn="just">
              <a:spcBef>
                <a:spcPts val="300"/>
              </a:spcBef>
            </a:pPr>
            <a:endParaRPr lang="es-AR" altLang="es-AR" sz="2200" b="1">
              <a:solidFill>
                <a:srgbClr val="070707"/>
              </a:solidFill>
              <a:latin typeface="Arial" panose="020B0604020202020204" pitchFamily="34" charset="0"/>
              <a:cs typeface="Arial" panose="020B0604020202020204" pitchFamily="34" charset="0"/>
            </a:endParaRPr>
          </a:p>
          <a:p>
            <a:pPr lvl="1" algn="just">
              <a:spcBef>
                <a:spcPts val="300"/>
              </a:spcBef>
            </a:pPr>
            <a:r>
              <a:rPr lang="es-AR" altLang="es-AR" sz="2200" b="1">
                <a:solidFill>
                  <a:srgbClr val="070707"/>
                </a:solidFill>
                <a:latin typeface="Arial" panose="020B0604020202020204" pitchFamily="34" charset="0"/>
                <a:cs typeface="Arial" panose="020B0604020202020204" pitchFamily="34" charset="0"/>
              </a:rPr>
              <a:t>Registro de eventos de falla</a:t>
            </a:r>
          </a:p>
          <a:p>
            <a:pPr lvl="1" algn="just">
              <a:spcBef>
                <a:spcPts val="300"/>
              </a:spcBef>
            </a:pPr>
            <a:endParaRPr lang="es-AR" altLang="es-AR" sz="2200" b="1">
              <a:latin typeface="Arial" panose="020B0604020202020204" pitchFamily="34" charset="0"/>
              <a:cs typeface="Arial" panose="020B0604020202020204" pitchFamily="34" charset="0"/>
            </a:endParaRPr>
          </a:p>
          <a:p>
            <a:pPr lvl="1" algn="just">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Toda la </a:t>
            </a:r>
            <a:r>
              <a:rPr lang="es-AR" altLang="es-AR" sz="2200">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información que pueda ser usada para aclarar la causa de la fa</a:t>
            </a:r>
            <a:r>
              <a:rPr lang="es-AR" altLang="es-AR" sz="2200">
                <a:solidFill>
                  <a:srgbClr val="070707"/>
                </a:solidFill>
                <a:latin typeface="Arial" panose="020B0604020202020204" pitchFamily="34" charset="0"/>
                <a:cs typeface="Arial" panose="020B0604020202020204" pitchFamily="34" charset="0"/>
              </a:rPr>
              <a:t>lla, </a:t>
            </a:r>
            <a:r>
              <a:rPr lang="en-US" altLang="es-AR" sz="2200">
                <a:solidFill>
                  <a:srgbClr val="070707"/>
                </a:solidFill>
                <a:latin typeface="Arial" panose="020B0604020202020204" pitchFamily="34" charset="0"/>
                <a:cs typeface="Arial" panose="020B0604020202020204" pitchFamily="34" charset="0"/>
              </a:rPr>
              <a:t> </a:t>
            </a:r>
            <a:r>
              <a:rPr lang="es-AR" altLang="es-AR" sz="2200">
                <a:solidFill>
                  <a:srgbClr val="070707"/>
                </a:solidFill>
                <a:latin typeface="Arial" panose="020B0604020202020204" pitchFamily="34" charset="0"/>
                <a:cs typeface="Arial" panose="020B0604020202020204" pitchFamily="34" charset="0"/>
              </a:rPr>
              <a:t>debe  ser registrada en la bitácora de la subestación.</a:t>
            </a:r>
            <a:endParaRPr lang="en-US" altLang="es-AR" sz="2200">
              <a:solidFill>
                <a:srgbClr val="070707"/>
              </a:solidFill>
              <a:latin typeface="Arial" panose="020B0604020202020204" pitchFamily="34" charset="0"/>
              <a:cs typeface="Arial" panose="020B0604020202020204" pitchFamily="34" charset="0"/>
            </a:endParaRPr>
          </a:p>
          <a:p>
            <a:pPr algn="just"/>
            <a:endParaRPr lang="en-US" altLang="es-AR" sz="2200">
              <a:solidFill>
                <a:srgbClr val="070707"/>
              </a:solidFill>
              <a:latin typeface="Arial" panose="020B0604020202020204" pitchFamily="34" charset="0"/>
              <a:cs typeface="Arial" panose="020B0604020202020204" pitchFamily="34" charset="0"/>
            </a:endParaRPr>
          </a:p>
        </p:txBody>
      </p:sp>
      <p:pic>
        <p:nvPicPr>
          <p:cNvPr id="423939"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3850" y="620713"/>
            <a:ext cx="8601075" cy="6430962"/>
          </a:xfrm>
          <a:prstGeom prst="rect">
            <a:avLst/>
          </a:prstGeom>
        </p:spPr>
        <p:txBody>
          <a:bodyPr lIns="0" tIns="6109" rIns="0" bIns="0">
            <a:spAutoFit/>
          </a:bodyPr>
          <a:lstStyle>
            <a:lvl1pPr marL="433388" indent="-219075">
              <a:defRPr>
                <a:solidFill>
                  <a:schemeClr val="tx1"/>
                </a:solidFill>
                <a:latin typeface="DIN-Regular" pitchFamily="34" charset="0"/>
              </a:defRPr>
            </a:lvl1pPr>
            <a:lvl2pPr marL="509588" indent="-215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lnSpc>
                <a:spcPts val="2700"/>
              </a:lnSpc>
              <a:spcBef>
                <a:spcPts val="38"/>
              </a:spcBef>
            </a:pPr>
            <a:r>
              <a:rPr lang="es-AR" altLang="es-AR" sz="2400" b="1">
                <a:solidFill>
                  <a:srgbClr val="070707"/>
                </a:solidFill>
                <a:latin typeface="Arial" panose="020B0604020202020204" pitchFamily="34" charset="0"/>
                <a:cs typeface="Arial" panose="020B0604020202020204" pitchFamily="34" charset="0"/>
              </a:rPr>
              <a:t>Registro de eventos de operación  </a:t>
            </a:r>
          </a:p>
          <a:p>
            <a:pPr lvl="1" algn="just">
              <a:lnSpc>
                <a:spcPts val="2700"/>
              </a:lnSpc>
              <a:spcBef>
                <a:spcPts val="38"/>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Maniobras de apertura </a:t>
            </a:r>
            <a:r>
              <a:rPr lang="es-AR" altLang="es-AR" sz="2400" b="1">
                <a:solidFill>
                  <a:srgbClr val="070707"/>
                </a:solidFill>
                <a:latin typeface="Arial" panose="020B0604020202020204" pitchFamily="34" charset="0"/>
                <a:cs typeface="Arial" panose="020B0604020202020204" pitchFamily="34" charset="0"/>
              </a:rPr>
              <a:t>y </a:t>
            </a:r>
            <a:r>
              <a:rPr lang="es-AR" altLang="es-AR" sz="2400">
                <a:solidFill>
                  <a:srgbClr val="070707"/>
                </a:solidFill>
                <a:latin typeface="Arial" panose="020B0604020202020204" pitchFamily="34" charset="0"/>
                <a:cs typeface="Arial" panose="020B0604020202020204" pitchFamily="34" charset="0"/>
              </a:rPr>
              <a:t>cierre de interruptores  </a:t>
            </a:r>
          </a:p>
          <a:p>
            <a:pPr lvl="1" algn="just">
              <a:lnSpc>
                <a:spcPts val="2700"/>
              </a:lnSpc>
              <a:spcBef>
                <a:spcPts val="38"/>
              </a:spcBef>
              <a:buFont typeface="Arial" panose="020B0604020202020204" pitchFamily="34" charset="0"/>
              <a:buChar char="•"/>
            </a:pPr>
            <a:endParaRPr lang="es-AR" altLang="es-AR" sz="2400">
              <a:solidFill>
                <a:srgbClr val="070707"/>
              </a:solidFill>
              <a:latin typeface="Arial" panose="020B0604020202020204" pitchFamily="34" charset="0"/>
              <a:cs typeface="Arial" panose="020B0604020202020204" pitchFamily="34" charset="0"/>
            </a:endParaRPr>
          </a:p>
          <a:p>
            <a:pPr lvl="1" algn="just">
              <a:lnSpc>
                <a:spcPts val="2700"/>
              </a:lnSpc>
              <a:spcBef>
                <a:spcPts val="38"/>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Movimiento de cambiadores de tomas.</a:t>
            </a:r>
          </a:p>
          <a:p>
            <a:pPr lvl="1" algn="just">
              <a:lnSpc>
                <a:spcPts val="2700"/>
              </a:lnSpc>
              <a:spcBef>
                <a:spcPts val="38"/>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lvl="1" algn="just">
              <a:lnSpc>
                <a:spcPts val="2700"/>
              </a:lnSpc>
              <a:spcBef>
                <a:spcPts val="38"/>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Cambio de grupos de ajuste de protección. Indicando el circuito, indicando la  causa de la modificación.</a:t>
            </a:r>
          </a:p>
          <a:p>
            <a:pPr lvl="1" algn="just">
              <a:lnSpc>
                <a:spcPts val="2700"/>
              </a:lnSpc>
              <a:spcBef>
                <a:spcPts val="38"/>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lnSpc>
                <a:spcPts val="2700"/>
              </a:lnSpc>
              <a:spcBef>
                <a:spcPts val="27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Eventos de Frecuencia.</a:t>
            </a:r>
          </a:p>
          <a:p>
            <a:pPr algn="just">
              <a:lnSpc>
                <a:spcPts val="2700"/>
              </a:lnSpc>
              <a:spcBef>
                <a:spcPts val="275"/>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lnSpc>
                <a:spcPts val="2700"/>
              </a:lnSpc>
              <a:spcBef>
                <a:spcPts val="63"/>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Disparo de circuito con la señalización asociada  lndisponibilidad de equipos</a:t>
            </a:r>
          </a:p>
          <a:p>
            <a:pPr algn="just">
              <a:lnSpc>
                <a:spcPts val="2700"/>
              </a:lnSpc>
              <a:spcBef>
                <a:spcPts val="63"/>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lnSpc>
                <a:spcPts val="2700"/>
              </a:lnSpc>
              <a:spcBef>
                <a:spcPts val="188"/>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Cambios topológicos</a:t>
            </a:r>
          </a:p>
          <a:p>
            <a:pPr algn="just">
              <a:lnSpc>
                <a:spcPts val="2700"/>
              </a:lnSpc>
              <a:spcBef>
                <a:spcPts val="188"/>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lnSpc>
                <a:spcPts val="2700"/>
              </a:lnSpc>
              <a:spcBef>
                <a:spcPts val="27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Cambios de estado operativo</a:t>
            </a:r>
          </a:p>
          <a:p>
            <a:pPr algn="just">
              <a:spcBef>
                <a:spcPts val="27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p:txBody>
      </p:sp>
      <p:pic>
        <p:nvPicPr>
          <p:cNvPr id="424963"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388" y="309563"/>
            <a:ext cx="8601075" cy="6700837"/>
          </a:xfrm>
          <a:prstGeom prst="rect">
            <a:avLst/>
          </a:prstGeom>
        </p:spPr>
        <p:txBody>
          <a:bodyPr lIns="0" tIns="6109" rIns="0" bIns="0">
            <a:spAutoFit/>
          </a:bodyPr>
          <a:lstStyle>
            <a:lvl1pPr marL="434975" indent="-219075">
              <a:defRPr>
                <a:solidFill>
                  <a:schemeClr val="tx1"/>
                </a:solidFill>
                <a:latin typeface="DIN-Regular" pitchFamily="34" charset="0"/>
              </a:defRPr>
            </a:lvl1pPr>
            <a:lvl2pPr marL="1017588"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nSpc>
                <a:spcPts val="1475"/>
              </a:lnSpc>
              <a:spcBef>
                <a:spcPts val="275"/>
              </a:spcBef>
              <a:buFont typeface="Arial" panose="020B0604020202020204" pitchFamily="34" charset="0"/>
              <a:buChar char="•"/>
            </a:pPr>
            <a:endParaRPr lang="es-AR" altLang="es-AR" sz="1200">
              <a:latin typeface="Arial" panose="020B0604020202020204" pitchFamily="34" charset="0"/>
              <a:cs typeface="Arial" panose="020B0604020202020204" pitchFamily="34" charset="0"/>
            </a:endParaRPr>
          </a:p>
          <a:p>
            <a:pPr algn="just">
              <a:lnSpc>
                <a:spcPts val="2300"/>
              </a:lnSpc>
              <a:spcBef>
                <a:spcPts val="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Los libros de bitácora serán almacenados en la subestación y son elementos de  consulta exclusivamente en sala. </a:t>
            </a:r>
          </a:p>
          <a:p>
            <a:pPr lvl="1" algn="just">
              <a:lnSpc>
                <a:spcPts val="2300"/>
              </a:lnSpc>
              <a:spcBef>
                <a:spcPts val="25"/>
              </a:spcBef>
              <a:buFont typeface="Wingdings" panose="05000000000000000000" pitchFamily="2" charset="2"/>
              <a:buChar char="q"/>
            </a:pPr>
            <a:r>
              <a:rPr lang="es-AR" altLang="es-AR" sz="2000">
                <a:solidFill>
                  <a:srgbClr val="070707"/>
                </a:solidFill>
                <a:latin typeface="Arial" panose="020B0604020202020204" pitchFamily="34" charset="0"/>
                <a:cs typeface="Arial" panose="020B0604020202020204" pitchFamily="34" charset="0"/>
              </a:rPr>
              <a:t>En los libros se anotarán todos los incidentes y  eventos, los cuales serviran de información para llevar el control del  mantenimiento y nos podrá servir como almacen de datos en las proyecciones a  futuro y toma de desiciones.</a:t>
            </a:r>
          </a:p>
          <a:p>
            <a:pPr algn="just">
              <a:lnSpc>
                <a:spcPts val="2300"/>
              </a:lnSpc>
              <a:spcBef>
                <a:spcPts val="2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lnSpc>
                <a:spcPts val="2300"/>
              </a:lnSpc>
              <a:spcBef>
                <a:spcPts val="38"/>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Deberá también estandarizarse la relación de personal habilitado y autorizado para  efectuar maniobras y llevar el control de las bitácoras. </a:t>
            </a:r>
          </a:p>
          <a:p>
            <a:pPr lvl="1" algn="just">
              <a:lnSpc>
                <a:spcPts val="2300"/>
              </a:lnSpc>
              <a:spcBef>
                <a:spcPts val="38"/>
              </a:spcBef>
              <a:buFont typeface="Wingdings" panose="05000000000000000000" pitchFamily="2" charset="2"/>
              <a:buChar char="q"/>
            </a:pPr>
            <a:r>
              <a:rPr lang="es-AR" altLang="es-AR" sz="2000">
                <a:solidFill>
                  <a:srgbClr val="070707"/>
                </a:solidFill>
                <a:latin typeface="Arial" panose="020B0604020202020204" pitchFamily="34" charset="0"/>
                <a:cs typeface="Arial" panose="020B0604020202020204" pitchFamily="34" charset="0"/>
              </a:rPr>
              <a:t>El personal deberá estar  calificado tanto técnico como administrativo, para la optimización del trabajo y  control de las bitácoras.</a:t>
            </a:r>
          </a:p>
          <a:p>
            <a:pPr algn="just">
              <a:lnSpc>
                <a:spcPts val="2300"/>
              </a:lnSpc>
              <a:spcBef>
                <a:spcPts val="38"/>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lnSpc>
                <a:spcPts val="2300"/>
              </a:lnSpc>
              <a:spcBef>
                <a:spcPts val="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Las coordinaciones entre la Subestación Eléctrica </a:t>
            </a:r>
            <a:r>
              <a:rPr lang="es-AR" altLang="es-AR" sz="2000" b="1">
                <a:solidFill>
                  <a:srgbClr val="070707"/>
                </a:solidFill>
                <a:latin typeface="Arial" panose="020B0604020202020204" pitchFamily="34" charset="0"/>
                <a:cs typeface="Arial" panose="020B0604020202020204" pitchFamily="34" charset="0"/>
              </a:rPr>
              <a:t>y </a:t>
            </a:r>
            <a:r>
              <a:rPr lang="es-AR" altLang="es-AR" sz="2000">
                <a:solidFill>
                  <a:srgbClr val="070707"/>
                </a:solidFill>
                <a:latin typeface="Arial" panose="020B0604020202020204" pitchFamily="34" charset="0"/>
                <a:cs typeface="Arial" panose="020B0604020202020204" pitchFamily="34" charset="0"/>
              </a:rPr>
              <a:t>la autoridad eléctrica es dinámica. </a:t>
            </a:r>
          </a:p>
          <a:p>
            <a:pPr lvl="1" algn="just">
              <a:lnSpc>
                <a:spcPts val="2300"/>
              </a:lnSpc>
              <a:spcBef>
                <a:spcPts val="25"/>
              </a:spcBef>
              <a:buFont typeface="Wingdings" panose="05000000000000000000" pitchFamily="2" charset="2"/>
              <a:buChar char="q"/>
            </a:pPr>
            <a:r>
              <a:rPr lang="es-AR" altLang="es-AR" sz="2000">
                <a:solidFill>
                  <a:srgbClr val="070707"/>
                </a:solidFill>
                <a:latin typeface="Arial" panose="020B0604020202020204" pitchFamily="34" charset="0"/>
                <a:cs typeface="Arial" panose="020B0604020202020204" pitchFamily="34" charset="0"/>
              </a:rPr>
              <a:t>El flujo  de la comunicación debe ser previsto con anticipación a los eventos programados,  siendo está en tiempo real.</a:t>
            </a:r>
          </a:p>
          <a:p>
            <a:pPr algn="just">
              <a:lnSpc>
                <a:spcPts val="2300"/>
              </a:lnSpc>
              <a:spcBef>
                <a:spcPts val="2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lnSpc>
                <a:spcPts val="2300"/>
              </a:lnSpc>
              <a:spcBef>
                <a:spcPts val="50"/>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Los programas de mantenimiento preventivo </a:t>
            </a:r>
            <a:r>
              <a:rPr lang="es-AR" altLang="es-AR" sz="2000" b="1">
                <a:solidFill>
                  <a:srgbClr val="070707"/>
                </a:solidFill>
                <a:latin typeface="Arial" panose="020B0604020202020204" pitchFamily="34" charset="0"/>
                <a:cs typeface="Arial" panose="020B0604020202020204" pitchFamily="34" charset="0"/>
              </a:rPr>
              <a:t>y </a:t>
            </a:r>
            <a:r>
              <a:rPr lang="es-AR" altLang="es-AR" sz="2000">
                <a:solidFill>
                  <a:srgbClr val="070707"/>
                </a:solidFill>
                <a:latin typeface="Arial" panose="020B0604020202020204" pitchFamily="34" charset="0"/>
                <a:cs typeface="Arial" panose="020B0604020202020204" pitchFamily="34" charset="0"/>
              </a:rPr>
              <a:t>correctivo a cargo del usuario,  deben contener las consignas operativas de los manuales de los equipos de patio  y las indicadas en el presente informe.</a:t>
            </a:r>
            <a:endParaRPr lang="es-AR" altLang="es-AR" sz="2000">
              <a:latin typeface="Arial" panose="020B0604020202020204" pitchFamily="34" charset="0"/>
              <a:cs typeface="Arial" panose="020B0604020202020204" pitchFamily="34" charset="0"/>
            </a:endParaRPr>
          </a:p>
          <a:p>
            <a:pPr>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p:txBody>
      </p:sp>
      <p:pic>
        <p:nvPicPr>
          <p:cNvPr id="425987"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600075"/>
            <a:ext cx="8161337" cy="6042025"/>
          </a:xfrm>
          <a:prstGeom prst="rect">
            <a:avLst/>
          </a:prstGeom>
        </p:spPr>
        <p:txBody>
          <a:bodyPr lIns="0" tIns="39400" rIns="0" bIns="0">
            <a:spAutoFit/>
          </a:bodyPr>
          <a:lstStyle>
            <a:lvl1pPr>
              <a:defRPr>
                <a:solidFill>
                  <a:schemeClr val="tx1"/>
                </a:solidFill>
                <a:latin typeface="DIN-Regular" pitchFamily="34" charset="0"/>
              </a:defRPr>
            </a:lvl1pPr>
            <a:lvl2pPr marL="4763">
              <a:defRPr>
                <a:solidFill>
                  <a:schemeClr val="tx1"/>
                </a:solidFill>
                <a:latin typeface="DIN-Regular" pitchFamily="34" charset="0"/>
              </a:defRPr>
            </a:lvl2pPr>
            <a:lvl3pPr marL="635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spcBef>
                <a:spcPts val="263"/>
              </a:spcBef>
            </a:pPr>
            <a:r>
              <a:rPr lang="es-AR" altLang="es-AR" sz="20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rPr>
              <a:t>CONSIGNAS RUTINARIAS DE SUPERVISIÓN Y CONTROL</a:t>
            </a:r>
            <a:endParaRPr lang="en-US" altLang="es-AR" sz="2000" b="1">
              <a:solidFill>
                <a:srgbClr val="131313"/>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263"/>
              </a:spcBef>
              <a:buFont typeface="Arial" panose="020B0604020202020204" pitchFamily="34" charset="0"/>
              <a:buChar char="•"/>
            </a:pPr>
            <a:r>
              <a:rPr lang="es-AR" altLang="es-AR" sz="2000">
                <a:solidFill>
                  <a:srgbClr val="131313"/>
                </a:solidFill>
                <a:latin typeface="Arial" panose="020B0604020202020204" pitchFamily="34" charset="0"/>
                <a:cs typeface="Arial" panose="020B0604020202020204" pitchFamily="34" charset="0"/>
              </a:rPr>
              <a:t>El personal técnico encargado de la subestación, deberá ejecutar solo inspección visual de los equipos y en algunos casos determinados procedimientos de  mantenimiento; en ningún momento podrá realizar la reparación o calibración de equipos  sin la autorización del ingeniero a cargo de la subestación.</a:t>
            </a:r>
            <a:endParaRPr lang="en-US" altLang="es-AR" sz="2000">
              <a:solidFill>
                <a:srgbClr val="131313"/>
              </a:solidFill>
              <a:latin typeface="Arial" panose="020B0604020202020204" pitchFamily="34" charset="0"/>
              <a:cs typeface="Arial" panose="020B0604020202020204" pitchFamily="34" charset="0"/>
            </a:endParaRPr>
          </a:p>
          <a:p>
            <a:pPr algn="just">
              <a:spcBef>
                <a:spcPts val="263"/>
              </a:spcBef>
            </a:pPr>
            <a:endParaRPr lang="es-AR" altLang="es-AR" sz="2000">
              <a:latin typeface="Arial" panose="020B0604020202020204" pitchFamily="34" charset="0"/>
              <a:cs typeface="Arial" panose="020B0604020202020204" pitchFamily="34" charset="0"/>
            </a:endParaRPr>
          </a:p>
          <a:p>
            <a:pPr lvl="1">
              <a:spcBef>
                <a:spcPts val="250"/>
              </a:spcBef>
            </a:pPr>
            <a:r>
              <a:rPr lang="es-AR" altLang="es-AR" sz="2000" b="1">
                <a:solidFill>
                  <a:srgbClr val="131313"/>
                </a:solidFill>
                <a:latin typeface="Arial" panose="020B0604020202020204" pitchFamily="34" charset="0"/>
                <a:cs typeface="Arial" panose="020B0604020202020204" pitchFamily="34" charset="0"/>
              </a:rPr>
              <a:t>Supervisión de Servicios Auxiliares</a:t>
            </a:r>
            <a:endParaRPr lang="es-AR" altLang="es-AR" sz="2000">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r>
              <a:rPr lang="es-AR" altLang="es-AR" sz="2000">
                <a:solidFill>
                  <a:srgbClr val="131313"/>
                </a:solidFill>
                <a:latin typeface="Arial" panose="020B0604020202020204" pitchFamily="34" charset="0"/>
                <a:cs typeface="Arial" panose="020B0604020202020204" pitchFamily="34" charset="0"/>
              </a:rPr>
              <a:t>Los servicios auxiliares en la subestación, están compuestos por los  elementos listados a continuación con la supervisión respectiva recomendada.</a:t>
            </a:r>
            <a:endParaRPr lang="en-US" altLang="es-AR" sz="2000">
              <a:solidFill>
                <a:srgbClr val="131313"/>
              </a:solidFill>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lvl="2">
              <a:spcBef>
                <a:spcPts val="250"/>
              </a:spcBef>
            </a:pPr>
            <a:r>
              <a:rPr lang="es-AR" altLang="es-AR" sz="2000" b="1">
                <a:solidFill>
                  <a:srgbClr val="131313"/>
                </a:solidFill>
                <a:latin typeface="Arial" panose="020B0604020202020204" pitchFamily="34" charset="0"/>
                <a:cs typeface="Arial" panose="020B0604020202020204" pitchFamily="34" charset="0"/>
              </a:rPr>
              <a:t>Banco de baterías</a:t>
            </a:r>
            <a:endParaRPr lang="es-AR" altLang="es-AR" sz="2000">
              <a:latin typeface="Arial" panose="020B0604020202020204" pitchFamily="34" charset="0"/>
              <a:cs typeface="Arial" panose="020B0604020202020204" pitchFamily="34" charset="0"/>
            </a:endParaRPr>
          </a:p>
          <a:p>
            <a:pPr algn="just">
              <a:spcBef>
                <a:spcPts val="75"/>
              </a:spcBef>
              <a:buFont typeface="Arial" panose="020B0604020202020204" pitchFamily="34" charset="0"/>
              <a:buChar char="•"/>
            </a:pPr>
            <a:r>
              <a:rPr lang="es-AR" altLang="es-AR" sz="2000">
                <a:solidFill>
                  <a:srgbClr val="131313"/>
                </a:solidFill>
                <a:latin typeface="Arial" panose="020B0604020202020204" pitchFamily="34" charset="0"/>
                <a:cs typeface="Arial" panose="020B0604020202020204" pitchFamily="34" charset="0"/>
              </a:rPr>
              <a:t>Dispositivo constituido por celdas electroquímicas que almacena </a:t>
            </a:r>
            <a:r>
              <a:rPr lang="es-AR" altLang="es-AR" sz="2000" b="1">
                <a:solidFill>
                  <a:srgbClr val="131313"/>
                </a:solidFill>
                <a:latin typeface="Arial" panose="020B0604020202020204" pitchFamily="34" charset="0"/>
                <a:cs typeface="Arial" panose="020B0604020202020204" pitchFamily="34" charset="0"/>
              </a:rPr>
              <a:t>y </a:t>
            </a:r>
            <a:r>
              <a:rPr lang="es-AR" altLang="es-AR" sz="2000">
                <a:solidFill>
                  <a:srgbClr val="131313"/>
                </a:solidFill>
                <a:latin typeface="Arial" panose="020B0604020202020204" pitchFamily="34" charset="0"/>
                <a:cs typeface="Arial" panose="020B0604020202020204" pitchFamily="34" charset="0"/>
              </a:rPr>
              <a:t>proporciona  energía eléctrica de corriente continúa.</a:t>
            </a:r>
          </a:p>
          <a:p>
            <a:pPr algn="just">
              <a:spcBef>
                <a:spcPts val="7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buFont typeface="Arial" panose="020B0604020202020204" pitchFamily="34" charset="0"/>
              <a:buChar char="•"/>
            </a:pPr>
            <a:r>
              <a:rPr lang="es-AR" altLang="es-AR" sz="2000">
                <a:solidFill>
                  <a:srgbClr val="131313"/>
                </a:solidFill>
                <a:latin typeface="Arial" panose="020B0604020202020204" pitchFamily="34" charset="0"/>
                <a:cs typeface="Arial" panose="020B0604020202020204" pitchFamily="34" charset="0"/>
              </a:rPr>
              <a:t>Está compuesto por una serie de baterías con sus bornes </a:t>
            </a:r>
            <a:r>
              <a:rPr lang="es-AR" altLang="es-AR" sz="2000" b="1">
                <a:solidFill>
                  <a:srgbClr val="131313"/>
                </a:solidFill>
                <a:latin typeface="Arial" panose="020B0604020202020204" pitchFamily="34" charset="0"/>
                <a:cs typeface="Arial" panose="020B0604020202020204" pitchFamily="34" charset="0"/>
              </a:rPr>
              <a:t>y </a:t>
            </a:r>
            <a:r>
              <a:rPr lang="es-AR" altLang="es-AR" sz="2000">
                <a:solidFill>
                  <a:srgbClr val="131313"/>
                </a:solidFill>
                <a:latin typeface="Arial" panose="020B0604020202020204" pitchFamily="34" charset="0"/>
                <a:cs typeface="Arial" panose="020B0604020202020204" pitchFamily="34" charset="0"/>
              </a:rPr>
              <a:t>puentes de interconexión.  </a:t>
            </a:r>
            <a:r>
              <a:rPr lang="en-US" altLang="es-AR" sz="2000">
                <a:solidFill>
                  <a:srgbClr val="131313"/>
                </a:solidFill>
                <a:latin typeface="Arial" panose="020B0604020202020204" pitchFamily="34" charset="0"/>
                <a:cs typeface="Arial" panose="020B0604020202020204" pitchFamily="34" charset="0"/>
              </a:rPr>
              <a:t>Normalmente </a:t>
            </a:r>
            <a:r>
              <a:rPr lang="es-AR" altLang="es-AR" sz="2000">
                <a:solidFill>
                  <a:srgbClr val="131313"/>
                </a:solidFill>
                <a:latin typeface="Arial" panose="020B0604020202020204" pitchFamily="34" charset="0"/>
                <a:cs typeface="Arial" panose="020B0604020202020204" pitchFamily="34" charset="0"/>
              </a:rPr>
              <a:t>se trabaja con grupos de baterías conectadas en paralelo.</a:t>
            </a:r>
            <a:endParaRPr lang="en-US" altLang="es-AR" sz="2000">
              <a:solidFill>
                <a:srgbClr val="131313"/>
              </a:solidFill>
              <a:latin typeface="Arial" panose="020B0604020202020204" pitchFamily="34" charset="0"/>
              <a:cs typeface="Arial" panose="020B0604020202020204" pitchFamily="34" charset="0"/>
            </a:endParaRPr>
          </a:p>
        </p:txBody>
      </p:sp>
      <p:pic>
        <p:nvPicPr>
          <p:cNvPr id="427011"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601663"/>
            <a:ext cx="8161337" cy="6080125"/>
          </a:xfrm>
          <a:prstGeom prst="rect">
            <a:avLst/>
          </a:prstGeom>
        </p:spPr>
        <p:txBody>
          <a:bodyPr lIns="0" tIns="39400" rIns="0" bIns="0">
            <a:spAutoFit/>
          </a:bodyPr>
          <a:lstStyle>
            <a:lvl1pPr marL="231775" indent="-219075">
              <a:tabLst>
                <a:tab pos="225425" algn="l"/>
              </a:tabLst>
              <a:defRPr>
                <a:solidFill>
                  <a:schemeClr val="tx1"/>
                </a:solidFill>
                <a:latin typeface="DIN-Regular" pitchFamily="34" charset="0"/>
              </a:defRPr>
            </a:lvl1pPr>
            <a:lvl2pPr marL="742950" indent="-285750">
              <a:tabLst>
                <a:tab pos="225425" algn="l"/>
              </a:tabLst>
              <a:defRPr>
                <a:solidFill>
                  <a:schemeClr val="tx1"/>
                </a:solidFill>
                <a:latin typeface="DIN-Regular" pitchFamily="34" charset="0"/>
              </a:defRPr>
            </a:lvl2pPr>
            <a:lvl3pPr marL="7938">
              <a:tabLst>
                <a:tab pos="225425" algn="l"/>
              </a:tabLst>
              <a:defRPr>
                <a:solidFill>
                  <a:schemeClr val="tx1"/>
                </a:solidFill>
                <a:latin typeface="DIN-Regular" pitchFamily="34" charset="0"/>
              </a:defRPr>
            </a:lvl3pPr>
            <a:lvl4pPr marL="1600200" indent="-228600">
              <a:tabLst>
                <a:tab pos="225425" algn="l"/>
              </a:tabLst>
              <a:defRPr>
                <a:solidFill>
                  <a:schemeClr val="tx1"/>
                </a:solidFill>
                <a:latin typeface="DIN-Regular" pitchFamily="34" charset="0"/>
              </a:defRPr>
            </a:lvl4pPr>
            <a:lvl5pPr marL="2057400" indent="-228600">
              <a:tabLst>
                <a:tab pos="225425" algn="l"/>
              </a:tabLst>
              <a:defRPr>
                <a:solidFill>
                  <a:schemeClr val="tx1"/>
                </a:solidFill>
                <a:latin typeface="DIN-Regular" pitchFamily="34" charset="0"/>
              </a:defRPr>
            </a:lvl5pPr>
            <a:lvl6pPr marL="2514600" indent="-228600" eaLnBrk="0" fontAlgn="base" hangingPunct="0">
              <a:spcBef>
                <a:spcPct val="0"/>
              </a:spcBef>
              <a:spcAft>
                <a:spcPct val="0"/>
              </a:spcAft>
              <a:tabLst>
                <a:tab pos="225425" algn="l"/>
              </a:tabLst>
              <a:defRPr>
                <a:solidFill>
                  <a:schemeClr val="tx1"/>
                </a:solidFill>
                <a:latin typeface="DIN-Regular" pitchFamily="34" charset="0"/>
              </a:defRPr>
            </a:lvl6pPr>
            <a:lvl7pPr marL="2971800" indent="-228600" eaLnBrk="0" fontAlgn="base" hangingPunct="0">
              <a:spcBef>
                <a:spcPct val="0"/>
              </a:spcBef>
              <a:spcAft>
                <a:spcPct val="0"/>
              </a:spcAft>
              <a:tabLst>
                <a:tab pos="225425" algn="l"/>
              </a:tabLst>
              <a:defRPr>
                <a:solidFill>
                  <a:schemeClr val="tx1"/>
                </a:solidFill>
                <a:latin typeface="DIN-Regular" pitchFamily="34" charset="0"/>
              </a:defRPr>
            </a:lvl7pPr>
            <a:lvl8pPr marL="3429000" indent="-228600" eaLnBrk="0" fontAlgn="base" hangingPunct="0">
              <a:spcBef>
                <a:spcPct val="0"/>
              </a:spcBef>
              <a:spcAft>
                <a:spcPct val="0"/>
              </a:spcAft>
              <a:tabLst>
                <a:tab pos="225425" algn="l"/>
              </a:tabLst>
              <a:defRPr>
                <a:solidFill>
                  <a:schemeClr val="tx1"/>
                </a:solidFill>
                <a:latin typeface="DIN-Regular" pitchFamily="34" charset="0"/>
              </a:defRPr>
            </a:lvl8pPr>
            <a:lvl9pPr marL="3886200" indent="-228600" eaLnBrk="0" fontAlgn="base" hangingPunct="0">
              <a:spcBef>
                <a:spcPct val="0"/>
              </a:spcBef>
              <a:spcAft>
                <a:spcPct val="0"/>
              </a:spcAft>
              <a:tabLst>
                <a:tab pos="225425" algn="l"/>
              </a:tabLst>
              <a:defRPr>
                <a:solidFill>
                  <a:schemeClr val="tx1"/>
                </a:solidFill>
                <a:latin typeface="DIN-Regular" pitchFamily="34" charset="0"/>
              </a:defRPr>
            </a:lvl9pPr>
          </a:lstStyle>
          <a:p>
            <a:pPr lvl="2">
              <a:spcBef>
                <a:spcPts val="250"/>
              </a:spcBef>
            </a:pPr>
            <a:r>
              <a:rPr lang="es-AR" altLang="es-AR" sz="2200" b="1">
                <a:solidFill>
                  <a:srgbClr val="131313"/>
                </a:solidFill>
                <a:latin typeface="Arial" panose="020B0604020202020204" pitchFamily="34" charset="0"/>
                <a:cs typeface="Arial" panose="020B0604020202020204" pitchFamily="34" charset="0"/>
              </a:rPr>
              <a:t>Cargador de baterías y rectificador</a:t>
            </a:r>
            <a:endParaRPr lang="es-AR" altLang="es-AR" sz="2200">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r>
              <a:rPr lang="es-AR" altLang="es-AR" sz="2200">
                <a:solidFill>
                  <a:srgbClr val="131313"/>
                </a:solidFill>
                <a:latin typeface="Arial" panose="020B0604020202020204" pitchFamily="34" charset="0"/>
                <a:cs typeface="Arial" panose="020B0604020202020204" pitchFamily="34" charset="0"/>
              </a:rPr>
              <a:t>Se encarga de suministrar energía de forma simultánea a los bancos de baterías y  a los equipos que se alimentan con tensión continua. El cargador de baterías,  es usado para el control, las protecciones </a:t>
            </a:r>
            <a:r>
              <a:rPr lang="es-AR" altLang="es-AR" sz="2200" b="1">
                <a:solidFill>
                  <a:srgbClr val="131313"/>
                </a:solidFill>
                <a:latin typeface="Arial" panose="020B0604020202020204" pitchFamily="34" charset="0"/>
                <a:cs typeface="Arial" panose="020B0604020202020204" pitchFamily="34" charset="0"/>
              </a:rPr>
              <a:t>y </a:t>
            </a:r>
            <a:r>
              <a:rPr lang="es-AR" altLang="es-AR" sz="2200">
                <a:solidFill>
                  <a:srgbClr val="131313"/>
                </a:solidFill>
                <a:latin typeface="Arial" panose="020B0604020202020204" pitchFamily="34" charset="0"/>
                <a:cs typeface="Arial" panose="020B0604020202020204" pitchFamily="34" charset="0"/>
              </a:rPr>
              <a:t>las medidas dentro de la subestación. </a:t>
            </a:r>
            <a:endParaRPr lang="en-US" altLang="es-AR" sz="2200">
              <a:solidFill>
                <a:srgbClr val="131313"/>
              </a:solidFill>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endParaRPr lang="en-US" altLang="es-AR" sz="2200" b="1">
              <a:solidFill>
                <a:srgbClr val="131313"/>
              </a:solidFill>
              <a:latin typeface="Arial" panose="020B0604020202020204" pitchFamily="34" charset="0"/>
              <a:cs typeface="Arial" panose="020B0604020202020204" pitchFamily="34" charset="0"/>
            </a:endParaRPr>
          </a:p>
          <a:p>
            <a:pPr algn="just">
              <a:spcBef>
                <a:spcPts val="13"/>
              </a:spcBef>
            </a:pPr>
            <a:r>
              <a:rPr lang="es-AR" altLang="es-AR" sz="2200" b="1">
                <a:solidFill>
                  <a:srgbClr val="131313"/>
                </a:solidFill>
                <a:latin typeface="Arial" panose="020B0604020202020204" pitchFamily="34" charset="0"/>
                <a:cs typeface="Arial" panose="020B0604020202020204" pitchFamily="34" charset="0"/>
              </a:rPr>
              <a:t>Panel Board AC y DC</a:t>
            </a:r>
            <a:endParaRPr lang="es-AR" altLang="es-AR" sz="2200">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200">
                <a:solidFill>
                  <a:srgbClr val="131313"/>
                </a:solidFill>
                <a:latin typeface="Arial" panose="020B0604020202020204" pitchFamily="34" charset="0"/>
                <a:cs typeface="Arial" panose="020B0604020202020204" pitchFamily="34" charset="0"/>
              </a:rPr>
              <a:t>Revisión e inspección visual por parte personal técnico a los panel boards AC </a:t>
            </a:r>
            <a:r>
              <a:rPr lang="es-AR" altLang="es-AR" sz="2200" b="1">
                <a:solidFill>
                  <a:srgbClr val="131313"/>
                </a:solidFill>
                <a:latin typeface="Arial" panose="020B0604020202020204" pitchFamily="34" charset="0"/>
                <a:cs typeface="Arial" panose="020B0604020202020204" pitchFamily="34" charset="0"/>
              </a:rPr>
              <a:t>y  </a:t>
            </a:r>
            <a:r>
              <a:rPr lang="es-AR" altLang="es-AR" sz="2200">
                <a:solidFill>
                  <a:srgbClr val="131313"/>
                </a:solidFill>
                <a:latin typeface="Arial" panose="020B0604020202020204" pitchFamily="34" charset="0"/>
                <a:cs typeface="Arial" panose="020B0604020202020204" pitchFamily="34" charset="0"/>
              </a:rPr>
              <a:t>OC, cerciorándose del estado normal del mismo </a:t>
            </a:r>
            <a:r>
              <a:rPr lang="es-AR" altLang="es-AR" sz="2200" b="1">
                <a:solidFill>
                  <a:srgbClr val="131313"/>
                </a:solidFill>
                <a:latin typeface="Arial" panose="020B0604020202020204" pitchFamily="34" charset="0"/>
                <a:cs typeface="Arial" panose="020B0604020202020204" pitchFamily="34" charset="0"/>
              </a:rPr>
              <a:t>y </a:t>
            </a:r>
            <a:r>
              <a:rPr lang="es-AR" altLang="es-AR" sz="2200">
                <a:solidFill>
                  <a:srgbClr val="131313"/>
                </a:solidFill>
                <a:latin typeface="Arial" panose="020B0604020202020204" pitchFamily="34" charset="0"/>
                <a:cs typeface="Arial" panose="020B0604020202020204" pitchFamily="34" charset="0"/>
              </a:rPr>
              <a:t>que los breaker se encuentren en su  posición normal.</a:t>
            </a:r>
            <a:endParaRPr lang="en-US" altLang="es-AR" sz="2200">
              <a:solidFill>
                <a:srgbClr val="131313"/>
              </a:solidFill>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lvl="2">
              <a:spcBef>
                <a:spcPts val="238"/>
              </a:spcBef>
            </a:pPr>
            <a:r>
              <a:rPr lang="es-AR" altLang="es-AR" sz="2200" b="1">
                <a:solidFill>
                  <a:srgbClr val="131313"/>
                </a:solidFill>
                <a:latin typeface="Arial" panose="020B0604020202020204" pitchFamily="34" charset="0"/>
                <a:cs typeface="Arial" panose="020B0604020202020204" pitchFamily="34" charset="0"/>
              </a:rPr>
              <a:t>Transformador de servicios auxiliares </a:t>
            </a:r>
            <a:endParaRPr lang="en-US" altLang="es-AR" sz="2200" b="1">
              <a:solidFill>
                <a:srgbClr val="131313"/>
              </a:solidFill>
              <a:latin typeface="Arial" panose="020B0604020202020204" pitchFamily="34" charset="0"/>
              <a:cs typeface="Arial" panose="020B0604020202020204" pitchFamily="34" charset="0"/>
            </a:endParaRPr>
          </a:p>
          <a:p>
            <a:pPr lvl="2" algn="just">
              <a:spcBef>
                <a:spcPts val="238"/>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Inspección visual realizada por el personal técnico, revisar que no existan fugas de  aceite en el tanque por las uniones soldadas o por los aisladores, que los conectores no  se encuentren flojos (solo inspección visual). También monitorear en el aceite, el nivel y  temperatura.</a:t>
            </a:r>
            <a:endParaRPr lang="es-AR" altLang="es-AR" sz="2200">
              <a:latin typeface="Arial" panose="020B0604020202020204" pitchFamily="34" charset="0"/>
              <a:cs typeface="Arial" panose="020B0604020202020204" pitchFamily="34" charset="0"/>
            </a:endParaRPr>
          </a:p>
          <a:p>
            <a:pPr lvl="2">
              <a:lnSpc>
                <a:spcPts val="1538"/>
              </a:lnSpc>
              <a:spcBef>
                <a:spcPts val="238"/>
              </a:spcBef>
              <a:buFontTx/>
              <a:buAutoNum type="arabicPeriod" startAt="4"/>
            </a:pPr>
            <a:endParaRPr lang="es-AR" altLang="es-AR" sz="2200">
              <a:latin typeface="Arial" panose="020B0604020202020204" pitchFamily="34" charset="0"/>
              <a:cs typeface="Arial" panose="020B0604020202020204" pitchFamily="34" charset="0"/>
            </a:endParaRPr>
          </a:p>
        </p:txBody>
      </p:sp>
      <p:pic>
        <p:nvPicPr>
          <p:cNvPr id="42803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0825" y="339725"/>
            <a:ext cx="8455025" cy="6324600"/>
          </a:xfrm>
          <a:prstGeom prst="rect">
            <a:avLst/>
          </a:prstGeom>
        </p:spPr>
        <p:txBody>
          <a:bodyPr lIns="0" tIns="6109" rIns="0" bIns="0">
            <a:spAutoFit/>
          </a:bodyPr>
          <a:lstStyle>
            <a:lvl1pPr marL="7938">
              <a:tabLst>
                <a:tab pos="211138" algn="l"/>
              </a:tabLst>
              <a:defRPr>
                <a:solidFill>
                  <a:schemeClr val="tx1"/>
                </a:solidFill>
                <a:latin typeface="DIN-Regular" pitchFamily="34" charset="0"/>
              </a:defRPr>
            </a:lvl1pPr>
            <a:lvl2pPr marL="742950" indent="-285750">
              <a:tabLst>
                <a:tab pos="211138" algn="l"/>
              </a:tabLst>
              <a:defRPr>
                <a:solidFill>
                  <a:schemeClr val="tx1"/>
                </a:solidFill>
                <a:latin typeface="DIN-Regular" pitchFamily="34" charset="0"/>
              </a:defRPr>
            </a:lvl2pPr>
            <a:lvl3pPr marL="1143000" indent="-228600">
              <a:tabLst>
                <a:tab pos="211138" algn="l"/>
              </a:tabLst>
              <a:defRPr>
                <a:solidFill>
                  <a:schemeClr val="tx1"/>
                </a:solidFill>
                <a:latin typeface="DIN-Regular" pitchFamily="34" charset="0"/>
              </a:defRPr>
            </a:lvl3pPr>
            <a:lvl4pPr marL="1600200" indent="-228600">
              <a:tabLst>
                <a:tab pos="211138" algn="l"/>
              </a:tabLst>
              <a:defRPr>
                <a:solidFill>
                  <a:schemeClr val="tx1"/>
                </a:solidFill>
                <a:latin typeface="DIN-Regular" pitchFamily="34" charset="0"/>
              </a:defRPr>
            </a:lvl4pPr>
            <a:lvl5pPr marL="2057400" indent="-228600">
              <a:tabLst>
                <a:tab pos="211138" algn="l"/>
              </a:tabLst>
              <a:defRPr>
                <a:solidFill>
                  <a:schemeClr val="tx1"/>
                </a:solidFill>
                <a:latin typeface="DIN-Regular" pitchFamily="34" charset="0"/>
              </a:defRPr>
            </a:lvl5pPr>
            <a:lvl6pPr marL="2514600" indent="-228600" eaLnBrk="0" fontAlgn="base" hangingPunct="0">
              <a:spcBef>
                <a:spcPct val="0"/>
              </a:spcBef>
              <a:spcAft>
                <a:spcPct val="0"/>
              </a:spcAft>
              <a:tabLst>
                <a:tab pos="211138" algn="l"/>
              </a:tabLst>
              <a:defRPr>
                <a:solidFill>
                  <a:schemeClr val="tx1"/>
                </a:solidFill>
                <a:latin typeface="DIN-Regular" pitchFamily="34" charset="0"/>
              </a:defRPr>
            </a:lvl6pPr>
            <a:lvl7pPr marL="2971800" indent="-228600" eaLnBrk="0" fontAlgn="base" hangingPunct="0">
              <a:spcBef>
                <a:spcPct val="0"/>
              </a:spcBef>
              <a:spcAft>
                <a:spcPct val="0"/>
              </a:spcAft>
              <a:tabLst>
                <a:tab pos="211138" algn="l"/>
              </a:tabLst>
              <a:defRPr>
                <a:solidFill>
                  <a:schemeClr val="tx1"/>
                </a:solidFill>
                <a:latin typeface="DIN-Regular" pitchFamily="34" charset="0"/>
              </a:defRPr>
            </a:lvl7pPr>
            <a:lvl8pPr marL="3429000" indent="-228600" eaLnBrk="0" fontAlgn="base" hangingPunct="0">
              <a:spcBef>
                <a:spcPct val="0"/>
              </a:spcBef>
              <a:spcAft>
                <a:spcPct val="0"/>
              </a:spcAft>
              <a:tabLst>
                <a:tab pos="211138" algn="l"/>
              </a:tabLst>
              <a:defRPr>
                <a:solidFill>
                  <a:schemeClr val="tx1"/>
                </a:solidFill>
                <a:latin typeface="DIN-Regular" pitchFamily="34" charset="0"/>
              </a:defRPr>
            </a:lvl8pPr>
            <a:lvl9pPr marL="3886200" indent="-228600" eaLnBrk="0" fontAlgn="base" hangingPunct="0">
              <a:spcBef>
                <a:spcPct val="0"/>
              </a:spcBef>
              <a:spcAft>
                <a:spcPct val="0"/>
              </a:spcAft>
              <a:tabLst>
                <a:tab pos="211138" algn="l"/>
              </a:tabLst>
              <a:defRPr>
                <a:solidFill>
                  <a:schemeClr val="tx1"/>
                </a:solidFill>
                <a:latin typeface="DIN-Regular" pitchFamily="34" charset="0"/>
              </a:defRPr>
            </a:lvl9pPr>
          </a:lstStyle>
          <a:p>
            <a:pPr algn="just">
              <a:spcBef>
                <a:spcPts val="275"/>
              </a:spcBef>
            </a:pPr>
            <a:r>
              <a:rPr lang="es-AR" altLang="es-AR" sz="2400" b="1">
                <a:solidFill>
                  <a:srgbClr val="070707"/>
                </a:solidFill>
                <a:latin typeface="Arial" panose="020B0604020202020204" pitchFamily="34" charset="0"/>
                <a:cs typeface="Arial" panose="020B0604020202020204" pitchFamily="34" charset="0"/>
              </a:rPr>
              <a:t>Revisión del Transformador de Potencia</a:t>
            </a:r>
            <a:endParaRPr lang="en-US" altLang="es-AR" sz="2400" b="1">
              <a:solidFill>
                <a:srgbClr val="070707"/>
              </a:solidFill>
              <a:latin typeface="Arial" panose="020B0604020202020204" pitchFamily="34" charset="0"/>
              <a:cs typeface="Arial" panose="020B0604020202020204" pitchFamily="34" charset="0"/>
            </a:endParaRPr>
          </a:p>
          <a:p>
            <a:pPr algn="just">
              <a:spcBef>
                <a:spcPts val="275"/>
              </a:spcBef>
            </a:pPr>
            <a:endParaRPr lang="es-AR" altLang="es-AR" sz="2400">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Para lograr una larga vida y una buena confiabilidad en la operación con  transformadores, es importante que se mantengan funcionando adecuadamente.</a:t>
            </a:r>
            <a:endParaRPr lang="en-US" altLang="es-AR" sz="2400">
              <a:solidFill>
                <a:srgbClr val="070707"/>
              </a:solidFill>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Junto con el mantenimiento y la inspección deben seguirse cuidadosamente las  instrucciones de distancias de seguridad, equipo de seguridad, puestas a tierra y  limitaciones para trabajar en condición energizado.</a:t>
            </a:r>
            <a:endParaRPr lang="en-US" altLang="es-AR" sz="2400">
              <a:solidFill>
                <a:srgbClr val="070707"/>
              </a:solidFill>
              <a:latin typeface="Arial" panose="020B0604020202020204" pitchFamily="34" charset="0"/>
              <a:cs typeface="Arial" panose="020B0604020202020204" pitchFamily="34" charset="0"/>
            </a:endParaRPr>
          </a:p>
          <a:p>
            <a:pPr algn="just">
              <a:spcBef>
                <a:spcPts val="13"/>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Los siguientes componentes hacen parte de la inspección los cuales deben permanecer  como se indican más adelante, de haber algún cambio en su estado o cualquier  anormalidad encontrada durante esta inspección debe reportarse inmediatamente al  Centro de Control o al ingeniero a cargo para su respectivo mantenimiento o reparación.</a:t>
            </a:r>
            <a:endParaRPr lang="en-US" altLang="es-AR" sz="2400">
              <a:solidFill>
                <a:srgbClr val="070707"/>
              </a:solidFill>
              <a:latin typeface="Arial" panose="020B0604020202020204" pitchFamily="34" charset="0"/>
              <a:cs typeface="Arial" panose="020B0604020202020204" pitchFamily="34" charset="0"/>
            </a:endParaRPr>
          </a:p>
        </p:txBody>
      </p:sp>
      <p:pic>
        <p:nvPicPr>
          <p:cNvPr id="429059"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0825" y="339725"/>
            <a:ext cx="8455025" cy="5510213"/>
          </a:xfrm>
          <a:prstGeom prst="rect">
            <a:avLst/>
          </a:prstGeom>
        </p:spPr>
        <p:txBody>
          <a:bodyPr lIns="0" tIns="6109" rIns="0" bIns="0">
            <a:spAutoFit/>
          </a:bodyPr>
          <a:lstStyle>
            <a:lvl1pPr marL="4763" indent="3175">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lnSpc>
                <a:spcPts val="2000"/>
              </a:lnSpc>
            </a:pPr>
            <a:endParaRPr lang="en-US" altLang="es-AR">
              <a:solidFill>
                <a:srgbClr val="070707"/>
              </a:solidFill>
              <a:latin typeface="Arial" panose="020B0604020202020204" pitchFamily="34" charset="0"/>
              <a:cs typeface="Arial" panose="020B0604020202020204" pitchFamily="34" charset="0"/>
            </a:endParaRPr>
          </a:p>
          <a:p>
            <a:pPr algn="just">
              <a:spcBef>
                <a:spcPts val="288"/>
              </a:spcBef>
            </a:pPr>
            <a:r>
              <a:rPr lang="es-AR" altLang="es-AR" sz="2400" b="1">
                <a:solidFill>
                  <a:srgbClr val="070707"/>
                </a:solidFill>
                <a:latin typeface="Arial" panose="020B0604020202020204" pitchFamily="34" charset="0"/>
                <a:cs typeface="Arial" panose="020B0604020202020204" pitchFamily="34" charset="0"/>
              </a:rPr>
              <a:t>Condición del respiradero deshidratador</a:t>
            </a:r>
          </a:p>
          <a:p>
            <a:pPr algn="just">
              <a:spcBef>
                <a:spcPts val="288"/>
              </a:spcBef>
            </a:pPr>
            <a:endParaRPr lang="es-AR" altLang="es-AR" sz="2400" b="1">
              <a:solidFill>
                <a:srgbClr val="070707"/>
              </a:solidFill>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Chequear el grado de humedad de la sílica gel. Cuando dos terceras partes (2/3) o  aproximadamente un 70% de la cantidad total de sílica se encuentra de color  rosado, debe reportarse al personal correspondiente para su reposición. </a:t>
            </a:r>
          </a:p>
          <a:p>
            <a:pPr algn="just">
              <a:spcBef>
                <a:spcPts val="25"/>
              </a:spcBef>
              <a:buFont typeface="Arial" panose="020B0604020202020204" pitchFamily="34" charset="0"/>
              <a:buChar char="•"/>
            </a:pPr>
            <a:endParaRPr lang="es-AR" altLang="es-AR" sz="2400">
              <a:solidFill>
                <a:srgbClr val="070707"/>
              </a:solidFill>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El  respiradero está provisto con un sellamiento líquido en la trampa de aire, que debe  estar lleno con aceite hasta la marca indicada sobre su pared. </a:t>
            </a:r>
          </a:p>
          <a:p>
            <a:pPr algn="just">
              <a:spcBef>
                <a:spcPts val="25"/>
              </a:spcBef>
              <a:buFont typeface="Arial" panose="020B0604020202020204" pitchFamily="34" charset="0"/>
              <a:buChar char="•"/>
            </a:pPr>
            <a:endParaRPr lang="es-AR" altLang="es-AR" sz="2400">
              <a:solidFill>
                <a:srgbClr val="070707"/>
              </a:solidFill>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El aceite debe estar  claro, si se encuentra oscuro y de mal aspecto, debe informarse al personal  correspondiente para su reposición.</a:t>
            </a:r>
          </a:p>
        </p:txBody>
      </p:sp>
      <p:pic>
        <p:nvPicPr>
          <p:cNvPr id="430083"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350838"/>
            <a:ext cx="8455025" cy="7015162"/>
          </a:xfrm>
          <a:prstGeom prst="rect">
            <a:avLst/>
          </a:prstGeom>
        </p:spPr>
        <p:txBody>
          <a:bodyPr lIns="0" tIns="6109" rIns="0" bIns="0">
            <a:spAutoFit/>
          </a:bodyPr>
          <a:lstStyle>
            <a:lvl1pPr marL="63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300"/>
              </a:spcBef>
            </a:pPr>
            <a:r>
              <a:rPr lang="es-AR" altLang="es-AR" sz="2200" b="1">
                <a:solidFill>
                  <a:srgbClr val="070707"/>
                </a:solidFill>
                <a:latin typeface="Arial" panose="020B0604020202020204" pitchFamily="34" charset="0"/>
                <a:cs typeface="Arial" panose="020B0604020202020204" pitchFamily="34" charset="0"/>
              </a:rPr>
              <a:t>Inspección del nivel de aceite:</a:t>
            </a:r>
            <a:endParaRPr lang="es-AR" altLang="es-AR" sz="2200">
              <a:latin typeface="Arial" panose="020B0604020202020204" pitchFamily="34" charset="0"/>
              <a:cs typeface="Arial" panose="020B0604020202020204" pitchFamily="34" charset="0"/>
            </a:endParaRPr>
          </a:p>
          <a:p>
            <a:pPr algn="just">
              <a:spcBef>
                <a:spcPts val="38"/>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El nivel de aceite del transformador se chequea mediante el indicador de nivel de  aceite que se encuentra sobre un costado del tanque de expansión de aceite.  Asegurarse que se encuentre en su nivel superior, de lo contrario reportar tal  anormalidad.</a:t>
            </a:r>
          </a:p>
          <a:p>
            <a:pPr algn="just">
              <a:spcBef>
                <a:spcPts val="38"/>
              </a:spcBef>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algn="just">
              <a:spcBef>
                <a:spcPts val="300"/>
              </a:spcBef>
            </a:pPr>
            <a:r>
              <a:rPr lang="es-AR" altLang="es-AR" sz="2200" b="1">
                <a:solidFill>
                  <a:srgbClr val="070707"/>
                </a:solidFill>
                <a:latin typeface="Arial" panose="020B0604020202020204" pitchFamily="34" charset="0"/>
                <a:cs typeface="Arial" panose="020B0604020202020204" pitchFamily="34" charset="0"/>
              </a:rPr>
              <a:t>Inspección de fugas de aceite:</a:t>
            </a:r>
            <a:endParaRPr lang="es-AR" altLang="es-AR" sz="2200">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Revisar que la cuba del transformador se encuentre en buen estado y sin ningún  tipo de goteo de aceite. Al encontrar un escape de aceite debe chequearse el nivel  de aceite por lo menos dos veces al día. Reportar inmediatamente esta anomalía.  </a:t>
            </a:r>
          </a:p>
          <a:p>
            <a:pPr algn="just">
              <a:spcBef>
                <a:spcPts val="25"/>
              </a:spcBef>
              <a:buFont typeface="Arial" panose="020B0604020202020204" pitchFamily="34" charset="0"/>
              <a:buChar char="•"/>
            </a:pPr>
            <a:endParaRPr lang="es-AR" altLang="es-AR" sz="2200">
              <a:solidFill>
                <a:srgbClr val="070707"/>
              </a:solidFill>
              <a:latin typeface="Arial" panose="020B0604020202020204" pitchFamily="34" charset="0"/>
              <a:cs typeface="Arial" panose="020B0604020202020204" pitchFamily="34" charset="0"/>
            </a:endParaRPr>
          </a:p>
          <a:p>
            <a:pPr algn="just">
              <a:spcBef>
                <a:spcPts val="25"/>
              </a:spcBef>
            </a:pPr>
            <a:r>
              <a:rPr lang="es-AR" altLang="es-AR" sz="2200" b="1">
                <a:solidFill>
                  <a:srgbClr val="070707"/>
                </a:solidFill>
                <a:latin typeface="Arial" panose="020B0604020202020204" pitchFamily="34" charset="0"/>
                <a:cs typeface="Arial" panose="020B0604020202020204" pitchFamily="34" charset="0"/>
              </a:rPr>
              <a:t>Inspección del estado de la cubierta del transformador:</a:t>
            </a:r>
            <a:endParaRPr lang="es-AR" altLang="es-AR" sz="2200">
              <a:latin typeface="Arial" panose="020B0604020202020204" pitchFamily="34" charset="0"/>
              <a:cs typeface="Arial" panose="020B0604020202020204" pitchFamily="34" charset="0"/>
            </a:endParaRPr>
          </a:p>
          <a:p>
            <a:pPr algn="just">
              <a:spcBef>
                <a:spcPts val="25"/>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La superficie se inspecciona visualmente buscando puntos que presenten  corrosión o desgaste en la pintura.</a:t>
            </a:r>
          </a:p>
          <a:p>
            <a:pPr algn="just">
              <a:spcBef>
                <a:spcPts val="25"/>
              </a:spcBef>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algn="just">
              <a:spcBef>
                <a:spcPts val="38"/>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De igual forma se debe inspeccionar el entorno del transformador como son:  Todo tipo de vegetación que se encuentre en las cercanías del transformador.</a:t>
            </a:r>
            <a:endParaRPr lang="es-AR" altLang="es-AR" sz="2200">
              <a:latin typeface="Arial" panose="020B0604020202020204" pitchFamily="34" charset="0"/>
              <a:cs typeface="Arial" panose="020B0604020202020204" pitchFamily="34" charset="0"/>
            </a:endParaRPr>
          </a:p>
          <a:p>
            <a:pPr algn="just"/>
            <a:endParaRPr lang="es-AR" altLang="es-AR" sz="2000">
              <a:latin typeface="Arial" panose="020B0604020202020204" pitchFamily="34" charset="0"/>
              <a:cs typeface="Arial" panose="020B0604020202020204" pitchFamily="34" charset="0"/>
            </a:endParaRPr>
          </a:p>
        </p:txBody>
      </p:sp>
      <p:pic>
        <p:nvPicPr>
          <p:cNvPr id="431107"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23850" y="652463"/>
            <a:ext cx="8405813" cy="6510337"/>
          </a:xfrm>
          <a:prstGeom prst="rect">
            <a:avLst/>
          </a:prstGeom>
        </p:spPr>
        <p:txBody>
          <a:bodyPr lIns="0" tIns="6109" rIns="0" bIns="0">
            <a:spAutoFit/>
          </a:bodyPr>
          <a:lstStyle>
            <a:lvl1pPr marL="198438" indent="-182563">
              <a:defRPr>
                <a:solidFill>
                  <a:schemeClr val="tx1"/>
                </a:solidFill>
                <a:latin typeface="DIN-Regular" pitchFamily="34" charset="0"/>
              </a:defRPr>
            </a:lvl1pPr>
            <a:lvl2pPr marL="484188" indent="-182563">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50"/>
              </a:spcBef>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Revisión e inspección visual de conexiones eléctricas (se hace desde el piso)</a:t>
            </a:r>
            <a:endParaRPr lang="en-US" altLang="es-AR" sz="2200" b="1">
              <a:solidFill>
                <a:srgbClr val="070707"/>
              </a:solidFill>
              <a:latin typeface="Arial" panose="020B0604020202020204" pitchFamily="34" charset="0"/>
              <a:cs typeface="Arial" panose="020B0604020202020204" pitchFamily="34" charset="0"/>
            </a:endParaRPr>
          </a:p>
          <a:p>
            <a:pPr algn="just">
              <a:spcBef>
                <a:spcPts val="50"/>
              </a:spcBef>
            </a:pPr>
            <a:r>
              <a:rPr lang="es-AR" altLang="es-AR" sz="2200" b="1">
                <a:solidFill>
                  <a:srgbClr val="070707"/>
                </a:solidFill>
                <a:latin typeface="Arial" panose="020B0604020202020204" pitchFamily="34" charset="0"/>
                <a:cs typeface="Arial" panose="020B0604020202020204" pitchFamily="34" charset="0"/>
              </a:rPr>
              <a:t>  </a:t>
            </a:r>
            <a:endParaRPr lang="en-US" altLang="es-AR" sz="2200" b="1">
              <a:solidFill>
                <a:srgbClr val="070707"/>
              </a:solidFill>
              <a:latin typeface="Arial" panose="020B0604020202020204" pitchFamily="34" charset="0"/>
              <a:cs typeface="Arial" panose="020B0604020202020204" pitchFamily="34" charset="0"/>
            </a:endParaRPr>
          </a:p>
          <a:p>
            <a:pPr algn="just">
              <a:spcBef>
                <a:spcPts val="50"/>
              </a:spcBef>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Inspección visual de las conexiones de los aisladores o bujes (se hace desde el  piso)</a:t>
            </a:r>
            <a:endParaRPr lang="en-US" altLang="es-AR" sz="2200" b="1">
              <a:solidFill>
                <a:srgbClr val="070707"/>
              </a:solidFill>
              <a:latin typeface="Arial" panose="020B0604020202020204" pitchFamily="34" charset="0"/>
              <a:cs typeface="Arial" panose="020B0604020202020204" pitchFamily="34" charset="0"/>
            </a:endParaRPr>
          </a:p>
          <a:p>
            <a:pPr algn="just">
              <a:spcBef>
                <a:spcPts val="50"/>
              </a:spcBef>
            </a:pPr>
            <a:endParaRPr lang="es-AR" altLang="es-AR" sz="2200">
              <a:latin typeface="Arial" panose="020B0604020202020204" pitchFamily="34" charset="0"/>
              <a:cs typeface="Arial" panose="020B0604020202020204" pitchFamily="34" charset="0"/>
            </a:endParaRPr>
          </a:p>
          <a:p>
            <a:pPr algn="just">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Inspección visual de los terminales de conexión de los circuitos de control y de los  circuitos auxiliares. </a:t>
            </a:r>
            <a:endParaRPr lang="en-US" altLang="es-AR" sz="2200" b="1">
              <a:solidFill>
                <a:srgbClr val="070707"/>
              </a:solidFill>
              <a:latin typeface="Arial" panose="020B0604020202020204" pitchFamily="34" charset="0"/>
              <a:cs typeface="Arial" panose="020B0604020202020204" pitchFamily="34" charset="0"/>
            </a:endParaRPr>
          </a:p>
          <a:p>
            <a:pPr algn="just">
              <a:buFont typeface="Arial" panose="020B0604020202020204" pitchFamily="34" charset="0"/>
              <a:buChar char="•"/>
            </a:pPr>
            <a:endParaRPr lang="en-US" altLang="es-AR" sz="2200" b="1">
              <a:solidFill>
                <a:srgbClr val="070707"/>
              </a:solidFill>
              <a:latin typeface="Arial" panose="020B0604020202020204" pitchFamily="34" charset="0"/>
              <a:cs typeface="Arial" panose="020B0604020202020204" pitchFamily="34" charset="0"/>
            </a:endParaRPr>
          </a:p>
          <a:p>
            <a:pPr algn="just">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Reportar inmediatamente cualquier anomalía encontrada en el  cableado como cables sueltos, flojos o en mal estado.</a:t>
            </a:r>
            <a:endParaRPr lang="en-US" altLang="es-AR" sz="2200" b="1">
              <a:solidFill>
                <a:srgbClr val="070707"/>
              </a:solidFill>
              <a:latin typeface="Arial" panose="020B0604020202020204" pitchFamily="34" charset="0"/>
              <a:cs typeface="Arial" panose="020B0604020202020204" pitchFamily="34" charset="0"/>
            </a:endParaRPr>
          </a:p>
          <a:p>
            <a:pPr algn="just">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algn="just">
              <a:spcBef>
                <a:spcPts val="313"/>
              </a:spcBef>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Válvula de alivio de presión:</a:t>
            </a:r>
            <a:endParaRPr lang="en-US" altLang="es-AR" sz="2200" b="1">
              <a:solidFill>
                <a:srgbClr val="070707"/>
              </a:solidFill>
              <a:latin typeface="Arial" panose="020B0604020202020204" pitchFamily="34" charset="0"/>
              <a:cs typeface="Arial" panose="020B0604020202020204" pitchFamily="34" charset="0"/>
            </a:endParaRPr>
          </a:p>
          <a:p>
            <a:pPr algn="just">
              <a:spcBef>
                <a:spcPts val="313"/>
              </a:spcBef>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lvl="1" algn="just">
              <a:spcBef>
                <a:spcPts val="75"/>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La válvula de alivio de presión está instalada en la parte superior del  transformador. A esta válvula se debe realizar inspección visual de su estado e</a:t>
            </a:r>
            <a:r>
              <a:rPr lang="en-US" altLang="es-AR" sz="2200">
                <a:solidFill>
                  <a:srgbClr val="070707"/>
                </a:solidFill>
                <a:latin typeface="Arial" panose="020B0604020202020204" pitchFamily="34" charset="0"/>
                <a:cs typeface="Arial" panose="020B0604020202020204" pitchFamily="34" charset="0"/>
              </a:rPr>
              <a:t> </a:t>
            </a:r>
            <a:r>
              <a:rPr lang="es-AR" altLang="es-AR" sz="2200">
                <a:solidFill>
                  <a:srgbClr val="070707"/>
                </a:solidFill>
                <a:latin typeface="Arial" panose="020B0604020202020204" pitchFamily="34" charset="0"/>
                <a:cs typeface="Arial" panose="020B0604020202020204" pitchFamily="34" charset="0"/>
              </a:rPr>
              <a:t>informar cualquier irregularidad como derrames de aceite y estado de nivel de</a:t>
            </a:r>
            <a:r>
              <a:rPr lang="en-US" altLang="es-AR" sz="2200">
                <a:solidFill>
                  <a:srgbClr val="070707"/>
                </a:solidFill>
                <a:latin typeface="Arial" panose="020B0604020202020204" pitchFamily="34" charset="0"/>
                <a:cs typeface="Arial" panose="020B0604020202020204" pitchFamily="34" charset="0"/>
              </a:rPr>
              <a:t> </a:t>
            </a:r>
            <a:r>
              <a:rPr lang="es-AR" altLang="es-AR" sz="2200">
                <a:solidFill>
                  <a:srgbClr val="070707"/>
                </a:solidFill>
                <a:latin typeface="Arial" panose="020B0604020202020204" pitchFamily="34" charset="0"/>
                <a:cs typeface="Arial" panose="020B0604020202020204" pitchFamily="34" charset="0"/>
              </a:rPr>
              <a:t>alarma.</a:t>
            </a:r>
            <a:endParaRPr lang="en-US" altLang="es-AR" sz="2200">
              <a:solidFill>
                <a:srgbClr val="070707"/>
              </a:solidFill>
              <a:latin typeface="Arial" panose="020B0604020202020204" pitchFamily="34" charset="0"/>
              <a:cs typeface="Arial" panose="020B0604020202020204" pitchFamily="34" charset="0"/>
            </a:endParaRPr>
          </a:p>
          <a:p>
            <a:pPr lvl="1" algn="just">
              <a:spcBef>
                <a:spcPts val="7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p:txBody>
      </p:sp>
      <p:pic>
        <p:nvPicPr>
          <p:cNvPr id="432131"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250825" y="620713"/>
            <a:ext cx="8405813" cy="5954712"/>
          </a:xfrm>
          <a:prstGeom prst="rect">
            <a:avLst/>
          </a:prstGeom>
        </p:spPr>
        <p:txBody>
          <a:bodyPr lIns="0" tIns="6109" rIns="0" bIns="0">
            <a:spAutoFit/>
          </a:bodyPr>
          <a:lstStyle>
            <a:lvl1pPr marL="192088" indent="-182563">
              <a:defRPr>
                <a:solidFill>
                  <a:schemeClr val="tx1"/>
                </a:solidFill>
                <a:latin typeface="DIN-Regular" pitchFamily="34" charset="0"/>
              </a:defRPr>
            </a:lvl1pPr>
            <a:lvl2pPr marL="484188" indent="-182563">
              <a:defRPr>
                <a:solidFill>
                  <a:schemeClr val="tx1"/>
                </a:solidFill>
                <a:latin typeface="DIN-Regular" pitchFamily="34" charset="0"/>
              </a:defRPr>
            </a:lvl2pPr>
            <a:lvl3pPr marL="1046163" indent="-28575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300"/>
              </a:spcBef>
              <a:buFont typeface="Arial" panose="020B0604020202020204" pitchFamily="34" charset="0"/>
              <a:buChar char="•"/>
            </a:pPr>
            <a:r>
              <a:rPr lang="es-AR" altLang="es-AR" sz="2200" b="1">
                <a:solidFill>
                  <a:srgbClr val="070707"/>
                </a:solidFill>
                <a:latin typeface="Arial" panose="020B0604020202020204" pitchFamily="34" charset="0"/>
                <a:cs typeface="Arial" panose="020B0604020202020204" pitchFamily="34" charset="0"/>
              </a:rPr>
              <a:t>Consideraciones para la revisión del transformador de potencia:</a:t>
            </a:r>
            <a:endParaRPr lang="en-US" altLang="es-AR" sz="2200" b="1">
              <a:solidFill>
                <a:srgbClr val="070707"/>
              </a:solidFill>
              <a:latin typeface="Arial" panose="020B0604020202020204" pitchFamily="34" charset="0"/>
              <a:cs typeface="Arial" panose="020B0604020202020204" pitchFamily="34" charset="0"/>
            </a:endParaRPr>
          </a:p>
          <a:p>
            <a:pPr algn="just">
              <a:spcBef>
                <a:spcPts val="300"/>
              </a:spcBef>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lvl="1" algn="just">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Se debe tener en cuenta que la operación de algún equipo de protección  mecánica tal como el relé de gas o el relé diferencial, no siempre significa que el  transformador está dañado.</a:t>
            </a:r>
            <a:endParaRPr lang="en-US" altLang="es-AR" sz="2200">
              <a:solidFill>
                <a:srgbClr val="070707"/>
              </a:solidFill>
              <a:latin typeface="Arial" panose="020B0604020202020204" pitchFamily="34" charset="0"/>
              <a:cs typeface="Arial" panose="020B0604020202020204" pitchFamily="34" charset="0"/>
            </a:endParaRPr>
          </a:p>
          <a:p>
            <a:pPr lvl="1" algn="just">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lvl="1" algn="just">
              <a:spcBef>
                <a:spcPts val="275"/>
              </a:spcBef>
              <a:buFont typeface="Arial" panose="020B0604020202020204" pitchFamily="34" charset="0"/>
              <a:buChar char="•"/>
            </a:pPr>
            <a:r>
              <a:rPr lang="es-AR" altLang="es-AR" sz="2200">
                <a:solidFill>
                  <a:srgbClr val="070707"/>
                </a:solidFill>
                <a:latin typeface="Arial" panose="020B0604020202020204" pitchFamily="34" charset="0"/>
                <a:cs typeface="Arial" panose="020B0604020202020204" pitchFamily="34" charset="0"/>
              </a:rPr>
              <a:t>Por ejemplo, el relé de gas puede operar cuando:</a:t>
            </a:r>
            <a:endParaRPr lang="en-US" altLang="es-AR" sz="2200">
              <a:solidFill>
                <a:srgbClr val="070707"/>
              </a:solidFill>
              <a:latin typeface="Arial" panose="020B0604020202020204" pitchFamily="34" charset="0"/>
              <a:cs typeface="Arial" panose="020B0604020202020204" pitchFamily="34" charset="0"/>
            </a:endParaRPr>
          </a:p>
          <a:p>
            <a:pPr lvl="1" algn="just">
              <a:spcBef>
                <a:spcPts val="275"/>
              </a:spcBef>
              <a:buFont typeface="Arial" panose="020B0604020202020204" pitchFamily="34" charset="0"/>
              <a:buChar char="•"/>
            </a:pPr>
            <a:endParaRPr lang="es-AR" altLang="es-AR" sz="2200">
              <a:latin typeface="Arial" panose="020B0604020202020204" pitchFamily="34" charset="0"/>
              <a:cs typeface="Arial" panose="020B0604020202020204" pitchFamily="34" charset="0"/>
            </a:endParaRPr>
          </a:p>
          <a:p>
            <a:pPr lvl="2" algn="just">
              <a:spcBef>
                <a:spcPts val="25"/>
              </a:spcBef>
              <a:buFont typeface="Wingdings" panose="05000000000000000000" pitchFamily="2" charset="2"/>
              <a:buChar char="v"/>
            </a:pPr>
            <a:r>
              <a:rPr lang="es-AR" altLang="es-AR" sz="2200">
                <a:solidFill>
                  <a:srgbClr val="070707"/>
                </a:solidFill>
                <a:latin typeface="Arial" panose="020B0604020202020204" pitchFamily="34" charset="0"/>
                <a:cs typeface="Arial" panose="020B0604020202020204" pitchFamily="34" charset="0"/>
              </a:rPr>
              <a:t>Se ha liberado una burbuja de aire bajo la tapa del transformador, cuya  característica es sin olor y sin color.</a:t>
            </a:r>
            <a:endParaRPr lang="en-US" altLang="es-AR" sz="2200">
              <a:solidFill>
                <a:srgbClr val="070707"/>
              </a:solidFill>
              <a:latin typeface="Arial" panose="020B0604020202020204" pitchFamily="34" charset="0"/>
              <a:cs typeface="Arial" panose="020B0604020202020204" pitchFamily="34" charset="0"/>
            </a:endParaRPr>
          </a:p>
          <a:p>
            <a:pPr lvl="2" algn="just">
              <a:spcBef>
                <a:spcPts val="25"/>
              </a:spcBef>
              <a:buFont typeface="Wingdings" panose="05000000000000000000" pitchFamily="2" charset="2"/>
              <a:buChar char="v"/>
            </a:pPr>
            <a:endParaRPr lang="es-AR" altLang="es-AR" sz="2200">
              <a:latin typeface="Arial" panose="020B0604020202020204" pitchFamily="34" charset="0"/>
              <a:cs typeface="Arial" panose="020B0604020202020204" pitchFamily="34" charset="0"/>
            </a:endParaRPr>
          </a:p>
          <a:p>
            <a:pPr lvl="2" algn="just">
              <a:spcBef>
                <a:spcPts val="275"/>
              </a:spcBef>
              <a:buFont typeface="Wingdings" panose="05000000000000000000" pitchFamily="2" charset="2"/>
              <a:buChar char="v"/>
            </a:pPr>
            <a:r>
              <a:rPr lang="es-AR" altLang="es-AR" sz="2200">
                <a:solidFill>
                  <a:srgbClr val="070707"/>
                </a:solidFill>
                <a:latin typeface="Arial" panose="020B0604020202020204" pitchFamily="34" charset="0"/>
                <a:cs typeface="Arial" panose="020B0604020202020204" pitchFamily="34" charset="0"/>
              </a:rPr>
              <a:t>Ha pasado una corriente de cortocircuito por el transformador.</a:t>
            </a:r>
            <a:endParaRPr lang="en-US" altLang="es-AR" sz="2200">
              <a:solidFill>
                <a:srgbClr val="070707"/>
              </a:solidFill>
              <a:latin typeface="Arial" panose="020B0604020202020204" pitchFamily="34" charset="0"/>
              <a:cs typeface="Arial" panose="020B0604020202020204" pitchFamily="34" charset="0"/>
            </a:endParaRPr>
          </a:p>
          <a:p>
            <a:pPr lvl="2" algn="just">
              <a:spcBef>
                <a:spcPts val="275"/>
              </a:spcBef>
              <a:buFont typeface="Wingdings" panose="05000000000000000000" pitchFamily="2" charset="2"/>
              <a:buChar char="v"/>
            </a:pPr>
            <a:endParaRPr lang="es-AR" altLang="es-AR" sz="2200">
              <a:latin typeface="Arial" panose="020B0604020202020204" pitchFamily="34" charset="0"/>
              <a:cs typeface="Arial" panose="020B0604020202020204" pitchFamily="34" charset="0"/>
            </a:endParaRPr>
          </a:p>
          <a:p>
            <a:pPr lvl="2" algn="just">
              <a:spcBef>
                <a:spcPts val="13"/>
              </a:spcBef>
              <a:buFont typeface="Wingdings" panose="05000000000000000000" pitchFamily="2" charset="2"/>
              <a:buChar char="v"/>
            </a:pPr>
            <a:r>
              <a:rPr lang="es-AR" altLang="es-AR" sz="2200">
                <a:solidFill>
                  <a:srgbClr val="070707"/>
                </a:solidFill>
                <a:latin typeface="Arial" panose="020B0604020202020204" pitchFamily="34" charset="0"/>
                <a:cs typeface="Arial" panose="020B0604020202020204" pitchFamily="34" charset="0"/>
              </a:rPr>
              <a:t>Ha sucedido un daño dentro del transformador el gas puede tener color, y mal olor  y generalmente es combustible.</a:t>
            </a:r>
            <a:endParaRPr lang="es-AR" altLang="es-AR" sz="2200">
              <a:latin typeface="Arial" panose="020B0604020202020204" pitchFamily="34" charset="0"/>
              <a:cs typeface="Arial" panose="020B0604020202020204" pitchFamily="34" charset="0"/>
            </a:endParaRPr>
          </a:p>
        </p:txBody>
      </p:sp>
      <p:pic>
        <p:nvPicPr>
          <p:cNvPr id="43315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620713"/>
            <a:ext cx="8504237" cy="6789737"/>
          </a:xfrm>
          <a:prstGeom prst="rect">
            <a:avLst/>
          </a:prstGeom>
        </p:spPr>
        <p:txBody>
          <a:bodyPr lIns="0" tIns="6109" rIns="0" bIns="0">
            <a:spAutoFit/>
          </a:bodyPr>
          <a:lstStyle>
            <a:lvl1pPr marL="4763">
              <a:defRPr>
                <a:solidFill>
                  <a:schemeClr val="tx1"/>
                </a:solidFill>
                <a:latin typeface="DIN-Regular" pitchFamily="34" charset="0"/>
              </a:defRPr>
            </a:lvl1pPr>
            <a:lvl2pPr marL="6604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lnSpc>
                <a:spcPts val="2200"/>
              </a:lnSpc>
              <a:spcBef>
                <a:spcPts val="50"/>
              </a:spcBef>
            </a:pPr>
            <a:r>
              <a:rPr lang="es-AR" altLang="es-AR" sz="2000" b="1">
                <a:solidFill>
                  <a:srgbClr val="070707"/>
                </a:solidFill>
                <a:latin typeface="Arial" panose="020B0604020202020204" pitchFamily="34" charset="0"/>
                <a:cs typeface="Arial" panose="020B0604020202020204" pitchFamily="34" charset="0"/>
              </a:rPr>
              <a:t>El relé diferencial puede operar, por alguna de las siguientes causas:</a:t>
            </a:r>
            <a:endParaRPr lang="en-US" altLang="es-AR" sz="2000" b="1">
              <a:solidFill>
                <a:srgbClr val="070707"/>
              </a:solidFill>
              <a:latin typeface="Arial" panose="020B0604020202020204" pitchFamily="34" charset="0"/>
              <a:cs typeface="Arial" panose="020B0604020202020204" pitchFamily="34" charset="0"/>
            </a:endParaRPr>
          </a:p>
          <a:p>
            <a:pPr algn="just">
              <a:lnSpc>
                <a:spcPts val="2200"/>
              </a:lnSpc>
              <a:spcBef>
                <a:spcPts val="50"/>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Paso de corriente de cortocircuito.  Impulso de corriente inrrush o arranque.  Equipo de protección defectuoso.</a:t>
            </a:r>
          </a:p>
          <a:p>
            <a:pPr algn="just">
              <a:lnSpc>
                <a:spcPts val="2200"/>
              </a:lnSpc>
              <a:spcBef>
                <a:spcPts val="50"/>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lnSpc>
                <a:spcPts val="2200"/>
              </a:lnSpc>
              <a:spcBef>
                <a:spcPts val="2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Daño en el devanado al interior del transformador.</a:t>
            </a:r>
          </a:p>
          <a:p>
            <a:pPr algn="just">
              <a:lnSpc>
                <a:spcPts val="2200"/>
              </a:lnSpc>
              <a:spcBef>
                <a:spcPts val="22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lnSpc>
                <a:spcPts val="2200"/>
              </a:lnSpc>
              <a:spcBef>
                <a:spcPts val="63"/>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Para la ejecución de la inspección del transformador se presenta la Tabla 3.1 (el  cual también incluye de los demás equipos de la subestación).</a:t>
            </a:r>
          </a:p>
          <a:p>
            <a:pPr algn="just">
              <a:lnSpc>
                <a:spcPts val="2200"/>
              </a:lnSpc>
              <a:spcBef>
                <a:spcPts val="63"/>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algn="just">
              <a:lnSpc>
                <a:spcPts val="2200"/>
              </a:lnSpc>
              <a:spcBef>
                <a:spcPts val="213"/>
              </a:spcBef>
            </a:pPr>
            <a:r>
              <a:rPr lang="es-AR" altLang="es-AR" sz="20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Inspección Seccionador de potencia</a:t>
            </a:r>
            <a:endParaRPr lang="es-AR" altLang="es-AR" sz="2000">
              <a:effectLst>
                <a:outerShdw blurRad="38100" dist="38100" dir="2700000" algn="tl">
                  <a:srgbClr val="C0C0C0"/>
                </a:outerShdw>
              </a:effectLst>
              <a:latin typeface="Arial" panose="020B0604020202020204" pitchFamily="34" charset="0"/>
              <a:cs typeface="Arial" panose="020B0604020202020204" pitchFamily="34" charset="0"/>
            </a:endParaRPr>
          </a:p>
          <a:p>
            <a:pPr algn="just">
              <a:lnSpc>
                <a:spcPts val="2200"/>
              </a:lnSpc>
              <a:spcBef>
                <a:spcPts val="238"/>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La inspección de los seccionadores de la bahía se debe de chequear, que equipo se encuentre de la siguiente forma:</a:t>
            </a:r>
            <a:endParaRPr lang="es-AR" altLang="es-AR" sz="2000">
              <a:latin typeface="Arial" panose="020B0604020202020204" pitchFamily="34" charset="0"/>
              <a:cs typeface="Arial" panose="020B0604020202020204" pitchFamily="34" charset="0"/>
            </a:endParaRPr>
          </a:p>
          <a:p>
            <a:pPr lvl="1" algn="just">
              <a:lnSpc>
                <a:spcPts val="2200"/>
              </a:lnSpc>
              <a:spcBef>
                <a:spcPts val="275"/>
              </a:spcBef>
            </a:pPr>
            <a:r>
              <a:rPr lang="es-AR" altLang="es-AR" sz="2000" b="1">
                <a:solidFill>
                  <a:srgbClr val="070707"/>
                </a:solidFill>
                <a:latin typeface="Arial" panose="020B0604020202020204" pitchFamily="34" charset="0"/>
                <a:cs typeface="Arial" panose="020B0604020202020204" pitchFamily="34" charset="0"/>
              </a:rPr>
              <a:t>Varilla de accionamiento</a:t>
            </a:r>
            <a:endParaRPr lang="es-AR" altLang="es-AR" sz="2000">
              <a:latin typeface="Arial" panose="020B0604020202020204" pitchFamily="34" charset="0"/>
              <a:cs typeface="Arial" panose="020B0604020202020204" pitchFamily="34" charset="0"/>
            </a:endParaRPr>
          </a:p>
          <a:p>
            <a:pPr algn="just">
              <a:lnSpc>
                <a:spcPts val="2200"/>
              </a:lnSpc>
              <a:spcBef>
                <a:spcPts val="238"/>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Debe encontrase bien ajustada y sin torsión.</a:t>
            </a:r>
            <a:endParaRPr lang="es-AR" altLang="es-AR" sz="2000">
              <a:latin typeface="Arial" panose="020B0604020202020204" pitchFamily="34" charset="0"/>
              <a:cs typeface="Arial" panose="020B0604020202020204" pitchFamily="34" charset="0"/>
            </a:endParaRPr>
          </a:p>
          <a:p>
            <a:pPr lvl="1" algn="just">
              <a:lnSpc>
                <a:spcPts val="2200"/>
              </a:lnSpc>
              <a:spcBef>
                <a:spcPts val="313"/>
              </a:spcBef>
            </a:pPr>
            <a:r>
              <a:rPr lang="es-AR" altLang="es-AR" sz="2000" b="1">
                <a:solidFill>
                  <a:srgbClr val="070707"/>
                </a:solidFill>
                <a:latin typeface="Arial" panose="020B0604020202020204" pitchFamily="34" charset="0"/>
                <a:cs typeface="Arial" panose="020B0604020202020204" pitchFamily="34" charset="0"/>
              </a:rPr>
              <a:t>Los cojinetes</a:t>
            </a:r>
            <a:endParaRPr lang="es-AR" altLang="es-AR" sz="2000">
              <a:latin typeface="Arial" panose="020B0604020202020204" pitchFamily="34" charset="0"/>
              <a:cs typeface="Arial" panose="020B0604020202020204" pitchFamily="34" charset="0"/>
            </a:endParaRPr>
          </a:p>
          <a:p>
            <a:pPr algn="just">
              <a:lnSpc>
                <a:spcPts val="2200"/>
              </a:lnSpc>
              <a:spcBef>
                <a:spcPts val="13"/>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Son los que sostienen a los aisladores y deben estén bien engrasados para  realizar un buen giro.</a:t>
            </a:r>
            <a:endParaRPr lang="es-AR" altLang="es-AR" sz="2000">
              <a:latin typeface="Arial" panose="020B0604020202020204" pitchFamily="34" charset="0"/>
              <a:cs typeface="Arial" panose="020B0604020202020204" pitchFamily="34" charset="0"/>
            </a:endParaRPr>
          </a:p>
          <a:p>
            <a:pPr lvl="1" algn="just">
              <a:lnSpc>
                <a:spcPts val="2200"/>
              </a:lnSpc>
              <a:spcBef>
                <a:spcPts val="313"/>
              </a:spcBef>
            </a:pPr>
            <a:r>
              <a:rPr lang="es-AR" altLang="es-AR" sz="2000" b="1">
                <a:solidFill>
                  <a:srgbClr val="070707"/>
                </a:solidFill>
                <a:latin typeface="Arial" panose="020B0604020202020204" pitchFamily="34" charset="0"/>
                <a:cs typeface="Arial" panose="020B0604020202020204" pitchFamily="34" charset="0"/>
              </a:rPr>
              <a:t>Portadores de corriente</a:t>
            </a:r>
            <a:endParaRPr lang="es-AR" altLang="es-AR" sz="2000">
              <a:latin typeface="Arial" panose="020B0604020202020204" pitchFamily="34" charset="0"/>
              <a:cs typeface="Arial" panose="020B0604020202020204" pitchFamily="34" charset="0"/>
            </a:endParaRPr>
          </a:p>
          <a:p>
            <a:pPr algn="just">
              <a:lnSpc>
                <a:spcPts val="2200"/>
              </a:lnSpc>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Al cerrar el seccionador todos los polos deben estar en línea recta y los contactos  entren bien uno dentro del otro al cerrar el seccionador.</a:t>
            </a:r>
            <a:endParaRPr lang="es-AR" altLang="es-AR" sz="2000">
              <a:latin typeface="Arial" panose="020B0604020202020204" pitchFamily="34" charset="0"/>
              <a:cs typeface="Arial" panose="020B0604020202020204" pitchFamily="34" charset="0"/>
            </a:endParaRPr>
          </a:p>
          <a:p>
            <a:pPr algn="just">
              <a:lnSpc>
                <a:spcPts val="2200"/>
              </a:lnSpc>
              <a:spcBef>
                <a:spcPts val="238"/>
              </a:spcBef>
            </a:pPr>
            <a:endParaRPr lang="es-AR" altLang="es-AR" sz="2000">
              <a:latin typeface="Arial" panose="020B0604020202020204" pitchFamily="34" charset="0"/>
              <a:cs typeface="Arial" panose="020B0604020202020204" pitchFamily="34" charset="0"/>
            </a:endParaRPr>
          </a:p>
          <a:p>
            <a:pPr>
              <a:lnSpc>
                <a:spcPts val="2200"/>
              </a:lnSpc>
              <a:spcBef>
                <a:spcPts val="50"/>
              </a:spcBef>
            </a:pPr>
            <a:endParaRPr lang="es-AR" altLang="es-AR" sz="2000">
              <a:latin typeface="Arial" panose="020B0604020202020204" pitchFamily="34" charset="0"/>
              <a:cs typeface="Arial" panose="020B0604020202020204" pitchFamily="34" charset="0"/>
            </a:endParaRPr>
          </a:p>
        </p:txBody>
      </p:sp>
      <p:sp>
        <p:nvSpPr>
          <p:cNvPr id="14" name="object 14"/>
          <p:cNvSpPr txBox="1"/>
          <p:nvPr/>
        </p:nvSpPr>
        <p:spPr>
          <a:xfrm>
            <a:off x="3702050" y="2392363"/>
            <a:ext cx="2819400" cy="244475"/>
          </a:xfrm>
          <a:prstGeom prst="rect">
            <a:avLst/>
          </a:prstGeom>
        </p:spPr>
        <p:txBody>
          <a:bodyPr lIns="0" tIns="34208" rIns="0" bIns="0">
            <a:spAutoFit/>
          </a:bodyPr>
          <a:lstStyle/>
          <a:p>
            <a:pPr marL="215931">
              <a:spcBef>
                <a:spcPts val="226"/>
              </a:spcBef>
              <a:defRPr/>
            </a:pPr>
            <a:endParaRPr lang="es-AR" sz="602" dirty="0">
              <a:latin typeface="Microsoft Sans Serif"/>
              <a:cs typeface="Microsoft Sans Serif"/>
            </a:endParaRPr>
          </a:p>
          <a:p>
            <a:pPr marL="215931">
              <a:spcBef>
                <a:spcPts val="226"/>
              </a:spcBef>
              <a:defRPr/>
            </a:pPr>
            <a:endParaRPr sz="602" dirty="0">
              <a:latin typeface="Microsoft Sans Serif"/>
              <a:cs typeface="Microsoft Sans Serif"/>
            </a:endParaRPr>
          </a:p>
        </p:txBody>
      </p:sp>
      <p:pic>
        <p:nvPicPr>
          <p:cNvPr id="434180"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3850" y="269875"/>
            <a:ext cx="8502650" cy="6559550"/>
          </a:xfrm>
          <a:prstGeom prst="rect">
            <a:avLst/>
          </a:prstGeom>
        </p:spPr>
        <p:txBody>
          <a:bodyPr lIns="0" tIns="6109" rIns="0" bIns="0">
            <a:spAutoFit/>
          </a:bodyPr>
          <a:lstStyle>
            <a:lvl1pPr marL="392113" indent="-182563">
              <a:defRPr>
                <a:solidFill>
                  <a:schemeClr val="tx1"/>
                </a:solidFill>
                <a:latin typeface="DIN-Regular" pitchFamily="34" charset="0"/>
              </a:defRPr>
            </a:lvl1pPr>
            <a:lvl2pPr marL="668338">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lnSpc>
                <a:spcPts val="2200"/>
              </a:lnSpc>
              <a:spcBef>
                <a:spcPts val="313"/>
              </a:spcBef>
            </a:pPr>
            <a:r>
              <a:rPr lang="es-AR" altLang="es-AR" sz="2400" b="1">
                <a:solidFill>
                  <a:srgbClr val="070707"/>
                </a:solidFill>
                <a:latin typeface="Arial" panose="020B0604020202020204" pitchFamily="34" charset="0"/>
                <a:cs typeface="Arial" panose="020B0604020202020204" pitchFamily="34" charset="0"/>
              </a:rPr>
              <a:t>La Puesta a tierra</a:t>
            </a:r>
          </a:p>
          <a:p>
            <a:pPr lvl="1" algn="just">
              <a:lnSpc>
                <a:spcPts val="2200"/>
              </a:lnSpc>
              <a:spcBef>
                <a:spcPts val="313"/>
              </a:spcBef>
            </a:pPr>
            <a:endParaRPr lang="es-AR" altLang="es-AR" sz="2400">
              <a:latin typeface="Arial" panose="020B0604020202020204" pitchFamily="34" charset="0"/>
              <a:cs typeface="Arial" panose="020B0604020202020204" pitchFamily="34" charset="0"/>
            </a:endParaRPr>
          </a:p>
          <a:p>
            <a:pPr algn="just">
              <a:lnSpc>
                <a:spcPts val="2200"/>
              </a:lnSpc>
              <a:spcBef>
                <a:spcPts val="7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La conexión de la estructura a malla a tierra debe estar bien conectada y sin  corrosión o que el cable a la malla no se encuentre sulfatado.</a:t>
            </a:r>
          </a:p>
          <a:p>
            <a:pPr algn="just">
              <a:lnSpc>
                <a:spcPts val="2200"/>
              </a:lnSpc>
              <a:spcBef>
                <a:spcPts val="75"/>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lvl="1" algn="just">
              <a:lnSpc>
                <a:spcPts val="2200"/>
              </a:lnSpc>
              <a:spcBef>
                <a:spcPts val="225"/>
              </a:spcBef>
            </a:pPr>
            <a:r>
              <a:rPr lang="es-AR" altLang="es-AR" sz="2400" b="1">
                <a:solidFill>
                  <a:srgbClr val="070707"/>
                </a:solidFill>
                <a:latin typeface="Arial" panose="020B0604020202020204" pitchFamily="34" charset="0"/>
                <a:cs typeface="Arial" panose="020B0604020202020204" pitchFamily="34" charset="0"/>
              </a:rPr>
              <a:t>El armario de control de equipo</a:t>
            </a:r>
          </a:p>
          <a:p>
            <a:pPr lvl="1" algn="just">
              <a:lnSpc>
                <a:spcPts val="2200"/>
              </a:lnSpc>
              <a:spcBef>
                <a:spcPts val="225"/>
              </a:spcBef>
            </a:pPr>
            <a:endParaRPr lang="es-AR" altLang="es-AR" sz="2400">
              <a:latin typeface="Arial" panose="020B0604020202020204" pitchFamily="34" charset="0"/>
              <a:cs typeface="Arial" panose="020B0604020202020204" pitchFamily="34" charset="0"/>
            </a:endParaRPr>
          </a:p>
          <a:p>
            <a:pPr algn="just">
              <a:lnSpc>
                <a:spcPts val="2200"/>
              </a:lnSpc>
              <a:spcBef>
                <a:spcPts val="13"/>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Supervisar el funcionamiento de la iluminación, calefacción, cableado cerraduras y  demás componentes.</a:t>
            </a:r>
          </a:p>
          <a:p>
            <a:pPr algn="just">
              <a:lnSpc>
                <a:spcPts val="2200"/>
              </a:lnSpc>
              <a:spcBef>
                <a:spcPts val="13"/>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lvl="1" algn="just">
              <a:lnSpc>
                <a:spcPts val="2200"/>
              </a:lnSpc>
              <a:spcBef>
                <a:spcPts val="313"/>
              </a:spcBef>
            </a:pPr>
            <a:r>
              <a:rPr lang="es-AR" altLang="es-AR" sz="2400" b="1">
                <a:solidFill>
                  <a:srgbClr val="070707"/>
                </a:solidFill>
                <a:latin typeface="Arial" panose="020B0604020202020204" pitchFamily="34" charset="0"/>
                <a:cs typeface="Arial" panose="020B0604020202020204" pitchFamily="34" charset="0"/>
              </a:rPr>
              <a:t>Mecanismo de accionamiento mecánico</a:t>
            </a:r>
          </a:p>
          <a:p>
            <a:pPr lvl="1" algn="just">
              <a:lnSpc>
                <a:spcPts val="2200"/>
              </a:lnSpc>
              <a:spcBef>
                <a:spcPts val="313"/>
              </a:spcBef>
            </a:pPr>
            <a:endParaRPr lang="es-AR" altLang="es-AR" sz="2400">
              <a:latin typeface="Arial" panose="020B0604020202020204" pitchFamily="34" charset="0"/>
              <a:cs typeface="Arial" panose="020B0604020202020204" pitchFamily="34" charset="0"/>
            </a:endParaRPr>
          </a:p>
          <a:p>
            <a:pPr algn="just">
              <a:lnSpc>
                <a:spcPts val="2200"/>
              </a:lnSpc>
              <a:spcBef>
                <a:spcPts val="50"/>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Los mecanismos de accionamiento y todas las superficies de roce se encuentren  así:</a:t>
            </a:r>
          </a:p>
          <a:p>
            <a:pPr algn="just">
              <a:lnSpc>
                <a:spcPts val="2200"/>
              </a:lnSpc>
              <a:spcBef>
                <a:spcPts val="50"/>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lvl="1" algn="just">
              <a:lnSpc>
                <a:spcPts val="2200"/>
              </a:lnSpc>
              <a:spcBef>
                <a:spcPts val="238"/>
              </a:spcBef>
              <a:buFont typeface="Wingdings" panose="05000000000000000000" pitchFamily="2" charset="2"/>
              <a:buChar char="Ø"/>
            </a:pPr>
            <a:r>
              <a:rPr lang="es-AR" altLang="es-AR" sz="2400">
                <a:solidFill>
                  <a:srgbClr val="070707"/>
                </a:solidFill>
                <a:latin typeface="Arial" panose="020B0604020202020204" pitchFamily="34" charset="0"/>
                <a:cs typeface="Arial" panose="020B0604020202020204" pitchFamily="34" charset="0"/>
              </a:rPr>
              <a:t>Lubricadas y en buen estado.</a:t>
            </a:r>
          </a:p>
          <a:p>
            <a:pPr lvl="1" algn="just">
              <a:lnSpc>
                <a:spcPts val="2200"/>
              </a:lnSpc>
              <a:spcBef>
                <a:spcPts val="238"/>
              </a:spcBef>
              <a:buFont typeface="Wingdings" panose="05000000000000000000" pitchFamily="2" charset="2"/>
              <a:buChar char="Ø"/>
            </a:pPr>
            <a:endParaRPr lang="es-AR" altLang="es-AR" sz="2400">
              <a:latin typeface="Arial" panose="020B0604020202020204" pitchFamily="34" charset="0"/>
              <a:cs typeface="Arial" panose="020B0604020202020204" pitchFamily="34" charset="0"/>
            </a:endParaRPr>
          </a:p>
          <a:p>
            <a:pPr lvl="1" algn="just">
              <a:lnSpc>
                <a:spcPts val="2200"/>
              </a:lnSpc>
              <a:buFont typeface="Wingdings" panose="05000000000000000000" pitchFamily="2" charset="2"/>
              <a:buChar char="Ø"/>
            </a:pPr>
            <a:r>
              <a:rPr lang="es-AR" altLang="es-AR" sz="2400">
                <a:solidFill>
                  <a:srgbClr val="070707"/>
                </a:solidFill>
                <a:latin typeface="Arial" panose="020B0604020202020204" pitchFamily="34" charset="0"/>
                <a:cs typeface="Arial" panose="020B0604020202020204" pitchFamily="34" charset="0"/>
              </a:rPr>
              <a:t>Que no existan excedentes de grasa, aceite y ningún tipo de humedad.  Que no exista corrosión en las piezas metálicas</a:t>
            </a:r>
            <a:r>
              <a:rPr lang="es-AR" altLang="es-AR" sz="2000">
                <a:solidFill>
                  <a:srgbClr val="070707"/>
                </a:solidFill>
                <a:latin typeface="Arial" panose="020B0604020202020204" pitchFamily="34" charset="0"/>
                <a:cs typeface="Arial" panose="020B0604020202020204" pitchFamily="34" charset="0"/>
              </a:rPr>
              <a:t>.</a:t>
            </a:r>
          </a:p>
          <a:p>
            <a:pPr algn="just">
              <a:lnSpc>
                <a:spcPts val="1400"/>
              </a:lnSpc>
              <a:spcBef>
                <a:spcPts val="238"/>
              </a:spcBef>
            </a:pPr>
            <a:endParaRPr lang="es-AR" altLang="es-AR" sz="1400">
              <a:latin typeface="Arial" panose="020B0604020202020204" pitchFamily="34" charset="0"/>
              <a:cs typeface="Arial" panose="020B0604020202020204" pitchFamily="34" charset="0"/>
            </a:endParaRPr>
          </a:p>
          <a:p>
            <a:pPr>
              <a:lnSpc>
                <a:spcPts val="1400"/>
              </a:lnSpc>
              <a:spcBef>
                <a:spcPts val="50"/>
              </a:spcBef>
            </a:pPr>
            <a:endParaRPr lang="es-AR" altLang="es-AR" sz="1400">
              <a:latin typeface="Arial" panose="020B0604020202020204" pitchFamily="34" charset="0"/>
              <a:cs typeface="Arial" panose="020B0604020202020204" pitchFamily="34" charset="0"/>
            </a:endParaRPr>
          </a:p>
        </p:txBody>
      </p:sp>
      <p:sp>
        <p:nvSpPr>
          <p:cNvPr id="14" name="object 14"/>
          <p:cNvSpPr txBox="1"/>
          <p:nvPr/>
        </p:nvSpPr>
        <p:spPr>
          <a:xfrm>
            <a:off x="3702050" y="2392363"/>
            <a:ext cx="2819400" cy="244475"/>
          </a:xfrm>
          <a:prstGeom prst="rect">
            <a:avLst/>
          </a:prstGeom>
        </p:spPr>
        <p:txBody>
          <a:bodyPr lIns="0" tIns="34208" rIns="0" bIns="0">
            <a:spAutoFit/>
          </a:bodyPr>
          <a:lstStyle/>
          <a:p>
            <a:pPr marL="215931">
              <a:spcBef>
                <a:spcPts val="226"/>
              </a:spcBef>
              <a:defRPr/>
            </a:pPr>
            <a:endParaRPr lang="es-AR" sz="602" dirty="0">
              <a:latin typeface="Microsoft Sans Serif"/>
              <a:cs typeface="Microsoft Sans Serif"/>
            </a:endParaRPr>
          </a:p>
          <a:p>
            <a:pPr marL="215931">
              <a:spcBef>
                <a:spcPts val="226"/>
              </a:spcBef>
              <a:defRPr/>
            </a:pPr>
            <a:endParaRPr sz="602" dirty="0">
              <a:latin typeface="Microsoft Sans Serif"/>
              <a:cs typeface="Microsoft Sans Serif"/>
            </a:endParaRPr>
          </a:p>
        </p:txBody>
      </p:sp>
      <p:pic>
        <p:nvPicPr>
          <p:cNvPr id="435204"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3850" y="269875"/>
            <a:ext cx="8502650" cy="7142163"/>
          </a:xfrm>
          <a:prstGeom prst="rect">
            <a:avLst/>
          </a:prstGeom>
        </p:spPr>
        <p:txBody>
          <a:bodyPr lIns="0" tIns="6109" rIns="0" bIns="0">
            <a:spAutoFit/>
          </a:bodyPr>
          <a:lstStyle>
            <a:lvl1pPr>
              <a:defRPr>
                <a:solidFill>
                  <a:schemeClr val="tx1"/>
                </a:solidFill>
                <a:latin typeface="DIN-Regular" pitchFamily="34" charset="0"/>
              </a:defRPr>
            </a:lvl1pPr>
            <a:lvl2pPr marL="519113">
              <a:defRPr>
                <a:solidFill>
                  <a:schemeClr val="tx1"/>
                </a:solidFill>
                <a:latin typeface="DIN-Regular" pitchFamily="34" charset="0"/>
              </a:defRPr>
            </a:lvl2pPr>
            <a:lvl3pPr marL="1098550" indent="-3429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1" algn="just">
              <a:lnSpc>
                <a:spcPts val="2100"/>
              </a:lnSpc>
            </a:pPr>
            <a:endParaRPr lang="es-AR" altLang="es-AR" sz="2000">
              <a:latin typeface="Arial" panose="020B0604020202020204" pitchFamily="34" charset="0"/>
              <a:cs typeface="Arial" panose="020B0604020202020204" pitchFamily="34" charset="0"/>
            </a:endParaRPr>
          </a:p>
          <a:p>
            <a:pPr algn="just">
              <a:spcBef>
                <a:spcPts val="275"/>
              </a:spcBef>
            </a:pPr>
            <a:r>
              <a:rPr lang="es-AR" altLang="es-AR" sz="24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Cuchillas de puesta a tierra para seccionadores</a:t>
            </a:r>
          </a:p>
          <a:p>
            <a:pPr lvl="1" algn="just">
              <a:spcBef>
                <a:spcPts val="27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En este se debe supervisar la posición de los contactos como se muestra a continuación:</a:t>
            </a:r>
          </a:p>
          <a:p>
            <a:pPr lvl="1" algn="just">
              <a:spcBef>
                <a:spcPts val="275"/>
              </a:spcBef>
              <a:buFont typeface="Arial" panose="020B0604020202020204" pitchFamily="34" charset="0"/>
              <a:buChar char="•"/>
            </a:pPr>
            <a:endParaRPr lang="es-AR" altLang="es-AR" sz="2400">
              <a:solidFill>
                <a:srgbClr val="070707"/>
              </a:solidFill>
              <a:latin typeface="Arial" panose="020B0604020202020204" pitchFamily="34" charset="0"/>
              <a:cs typeface="Arial" panose="020B0604020202020204" pitchFamily="34" charset="0"/>
            </a:endParaRPr>
          </a:p>
          <a:p>
            <a:pPr lvl="2" algn="just">
              <a:spcBef>
                <a:spcPts val="300"/>
              </a:spcBef>
              <a:buFont typeface="Wingdings" panose="05000000000000000000" pitchFamily="2" charset="2"/>
              <a:buChar char="q"/>
            </a:pPr>
            <a:r>
              <a:rPr lang="es-AR" altLang="es-AR" sz="2400">
                <a:solidFill>
                  <a:srgbClr val="070707"/>
                </a:solidFill>
                <a:latin typeface="Arial" panose="020B0604020202020204" pitchFamily="34" charset="0"/>
                <a:cs typeface="Arial" panose="020B0604020202020204" pitchFamily="34" charset="0"/>
              </a:rPr>
              <a:t>El contacto móvil se desplace en línea recta hacia el contacto fijo</a:t>
            </a:r>
          </a:p>
          <a:p>
            <a:pPr lvl="2" algn="just">
              <a:spcBef>
                <a:spcPts val="300"/>
              </a:spcBef>
              <a:buFont typeface="Wingdings" panose="05000000000000000000" pitchFamily="2" charset="2"/>
              <a:buChar char="q"/>
            </a:pPr>
            <a:endParaRPr lang="es-AR" altLang="es-AR" sz="2400">
              <a:latin typeface="Arial" panose="020B0604020202020204" pitchFamily="34" charset="0"/>
              <a:cs typeface="Arial" panose="020B0604020202020204" pitchFamily="34" charset="0"/>
            </a:endParaRPr>
          </a:p>
          <a:p>
            <a:pPr lvl="2" algn="just">
              <a:spcBef>
                <a:spcPts val="38"/>
              </a:spcBef>
              <a:buFont typeface="Wingdings" panose="05000000000000000000" pitchFamily="2" charset="2"/>
              <a:buChar char="q"/>
            </a:pPr>
            <a:r>
              <a:rPr lang="es-AR" altLang="es-AR" sz="2400">
                <a:solidFill>
                  <a:srgbClr val="070707"/>
                </a:solidFill>
                <a:latin typeface="Arial" panose="020B0604020202020204" pitchFamily="34" charset="0"/>
                <a:cs typeface="Arial" panose="020B0604020202020204" pitchFamily="34" charset="0"/>
              </a:rPr>
              <a:t>La longitud del tubo de contacto se encuentre con sus medidas nominales.  La existencia del dispositivo de enclavamiento.</a:t>
            </a:r>
          </a:p>
          <a:p>
            <a:pPr lvl="2" algn="just">
              <a:spcBef>
                <a:spcPts val="38"/>
              </a:spcBef>
              <a:buFont typeface="Wingdings" panose="05000000000000000000" pitchFamily="2" charset="2"/>
              <a:buChar char="q"/>
            </a:pPr>
            <a:endParaRPr lang="es-AR" altLang="es-AR" sz="2400">
              <a:solidFill>
                <a:srgbClr val="070707"/>
              </a:solidFill>
              <a:latin typeface="Arial" panose="020B0604020202020204" pitchFamily="34" charset="0"/>
              <a:cs typeface="Arial" panose="020B0604020202020204" pitchFamily="34" charset="0"/>
            </a:endParaRPr>
          </a:p>
          <a:p>
            <a:pPr lvl="2" algn="just">
              <a:spcBef>
                <a:spcPts val="38"/>
              </a:spcBef>
              <a:buFont typeface="Wingdings" panose="05000000000000000000" pitchFamily="2" charset="2"/>
              <a:buChar char="q"/>
            </a:pPr>
            <a:r>
              <a:rPr lang="es-AR" altLang="es-AR" sz="2400">
                <a:solidFill>
                  <a:srgbClr val="070707"/>
                </a:solidFill>
                <a:latin typeface="Arial" panose="020B0604020202020204" pitchFamily="34" charset="0"/>
                <a:cs typeface="Arial" panose="020B0604020202020204" pitchFamily="34" charset="0"/>
              </a:rPr>
              <a:t>Las barras de contacto no se hayan deformado ni doblado hacia fuera de su  respectiva posición.</a:t>
            </a:r>
          </a:p>
          <a:p>
            <a:pPr lvl="2" algn="just">
              <a:spcBef>
                <a:spcPts val="38"/>
              </a:spcBef>
              <a:buFont typeface="Wingdings" panose="05000000000000000000" pitchFamily="2" charset="2"/>
              <a:buChar char="q"/>
            </a:pPr>
            <a:endParaRPr lang="es-AR" altLang="es-AR" sz="2400">
              <a:solidFill>
                <a:srgbClr val="070707"/>
              </a:solidFill>
              <a:latin typeface="Arial" panose="020B0604020202020204" pitchFamily="34" charset="0"/>
              <a:cs typeface="Arial" panose="020B0604020202020204" pitchFamily="34" charset="0"/>
            </a:endParaRPr>
          </a:p>
          <a:p>
            <a:pPr lvl="2" algn="just">
              <a:spcBef>
                <a:spcPts val="38"/>
              </a:spcBef>
              <a:buFont typeface="Wingdings" panose="05000000000000000000" pitchFamily="2" charset="2"/>
              <a:buChar char="q"/>
            </a:pPr>
            <a:r>
              <a:rPr lang="es-AR" altLang="es-AR" sz="2400">
                <a:solidFill>
                  <a:srgbClr val="070707"/>
                </a:solidFill>
                <a:latin typeface="Arial" panose="020B0604020202020204" pitchFamily="34" charset="0"/>
                <a:cs typeface="Arial" panose="020B0604020202020204" pitchFamily="34" charset="0"/>
              </a:rPr>
              <a:t>No existan excedentes de pasta de contacto sobre las superficies de contacto.</a:t>
            </a:r>
            <a:endParaRPr lang="es-AR" altLang="es-AR" sz="2400">
              <a:latin typeface="Arial" panose="020B0604020202020204" pitchFamily="34" charset="0"/>
              <a:cs typeface="Arial" panose="020B0604020202020204" pitchFamily="34" charset="0"/>
            </a:endParaRPr>
          </a:p>
          <a:p>
            <a:pPr algn="just">
              <a:spcBef>
                <a:spcPts val="238"/>
              </a:spcBef>
            </a:pPr>
            <a:endParaRPr lang="es-AR" altLang="es-AR" sz="2400">
              <a:latin typeface="Arial" panose="020B0604020202020204" pitchFamily="34" charset="0"/>
              <a:cs typeface="Arial" panose="020B0604020202020204" pitchFamily="34" charset="0"/>
            </a:endParaRPr>
          </a:p>
          <a:p>
            <a:pPr>
              <a:spcBef>
                <a:spcPts val="50"/>
              </a:spcBef>
            </a:pPr>
            <a:endParaRPr lang="es-AR" altLang="es-AR" sz="2400">
              <a:latin typeface="Arial" panose="020B0604020202020204" pitchFamily="34" charset="0"/>
              <a:cs typeface="Arial" panose="020B0604020202020204" pitchFamily="34" charset="0"/>
            </a:endParaRPr>
          </a:p>
        </p:txBody>
      </p:sp>
      <p:sp>
        <p:nvSpPr>
          <p:cNvPr id="14" name="object 14"/>
          <p:cNvSpPr txBox="1"/>
          <p:nvPr/>
        </p:nvSpPr>
        <p:spPr>
          <a:xfrm>
            <a:off x="3702050" y="2392363"/>
            <a:ext cx="2819400" cy="244475"/>
          </a:xfrm>
          <a:prstGeom prst="rect">
            <a:avLst/>
          </a:prstGeom>
        </p:spPr>
        <p:txBody>
          <a:bodyPr lIns="0" tIns="34208" rIns="0" bIns="0">
            <a:spAutoFit/>
          </a:bodyPr>
          <a:lstStyle/>
          <a:p>
            <a:pPr marL="215931">
              <a:spcBef>
                <a:spcPts val="226"/>
              </a:spcBef>
              <a:defRPr/>
            </a:pPr>
            <a:endParaRPr lang="es-AR" sz="602" dirty="0">
              <a:latin typeface="Microsoft Sans Serif"/>
              <a:cs typeface="Microsoft Sans Serif"/>
            </a:endParaRPr>
          </a:p>
          <a:p>
            <a:pPr marL="215931">
              <a:spcBef>
                <a:spcPts val="226"/>
              </a:spcBef>
              <a:defRPr/>
            </a:pPr>
            <a:endParaRPr sz="602" dirty="0">
              <a:latin typeface="Microsoft Sans Serif"/>
              <a:cs typeface="Microsoft Sans Serif"/>
            </a:endParaRPr>
          </a:p>
        </p:txBody>
      </p:sp>
      <p:pic>
        <p:nvPicPr>
          <p:cNvPr id="436228"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888038" y="985838"/>
            <a:ext cx="77787" cy="92075"/>
          </a:xfrm>
          <a:prstGeom prst="rect">
            <a:avLst/>
          </a:prstGeom>
        </p:spPr>
        <p:txBody>
          <a:bodyPr lIns="0" tIns="6109" rIns="0" bIns="0">
            <a:spAutoFit/>
          </a:bodyPr>
          <a:lstStyle/>
          <a:p>
            <a:pPr marL="6108">
              <a:spcBef>
                <a:spcPts val="48"/>
              </a:spcBef>
              <a:defRPr/>
            </a:pPr>
            <a:r>
              <a:rPr sz="553" spc="-3" dirty="0">
                <a:solidFill>
                  <a:srgbClr val="070707"/>
                </a:solidFill>
                <a:latin typeface="Arial Narrow"/>
                <a:cs typeface="Arial Narrow"/>
              </a:rPr>
              <a:t>20</a:t>
            </a:r>
            <a:endParaRPr sz="553">
              <a:latin typeface="Arial Narrow"/>
              <a:cs typeface="Arial Narrow"/>
            </a:endParaRPr>
          </a:p>
        </p:txBody>
      </p:sp>
      <p:sp>
        <p:nvSpPr>
          <p:cNvPr id="8" name="object 8"/>
          <p:cNvSpPr txBox="1"/>
          <p:nvPr/>
        </p:nvSpPr>
        <p:spPr>
          <a:xfrm>
            <a:off x="395288" y="593725"/>
            <a:ext cx="8356600" cy="6056313"/>
          </a:xfrm>
          <a:prstGeom prst="rect">
            <a:avLst/>
          </a:prstGeom>
        </p:spPr>
        <p:txBody>
          <a:bodyPr lIns="0" tIns="6109" rIns="0" bIns="0">
            <a:spAutoFit/>
          </a:bodyPr>
          <a:lstStyle>
            <a:lvl1pPr marL="214313">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275"/>
              </a:spcBef>
            </a:pPr>
            <a:r>
              <a:rPr lang="es-AR" altLang="es-AR" sz="24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Cuchillas de puesta a tierra en combinación con el seccionador</a:t>
            </a:r>
            <a:endParaRPr lang="es-AR" altLang="es-AR" sz="2400" b="1">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250"/>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En este se debe supervisar la posición de los contactos y además:</a:t>
            </a:r>
            <a:endParaRPr lang="en-US" altLang="es-AR" sz="2400">
              <a:solidFill>
                <a:srgbClr val="070707"/>
              </a:solidFill>
              <a:latin typeface="Arial" panose="020B0604020202020204" pitchFamily="34" charset="0"/>
              <a:cs typeface="Arial" panose="020B0604020202020204" pitchFamily="34" charset="0"/>
            </a:endParaRPr>
          </a:p>
          <a:p>
            <a:pPr algn="just">
              <a:spcBef>
                <a:spcPts val="250"/>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El contacto móvil se mueva en línea recta hacia la apertura del contacto fijo.  La longitud del tubo de contacto se encuentre con sus medidas nominales.  El tubo de contacto tenga la suficiente flexión en la posición cerrada.</a:t>
            </a:r>
            <a:endParaRPr lang="en-US" altLang="es-AR" sz="2400">
              <a:solidFill>
                <a:srgbClr val="070707"/>
              </a:solidFill>
              <a:latin typeface="Arial" panose="020B0604020202020204" pitchFamily="34" charset="0"/>
              <a:cs typeface="Arial" panose="020B0604020202020204" pitchFamily="34" charset="0"/>
            </a:endParaRPr>
          </a:p>
          <a:p>
            <a:pPr algn="just">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spcBef>
                <a:spcPts val="38"/>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El contacto móvil toque todos los talones de los dedos de contacto, asegurando un  máximo paso de corriente.</a:t>
            </a:r>
            <a:endParaRPr lang="en-US" altLang="es-AR" sz="2400">
              <a:solidFill>
                <a:srgbClr val="070707"/>
              </a:solidFill>
              <a:latin typeface="Arial" panose="020B0604020202020204" pitchFamily="34" charset="0"/>
              <a:cs typeface="Arial" panose="020B0604020202020204" pitchFamily="34" charset="0"/>
            </a:endParaRPr>
          </a:p>
          <a:p>
            <a:pPr algn="just">
              <a:spcBef>
                <a:spcPts val="38"/>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algn="just">
              <a:spcBef>
                <a:spcPts val="27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No exista alguna torsión en el tubo de contacto.</a:t>
            </a:r>
            <a:endParaRPr lang="en-US" altLang="es-AR" sz="2400">
              <a:latin typeface="Arial" panose="020B0604020202020204" pitchFamily="34" charset="0"/>
              <a:cs typeface="Arial" panose="020B0604020202020204" pitchFamily="34" charset="0"/>
            </a:endParaRPr>
          </a:p>
          <a:p>
            <a:pPr algn="just">
              <a:spcBef>
                <a:spcPts val="150"/>
              </a:spcBef>
            </a:pPr>
            <a:endParaRPr lang="es-AR" altLang="es-AR" sz="2400">
              <a:latin typeface="Arial" panose="020B0604020202020204" pitchFamily="34" charset="0"/>
              <a:cs typeface="Arial" panose="020B0604020202020204" pitchFamily="34" charset="0"/>
            </a:endParaRPr>
          </a:p>
        </p:txBody>
      </p:sp>
      <p:sp>
        <p:nvSpPr>
          <p:cNvPr id="11" name="object 11"/>
          <p:cNvSpPr txBox="1"/>
          <p:nvPr/>
        </p:nvSpPr>
        <p:spPr>
          <a:xfrm>
            <a:off x="3368675" y="3081338"/>
            <a:ext cx="2616200" cy="128587"/>
          </a:xfrm>
          <a:prstGeom prst="rect">
            <a:avLst/>
          </a:prstGeom>
        </p:spPr>
        <p:txBody>
          <a:bodyPr lIns="0" tIns="35429" rIns="0" bIns="0">
            <a:spAutoFit/>
          </a:bodyPr>
          <a:lstStyle/>
          <a:p>
            <a:pPr marL="6108">
              <a:spcBef>
                <a:spcPts val="279"/>
              </a:spcBef>
              <a:defRPr/>
            </a:pPr>
            <a:r>
              <a:rPr sz="602" spc="-29" dirty="0">
                <a:solidFill>
                  <a:srgbClr val="070707"/>
                </a:solidFill>
                <a:latin typeface="Microsoft Sans Serif"/>
                <a:cs typeface="Microsoft Sans Serif"/>
              </a:rPr>
              <a:t>.</a:t>
            </a:r>
            <a:endParaRPr sz="602" dirty="0">
              <a:latin typeface="Microsoft Sans Serif"/>
              <a:cs typeface="Microsoft Sans Serif"/>
            </a:endParaRPr>
          </a:p>
        </p:txBody>
      </p:sp>
      <p:pic>
        <p:nvPicPr>
          <p:cNvPr id="437253"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888038" y="985838"/>
            <a:ext cx="77787" cy="92075"/>
          </a:xfrm>
          <a:prstGeom prst="rect">
            <a:avLst/>
          </a:prstGeom>
        </p:spPr>
        <p:txBody>
          <a:bodyPr lIns="0" tIns="6109" rIns="0" bIns="0">
            <a:spAutoFit/>
          </a:bodyPr>
          <a:lstStyle/>
          <a:p>
            <a:pPr marL="6108">
              <a:spcBef>
                <a:spcPts val="48"/>
              </a:spcBef>
              <a:defRPr/>
            </a:pPr>
            <a:r>
              <a:rPr sz="553" spc="-3" dirty="0">
                <a:solidFill>
                  <a:srgbClr val="070707"/>
                </a:solidFill>
                <a:latin typeface="Arial Narrow"/>
                <a:cs typeface="Arial Narrow"/>
              </a:rPr>
              <a:t>20</a:t>
            </a:r>
            <a:endParaRPr sz="553">
              <a:latin typeface="Arial Narrow"/>
              <a:cs typeface="Arial Narrow"/>
            </a:endParaRPr>
          </a:p>
        </p:txBody>
      </p:sp>
      <p:sp>
        <p:nvSpPr>
          <p:cNvPr id="8" name="object 8"/>
          <p:cNvSpPr txBox="1"/>
          <p:nvPr/>
        </p:nvSpPr>
        <p:spPr>
          <a:xfrm>
            <a:off x="395288" y="476250"/>
            <a:ext cx="8356600" cy="5259388"/>
          </a:xfrm>
          <a:prstGeom prst="rect">
            <a:avLst/>
          </a:prstGeom>
        </p:spPr>
        <p:txBody>
          <a:bodyPr lIns="0" tIns="6109" rIns="0" bIns="0">
            <a:spAutoFit/>
          </a:bodyPr>
          <a:lstStyle>
            <a:lvl1pPr marL="214313">
              <a:defRPr>
                <a:solidFill>
                  <a:schemeClr val="tx1"/>
                </a:solidFill>
                <a:latin typeface="DIN-Regular" pitchFamily="34" charset="0"/>
              </a:defRPr>
            </a:lvl1pPr>
            <a:lvl2pPr marL="520700" indent="-219075">
              <a:defRPr>
                <a:solidFill>
                  <a:schemeClr val="tx1"/>
                </a:solidFill>
                <a:latin typeface="DIN-Regular" pitchFamily="34" charset="0"/>
              </a:defRPr>
            </a:lvl2pPr>
            <a:lvl3pPr marL="592138">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150"/>
              </a:spcBef>
            </a:pPr>
            <a:endParaRPr lang="en-US" altLang="es-AR" sz="2000">
              <a:solidFill>
                <a:srgbClr val="070707"/>
              </a:solidFill>
              <a:latin typeface="Arial" panose="020B0604020202020204" pitchFamily="34" charset="0"/>
              <a:cs typeface="Arial" panose="020B0604020202020204" pitchFamily="34" charset="0"/>
            </a:endParaRPr>
          </a:p>
          <a:p>
            <a:pPr algn="just">
              <a:spcBef>
                <a:spcPts val="150"/>
              </a:spcBef>
            </a:pPr>
            <a:r>
              <a:rPr lang="es-AR" altLang="es-AR" sz="24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Inspección	interruptor	de	tanque	muerto	en	SF6	con mando para  accionamiento </a:t>
            </a:r>
          </a:p>
          <a:p>
            <a:pPr algn="just">
              <a:spcBef>
                <a:spcPts val="150"/>
              </a:spcBef>
            </a:pPr>
            <a:r>
              <a:rPr lang="es-AR" altLang="es-AR" sz="24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	</a:t>
            </a:r>
            <a:endParaRPr lang="es-AR" altLang="es-AR" sz="2400" b="1">
              <a:effectLst>
                <a:outerShdw blurRad="38100" dist="38100" dir="2700000" algn="tl">
                  <a:srgbClr val="C0C0C0"/>
                </a:outerShdw>
              </a:effectLst>
              <a:latin typeface="Arial" panose="020B0604020202020204" pitchFamily="34" charset="0"/>
              <a:cs typeface="Arial" panose="020B0604020202020204" pitchFamily="34" charset="0"/>
            </a:endParaRPr>
          </a:p>
          <a:p>
            <a:pPr algn="just">
              <a:spcBef>
                <a:spcPts val="150"/>
              </a:spcBef>
              <a:buFont typeface="Wingdings" panose="05000000000000000000" pitchFamily="2" charset="2"/>
              <a:buChar char="Ø"/>
            </a:pPr>
            <a:r>
              <a:rPr lang="es-AR" altLang="es-AR" sz="2400">
                <a:solidFill>
                  <a:srgbClr val="070707"/>
                </a:solidFill>
                <a:latin typeface="Arial" panose="020B0604020202020204" pitchFamily="34" charset="0"/>
                <a:cs typeface="Arial" panose="020B0604020202020204" pitchFamily="34" charset="0"/>
              </a:rPr>
              <a:t>En la inspección de los interruptores se debe chequear que los elementos que</a:t>
            </a:r>
            <a:r>
              <a:rPr lang="en-US" altLang="es-AR" sz="2400">
                <a:solidFill>
                  <a:srgbClr val="070707"/>
                </a:solidFill>
                <a:latin typeface="Arial" panose="020B0604020202020204" pitchFamily="34" charset="0"/>
                <a:cs typeface="Arial" panose="020B0604020202020204" pitchFamily="34" charset="0"/>
              </a:rPr>
              <a:t> </a:t>
            </a:r>
            <a:r>
              <a:rPr lang="es-AR" altLang="es-AR" sz="2400">
                <a:solidFill>
                  <a:srgbClr val="070707"/>
                </a:solidFill>
                <a:latin typeface="Arial" panose="020B0604020202020204" pitchFamily="34" charset="0"/>
                <a:cs typeface="Arial" panose="020B0604020202020204" pitchFamily="34" charset="0"/>
              </a:rPr>
              <a:t>conforman al interruptor se encuentren de la siguiente forma:</a:t>
            </a:r>
          </a:p>
          <a:p>
            <a:pPr algn="just">
              <a:spcBef>
                <a:spcPts val="150"/>
              </a:spcBef>
              <a:buFont typeface="Wingdings" panose="05000000000000000000" pitchFamily="2" charset="2"/>
              <a:buChar char="Ø"/>
            </a:pPr>
            <a:endParaRPr lang="es-AR" altLang="es-AR" sz="2400">
              <a:solidFill>
                <a:srgbClr val="070707"/>
              </a:solidFill>
              <a:latin typeface="Arial" panose="020B0604020202020204" pitchFamily="34" charset="0"/>
              <a:cs typeface="Arial" panose="020B0604020202020204" pitchFamily="34" charset="0"/>
            </a:endParaRPr>
          </a:p>
          <a:p>
            <a:pPr lvl="2" algn="just">
              <a:spcBef>
                <a:spcPts val="275"/>
              </a:spcBef>
            </a:pPr>
            <a:r>
              <a:rPr lang="es-AR" altLang="es-AR" sz="24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Aisladores o porcelana aislante</a:t>
            </a:r>
          </a:p>
          <a:p>
            <a:pPr lvl="2" algn="just">
              <a:spcBef>
                <a:spcPts val="275"/>
              </a:spcBef>
            </a:pPr>
            <a:endParaRPr lang="es-AR" altLang="es-AR" sz="2400" b="1">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spcBef>
                <a:spcPts val="25"/>
              </a:spcBef>
              <a:buFont typeface="Arial" panose="020B0604020202020204" pitchFamily="34" charset="0"/>
              <a:buChar char="•"/>
            </a:pPr>
            <a:r>
              <a:rPr lang="es-AR" altLang="es-AR" sz="2400">
                <a:solidFill>
                  <a:srgbClr val="070707"/>
                </a:solidFill>
                <a:latin typeface="Arial" panose="020B0604020202020204" pitchFamily="34" charset="0"/>
                <a:cs typeface="Arial" panose="020B0604020202020204" pitchFamily="34" charset="0"/>
              </a:rPr>
              <a:t>Revisar que los aisladores y la cámara de extinción no contenga ningún tipo de  suciedad o fisura la cual interrumpa el buen funcionamiento de este</a:t>
            </a:r>
            <a:endParaRPr lang="es-AR" altLang="es-AR" sz="2400">
              <a:latin typeface="Arial" panose="020B0604020202020204" pitchFamily="34" charset="0"/>
              <a:cs typeface="Arial" panose="020B0604020202020204" pitchFamily="34" charset="0"/>
            </a:endParaRPr>
          </a:p>
          <a:p>
            <a:pPr algn="just">
              <a:spcBef>
                <a:spcPts val="150"/>
              </a:spcBef>
            </a:pPr>
            <a:endParaRPr lang="es-AR" altLang="es-AR" sz="2000">
              <a:latin typeface="Arial" panose="020B0604020202020204" pitchFamily="34" charset="0"/>
              <a:cs typeface="Arial" panose="020B0604020202020204" pitchFamily="34" charset="0"/>
            </a:endParaRPr>
          </a:p>
        </p:txBody>
      </p:sp>
      <p:sp>
        <p:nvSpPr>
          <p:cNvPr id="11" name="object 11"/>
          <p:cNvSpPr txBox="1"/>
          <p:nvPr/>
        </p:nvSpPr>
        <p:spPr>
          <a:xfrm>
            <a:off x="3368675" y="3081338"/>
            <a:ext cx="2616200" cy="128587"/>
          </a:xfrm>
          <a:prstGeom prst="rect">
            <a:avLst/>
          </a:prstGeom>
        </p:spPr>
        <p:txBody>
          <a:bodyPr lIns="0" tIns="35429" rIns="0" bIns="0">
            <a:spAutoFit/>
          </a:bodyPr>
          <a:lstStyle/>
          <a:p>
            <a:pPr marL="6108">
              <a:spcBef>
                <a:spcPts val="279"/>
              </a:spcBef>
              <a:defRPr/>
            </a:pPr>
            <a:r>
              <a:rPr sz="602" spc="-29" dirty="0">
                <a:solidFill>
                  <a:srgbClr val="070707"/>
                </a:solidFill>
                <a:latin typeface="Microsoft Sans Serif"/>
                <a:cs typeface="Microsoft Sans Serif"/>
              </a:rPr>
              <a:t>.</a:t>
            </a:r>
            <a:endParaRPr sz="602" dirty="0">
              <a:latin typeface="Microsoft Sans Serif"/>
              <a:cs typeface="Microsoft Sans Serif"/>
            </a:endParaRPr>
          </a:p>
        </p:txBody>
      </p:sp>
      <p:pic>
        <p:nvPicPr>
          <p:cNvPr id="438277"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888038" y="985838"/>
            <a:ext cx="77787" cy="92075"/>
          </a:xfrm>
          <a:prstGeom prst="rect">
            <a:avLst/>
          </a:prstGeom>
        </p:spPr>
        <p:txBody>
          <a:bodyPr lIns="0" tIns="6109" rIns="0" bIns="0">
            <a:spAutoFit/>
          </a:bodyPr>
          <a:lstStyle/>
          <a:p>
            <a:pPr marL="6108">
              <a:spcBef>
                <a:spcPts val="48"/>
              </a:spcBef>
              <a:defRPr/>
            </a:pPr>
            <a:r>
              <a:rPr sz="553" spc="-3" dirty="0">
                <a:solidFill>
                  <a:srgbClr val="070707"/>
                </a:solidFill>
                <a:latin typeface="Arial Narrow"/>
                <a:cs typeface="Arial Narrow"/>
              </a:rPr>
              <a:t>20</a:t>
            </a:r>
            <a:endParaRPr sz="553">
              <a:latin typeface="Arial Narrow"/>
              <a:cs typeface="Arial Narrow"/>
            </a:endParaRPr>
          </a:p>
        </p:txBody>
      </p:sp>
      <p:sp>
        <p:nvSpPr>
          <p:cNvPr id="8" name="object 8"/>
          <p:cNvSpPr txBox="1"/>
          <p:nvPr/>
        </p:nvSpPr>
        <p:spPr>
          <a:xfrm>
            <a:off x="0" y="260350"/>
            <a:ext cx="8712200" cy="6521450"/>
          </a:xfrm>
          <a:prstGeom prst="rect">
            <a:avLst/>
          </a:prstGeom>
        </p:spPr>
        <p:txBody>
          <a:bodyPr lIns="0" tIns="6109" rIns="0" bIns="0">
            <a:spAutoFit/>
          </a:bodyPr>
          <a:lstStyle>
            <a:lvl1pPr marL="214313">
              <a:defRPr>
                <a:solidFill>
                  <a:schemeClr val="tx1"/>
                </a:solidFill>
                <a:latin typeface="DIN-Regular" pitchFamily="34" charset="0"/>
              </a:defRPr>
            </a:lvl1pPr>
            <a:lvl2pPr marL="520700" indent="-219075">
              <a:defRPr>
                <a:solidFill>
                  <a:schemeClr val="tx1"/>
                </a:solidFill>
                <a:latin typeface="DIN-Regular" pitchFamily="34" charset="0"/>
              </a:defRPr>
            </a:lvl2pPr>
            <a:lvl3pPr marL="593725">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lvl="2" algn="just">
              <a:spcBef>
                <a:spcPts val="300"/>
              </a:spcBef>
            </a:pPr>
            <a:r>
              <a:rPr lang="es-AR" altLang="es-AR" sz="20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Corrosión</a:t>
            </a:r>
            <a:r>
              <a:rPr lang="es-AR" altLang="es-AR" sz="2000" b="1">
                <a:solidFill>
                  <a:srgbClr val="070707"/>
                </a:solidFill>
                <a:latin typeface="Arial" panose="020B0604020202020204" pitchFamily="34" charset="0"/>
                <a:cs typeface="Arial" panose="020B0604020202020204" pitchFamily="34" charset="0"/>
              </a:rPr>
              <a:t>:</a:t>
            </a:r>
            <a:endParaRPr lang="es-AR" altLang="es-AR" sz="2000">
              <a:latin typeface="Arial" panose="020B0604020202020204" pitchFamily="34" charset="0"/>
              <a:cs typeface="Arial" panose="020B0604020202020204" pitchFamily="34" charset="0"/>
            </a:endParaRPr>
          </a:p>
          <a:p>
            <a:pPr lvl="1" algn="just">
              <a:spcBef>
                <a:spcPts val="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Revisar la existencia de corrosión en las piezas metálicas exteriores, tales como  bridas de conexión, bridas de los aisladores, cubiertas, discos de ruptura, cajas de  mecanismos, tubos de gas </a:t>
            </a:r>
            <a:r>
              <a:rPr lang="es-AR" altLang="es-AR" sz="2000" b="1">
                <a:solidFill>
                  <a:srgbClr val="070707"/>
                </a:solidFill>
                <a:latin typeface="Arial" panose="020B0604020202020204" pitchFamily="34" charset="0"/>
                <a:cs typeface="Arial" panose="020B0604020202020204" pitchFamily="34" charset="0"/>
              </a:rPr>
              <a:t>y </a:t>
            </a:r>
            <a:r>
              <a:rPr lang="es-AR" altLang="es-AR" sz="2000">
                <a:solidFill>
                  <a:srgbClr val="070707"/>
                </a:solidFill>
                <a:latin typeface="Arial" panose="020B0604020202020204" pitchFamily="34" charset="0"/>
                <a:cs typeface="Arial" panose="020B0604020202020204" pitchFamily="34" charset="0"/>
              </a:rPr>
              <a:t>soportes.</a:t>
            </a:r>
          </a:p>
          <a:p>
            <a:pPr lvl="1" algn="just">
              <a:spcBef>
                <a:spcPts val="2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lvl="2" algn="just">
              <a:spcBef>
                <a:spcPts val="300"/>
              </a:spcBef>
            </a:pPr>
            <a:r>
              <a:rPr lang="es-AR" altLang="es-AR" sz="20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El armario de control:</a:t>
            </a:r>
            <a:endParaRPr lang="es-AR" altLang="es-AR" sz="2000" b="1">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spcBef>
                <a:spcPts val="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Comprobar que todas las juntas en puertas y cubiertas del cubículo, así como las  conexiones de los cables, estén bien sujetas y supervisar el funcionamiento de la  iluminación, calefacción, cableado cerraduras y comprobar el buen funcionamiento  de la resistencia de calefacción </a:t>
            </a:r>
            <a:r>
              <a:rPr lang="es-AR" altLang="es-AR" sz="2000" b="1">
                <a:solidFill>
                  <a:srgbClr val="070707"/>
                </a:solidFill>
                <a:latin typeface="Arial" panose="020B0604020202020204" pitchFamily="34" charset="0"/>
                <a:cs typeface="Arial" panose="020B0604020202020204" pitchFamily="34" charset="0"/>
              </a:rPr>
              <a:t>y </a:t>
            </a:r>
            <a:r>
              <a:rPr lang="es-AR" altLang="es-AR" sz="2000">
                <a:solidFill>
                  <a:srgbClr val="070707"/>
                </a:solidFill>
                <a:latin typeface="Arial" panose="020B0604020202020204" pitchFamily="34" charset="0"/>
                <a:cs typeface="Arial" panose="020B0604020202020204" pitchFamily="34" charset="0"/>
              </a:rPr>
              <a:t>el termostato.</a:t>
            </a:r>
          </a:p>
          <a:p>
            <a:pPr lvl="1" algn="just">
              <a:spcBef>
                <a:spcPts val="2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lvl="2" algn="just">
              <a:spcBef>
                <a:spcPts val="300"/>
              </a:spcBef>
            </a:pPr>
            <a:r>
              <a:rPr lang="es-AR" altLang="es-AR" sz="20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Estado del gas SF6</a:t>
            </a:r>
            <a:endParaRPr lang="es-AR" altLang="es-AR" sz="2000" b="1">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spcBef>
                <a:spcPts val="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Comprobar la densidad del gas del interruptor. Si la densidad del gas está por  debajo a la de disparo o de la alarma, se debe avisar al Centro de Control o al  ingeniero a cargo.</a:t>
            </a:r>
          </a:p>
          <a:p>
            <a:pPr lvl="1" algn="just">
              <a:spcBef>
                <a:spcPts val="25"/>
              </a:spcBef>
              <a:buFont typeface="Arial" panose="020B0604020202020204" pitchFamily="34" charset="0"/>
              <a:buChar char="•"/>
            </a:pPr>
            <a:endParaRPr lang="es-AR" altLang="es-AR" sz="2000">
              <a:latin typeface="Arial" panose="020B0604020202020204" pitchFamily="34" charset="0"/>
              <a:cs typeface="Arial" panose="020B0604020202020204" pitchFamily="34" charset="0"/>
            </a:endParaRPr>
          </a:p>
          <a:p>
            <a:pPr lvl="2" algn="just">
              <a:spcBef>
                <a:spcPts val="288"/>
              </a:spcBef>
            </a:pPr>
            <a:r>
              <a:rPr lang="es-AR" altLang="es-AR" sz="2000" b="1">
                <a:solidFill>
                  <a:srgbClr val="070707"/>
                </a:solidFill>
                <a:effectLst>
                  <a:outerShdw blurRad="38100" dist="38100" dir="2700000" algn="tl">
                    <a:srgbClr val="C0C0C0"/>
                  </a:outerShdw>
                </a:effectLst>
                <a:latin typeface="Arial" panose="020B0604020202020204" pitchFamily="34" charset="0"/>
                <a:cs typeface="Arial" panose="020B0604020202020204" pitchFamily="34" charset="0"/>
              </a:rPr>
              <a:t>Mecanismo de control:</a:t>
            </a:r>
            <a:endParaRPr lang="es-AR" altLang="es-AR" sz="2000" b="1">
              <a:effectLst>
                <a:outerShdw blurRad="38100" dist="38100" dir="2700000" algn="tl">
                  <a:srgbClr val="C0C0C0"/>
                </a:outerShdw>
              </a:effectLst>
              <a:latin typeface="Arial" panose="020B0604020202020204" pitchFamily="34" charset="0"/>
              <a:cs typeface="Arial" panose="020B0604020202020204" pitchFamily="34" charset="0"/>
            </a:endParaRPr>
          </a:p>
          <a:p>
            <a:pPr lvl="1" algn="just">
              <a:spcBef>
                <a:spcPts val="25"/>
              </a:spcBef>
              <a:buFont typeface="Arial" panose="020B0604020202020204" pitchFamily="34" charset="0"/>
              <a:buChar char="•"/>
            </a:pPr>
            <a:r>
              <a:rPr lang="es-AR" altLang="es-AR" sz="2000">
                <a:solidFill>
                  <a:srgbClr val="070707"/>
                </a:solidFill>
                <a:latin typeface="Arial" panose="020B0604020202020204" pitchFamily="34" charset="0"/>
                <a:cs typeface="Arial" panose="020B0604020202020204" pitchFamily="34" charset="0"/>
              </a:rPr>
              <a:t>Leer el contador de operaciones y anotar la  lectura en el informe de revisión,  corrosión, desgaste </a:t>
            </a:r>
            <a:r>
              <a:rPr lang="es-AR" altLang="es-AR" sz="2000" b="1">
                <a:solidFill>
                  <a:srgbClr val="070707"/>
                </a:solidFill>
                <a:latin typeface="Arial" panose="020B0604020202020204" pitchFamily="34" charset="0"/>
                <a:cs typeface="Arial" panose="020B0604020202020204" pitchFamily="34" charset="0"/>
              </a:rPr>
              <a:t>y </a:t>
            </a:r>
            <a:r>
              <a:rPr lang="es-AR" altLang="es-AR" sz="2000">
                <a:solidFill>
                  <a:srgbClr val="070707"/>
                </a:solidFill>
                <a:latin typeface="Arial" panose="020B0604020202020204" pitchFamily="34" charset="0"/>
                <a:cs typeface="Arial" panose="020B0604020202020204" pitchFamily="34" charset="0"/>
              </a:rPr>
              <a:t>piezas sueltas en el mando de transmisión</a:t>
            </a:r>
            <a:endParaRPr lang="es-AR" altLang="es-AR" sz="2000">
              <a:latin typeface="Arial" panose="020B0604020202020204" pitchFamily="34" charset="0"/>
              <a:cs typeface="Arial" panose="020B0604020202020204" pitchFamily="34" charset="0"/>
            </a:endParaRPr>
          </a:p>
          <a:p>
            <a:pPr algn="just">
              <a:lnSpc>
                <a:spcPts val="1663"/>
              </a:lnSpc>
              <a:spcBef>
                <a:spcPts val="150"/>
              </a:spcBef>
            </a:pPr>
            <a:endParaRPr lang="es-AR" altLang="es-AR" sz="1200">
              <a:latin typeface="Arial" panose="020B0604020202020204" pitchFamily="34" charset="0"/>
              <a:cs typeface="Arial" panose="020B0604020202020204" pitchFamily="34" charset="0"/>
            </a:endParaRPr>
          </a:p>
        </p:txBody>
      </p:sp>
      <p:sp>
        <p:nvSpPr>
          <p:cNvPr id="11" name="object 11"/>
          <p:cNvSpPr txBox="1"/>
          <p:nvPr/>
        </p:nvSpPr>
        <p:spPr>
          <a:xfrm>
            <a:off x="3368675" y="3081338"/>
            <a:ext cx="2616200" cy="128587"/>
          </a:xfrm>
          <a:prstGeom prst="rect">
            <a:avLst/>
          </a:prstGeom>
        </p:spPr>
        <p:txBody>
          <a:bodyPr lIns="0" tIns="35429" rIns="0" bIns="0">
            <a:spAutoFit/>
          </a:bodyPr>
          <a:lstStyle/>
          <a:p>
            <a:pPr marL="6108">
              <a:spcBef>
                <a:spcPts val="279"/>
              </a:spcBef>
              <a:defRPr/>
            </a:pPr>
            <a:r>
              <a:rPr sz="602" spc="-29" dirty="0">
                <a:solidFill>
                  <a:srgbClr val="070707"/>
                </a:solidFill>
                <a:latin typeface="Microsoft Sans Serif"/>
                <a:cs typeface="Microsoft Sans Serif"/>
              </a:rPr>
              <a:t>.</a:t>
            </a:r>
            <a:endParaRPr sz="602" dirty="0">
              <a:latin typeface="Microsoft Sans Serif"/>
              <a:cs typeface="Microsoft Sans Serif"/>
            </a:endParaRPr>
          </a:p>
        </p:txBody>
      </p:sp>
      <p:pic>
        <p:nvPicPr>
          <p:cNvPr id="439301"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388" y="539750"/>
            <a:ext cx="8512175" cy="6300788"/>
          </a:xfrm>
          <a:prstGeom prst="rect">
            <a:avLst/>
          </a:prstGeom>
        </p:spPr>
        <p:txBody>
          <a:bodyPr lIns="0" tIns="42149" rIns="0" bIns="0">
            <a:spAutoFit/>
          </a:bodyPr>
          <a:lstStyle>
            <a:lvl1pPr>
              <a:defRPr>
                <a:solidFill>
                  <a:schemeClr val="tx1"/>
                </a:solidFill>
                <a:latin typeface="DIN-Regular" pitchFamily="34" charset="0"/>
              </a:defRPr>
            </a:lvl1pPr>
            <a:lvl2pPr marL="225425" indent="-219075">
              <a:defRPr>
                <a:solidFill>
                  <a:schemeClr val="tx1"/>
                </a:solidFill>
                <a:latin typeface="DIN-Regular" pitchFamily="34" charset="0"/>
              </a:defRPr>
            </a:lvl2pPr>
            <a:lvl3pPr marL="225425" indent="-219075">
              <a:defRPr>
                <a:solidFill>
                  <a:schemeClr val="tx1"/>
                </a:solidFill>
                <a:latin typeface="DIN-Regular" pitchFamily="34" charset="0"/>
              </a:defRPr>
            </a:lvl3pPr>
            <a:lvl4pPr marL="1104900" indent="-219075">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lnSpc>
                <a:spcPts val="2400"/>
              </a:lnSpc>
              <a:spcBef>
                <a:spcPts val="288"/>
              </a:spcBef>
            </a:pPr>
            <a:r>
              <a:rPr lang="en-US" altLang="es-AR" sz="17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         </a:t>
            </a:r>
            <a:r>
              <a:rPr lang="es-AR" altLang="es-AR" sz="22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EJECUCIÓN DE MANIOBRAS Y PROCEDIMIENTOS</a:t>
            </a:r>
            <a:endParaRPr lang="es-AR" altLang="es-AR" sz="2200" b="1">
              <a:effectLst>
                <a:outerShdw blurRad="38100" dist="38100" dir="2700000" algn="tl">
                  <a:srgbClr val="C0C0C0"/>
                </a:outerShdw>
              </a:effectLst>
              <a:latin typeface="Arial" panose="020B0604020202020204" pitchFamily="34" charset="0"/>
              <a:cs typeface="Arial" panose="020B0604020202020204" pitchFamily="34" charset="0"/>
            </a:endParaRPr>
          </a:p>
          <a:p>
            <a:pPr>
              <a:lnSpc>
                <a:spcPts val="2400"/>
              </a:lnSpc>
            </a:pPr>
            <a:endParaRPr lang="es-AR" altLang="es-AR" sz="2200">
              <a:latin typeface="Arial" panose="020B0604020202020204" pitchFamily="34" charset="0"/>
              <a:cs typeface="Arial" panose="020B0604020202020204" pitchFamily="34" charset="0"/>
            </a:endParaRPr>
          </a:p>
          <a:p>
            <a:pPr lvl="1">
              <a:lnSpc>
                <a:spcPts val="2400"/>
              </a:lnSpc>
              <a:buFont typeface="Wingdings" panose="05000000000000000000" pitchFamily="2" charset="2"/>
              <a:buChar char="q"/>
            </a:pPr>
            <a:r>
              <a:rPr lang="es-AR" altLang="es-AR" sz="2200" b="1">
                <a:solidFill>
                  <a:srgbClr val="101010"/>
                </a:solidFill>
                <a:latin typeface="Arial" panose="020B0604020202020204" pitchFamily="34" charset="0"/>
                <a:cs typeface="Arial" panose="020B0604020202020204" pitchFamily="34" charset="0"/>
              </a:rPr>
              <a:t>Ejecución de maniobras en equipos o instalaciones en general</a:t>
            </a:r>
          </a:p>
          <a:p>
            <a:pPr lvl="1">
              <a:lnSpc>
                <a:spcPts val="2400"/>
              </a:lnSpc>
              <a:buFont typeface="Wingdings" panose="05000000000000000000" pitchFamily="2" charset="2"/>
              <a:buChar char="q"/>
            </a:pPr>
            <a:endParaRPr lang="es-AR" altLang="es-AR" sz="2200">
              <a:latin typeface="Arial" panose="020B0604020202020204" pitchFamily="34" charset="0"/>
              <a:cs typeface="Arial" panose="020B0604020202020204" pitchFamily="34" charset="0"/>
            </a:endParaRPr>
          </a:p>
          <a:p>
            <a:pPr lvl="2">
              <a:lnSpc>
                <a:spcPts val="2400"/>
              </a:lnSpc>
              <a:spcBef>
                <a:spcPts val="300"/>
              </a:spcBef>
              <a:buFont typeface="Wingdings" panose="05000000000000000000" pitchFamily="2" charset="2"/>
              <a:buChar char="q"/>
            </a:pPr>
            <a:r>
              <a:rPr lang="es-AR" altLang="es-AR" sz="2200" b="1">
                <a:solidFill>
                  <a:srgbClr val="101010"/>
                </a:solidFill>
                <a:latin typeface="Arial" panose="020B0604020202020204" pitchFamily="34" charset="0"/>
                <a:cs typeface="Arial" panose="020B0604020202020204" pitchFamily="34" charset="0"/>
              </a:rPr>
              <a:t>Retirar o poner en lineas y equipos.</a:t>
            </a:r>
          </a:p>
          <a:p>
            <a:pPr lvl="2">
              <a:lnSpc>
                <a:spcPts val="2400"/>
              </a:lnSpc>
              <a:spcBef>
                <a:spcPts val="300"/>
              </a:spcBef>
              <a:buFont typeface="Wingdings" panose="05000000000000000000" pitchFamily="2" charset="2"/>
              <a:buChar char="q"/>
            </a:pPr>
            <a:endParaRPr lang="es-AR" altLang="es-AR" sz="2200">
              <a:latin typeface="Arial" panose="020B0604020202020204" pitchFamily="34" charset="0"/>
              <a:cs typeface="Arial" panose="020B0604020202020204" pitchFamily="34" charset="0"/>
            </a:endParaRPr>
          </a:p>
          <a:p>
            <a:pPr lvl="1" algn="just">
              <a:lnSpc>
                <a:spcPts val="2400"/>
              </a:lnSpc>
              <a:spcBef>
                <a:spcPts val="13"/>
              </a:spcBef>
              <a:buFont typeface="Arial" panose="020B0604020202020204" pitchFamily="34" charset="0"/>
              <a:buChar char="•"/>
            </a:pPr>
            <a:r>
              <a:rPr lang="es-AR" altLang="es-AR" sz="2200">
                <a:solidFill>
                  <a:srgbClr val="101010"/>
                </a:solidFill>
                <a:latin typeface="Arial" panose="020B0604020202020204" pitchFamily="34" charset="0"/>
                <a:cs typeface="Arial" panose="020B0604020202020204" pitchFamily="34" charset="0"/>
              </a:rPr>
              <a:t>Esta maniobra consiste en desconectar o conectar los equipos de patio a la malla  a tierra de la subestación. Antes de realizar esta maniobra el personal técnico debe  actuar con las siguientes consideraciones:</a:t>
            </a:r>
            <a:endParaRPr lang="en-US" altLang="es-AR" sz="2200">
              <a:solidFill>
                <a:srgbClr val="101010"/>
              </a:solidFill>
              <a:latin typeface="Arial" panose="020B0604020202020204" pitchFamily="34" charset="0"/>
              <a:cs typeface="Arial" panose="020B0604020202020204" pitchFamily="34" charset="0"/>
            </a:endParaRPr>
          </a:p>
          <a:p>
            <a:pPr algn="just">
              <a:lnSpc>
                <a:spcPts val="2400"/>
              </a:lnSpc>
              <a:spcBef>
                <a:spcPts val="13"/>
              </a:spcBef>
            </a:pPr>
            <a:endParaRPr lang="en-US" altLang="es-AR" sz="2200">
              <a:solidFill>
                <a:srgbClr val="101010"/>
              </a:solidFill>
              <a:latin typeface="Arial" panose="020B0604020202020204" pitchFamily="34" charset="0"/>
              <a:cs typeface="Arial" panose="020B0604020202020204" pitchFamily="34" charset="0"/>
            </a:endParaRPr>
          </a:p>
          <a:p>
            <a:pPr lvl="3" algn="just">
              <a:lnSpc>
                <a:spcPts val="2400"/>
              </a:lnSpc>
              <a:spcBef>
                <a:spcPts val="50"/>
              </a:spcBef>
              <a:buFont typeface="Wingdings" panose="05000000000000000000" pitchFamily="2" charset="2"/>
              <a:buChar char="Ø"/>
            </a:pPr>
            <a:r>
              <a:rPr lang="es-AR" altLang="es-AR" sz="2200">
                <a:solidFill>
                  <a:srgbClr val="101010"/>
                </a:solidFill>
                <a:latin typeface="Arial" panose="020B0604020202020204" pitchFamily="34" charset="0"/>
                <a:cs typeface="Arial" panose="020B0604020202020204" pitchFamily="34" charset="0"/>
              </a:rPr>
              <a:t>Portar los elementos necesarios de seguridad como guantes botas dieléctricas  medidor de tensión, cerciorarse que la bahía a se encuentre totalmente  desenergizada es decir, los interruptores y seccionadores se encuentren en la  posición abierta.</a:t>
            </a:r>
          </a:p>
          <a:p>
            <a:pPr lvl="3" algn="just">
              <a:lnSpc>
                <a:spcPts val="2400"/>
              </a:lnSpc>
              <a:spcBef>
                <a:spcPts val="50"/>
              </a:spcBef>
              <a:buFont typeface="Wingdings" panose="05000000000000000000" pitchFamily="2" charset="2"/>
              <a:buChar char="Ø"/>
            </a:pPr>
            <a:endParaRPr lang="es-AR" altLang="es-AR" sz="2200">
              <a:latin typeface="Arial" panose="020B0604020202020204" pitchFamily="34" charset="0"/>
              <a:cs typeface="Arial" panose="020B0604020202020204" pitchFamily="34" charset="0"/>
            </a:endParaRPr>
          </a:p>
          <a:p>
            <a:pPr lvl="3" algn="just">
              <a:lnSpc>
                <a:spcPts val="2400"/>
              </a:lnSpc>
              <a:spcBef>
                <a:spcPts val="38"/>
              </a:spcBef>
              <a:buFont typeface="Wingdings" panose="05000000000000000000" pitchFamily="2" charset="2"/>
              <a:buChar char="Ø"/>
            </a:pPr>
            <a:r>
              <a:rPr lang="es-AR" altLang="es-AR" sz="2200">
                <a:solidFill>
                  <a:srgbClr val="101010"/>
                </a:solidFill>
                <a:latin typeface="Arial" panose="020B0604020202020204" pitchFamily="34" charset="0"/>
                <a:cs typeface="Arial" panose="020B0604020202020204" pitchFamily="34" charset="0"/>
              </a:rPr>
              <a:t>La línea de transmisión pude encontrarse energizada desde su otro extremo (esta  se puede verificarse con el centro de control).</a:t>
            </a:r>
            <a:endParaRPr lang="es-AR" altLang="es-AR" sz="2200">
              <a:latin typeface="Arial" panose="020B0604020202020204" pitchFamily="34" charset="0"/>
              <a:cs typeface="Arial" panose="020B0604020202020204" pitchFamily="34" charset="0"/>
            </a:endParaRPr>
          </a:p>
        </p:txBody>
      </p:sp>
      <p:sp>
        <p:nvSpPr>
          <p:cNvPr id="3" name="object 3"/>
          <p:cNvSpPr txBox="1"/>
          <p:nvPr/>
        </p:nvSpPr>
        <p:spPr>
          <a:xfrm>
            <a:off x="3157538" y="2659063"/>
            <a:ext cx="42862"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5" name="object 5"/>
          <p:cNvSpPr txBox="1"/>
          <p:nvPr/>
        </p:nvSpPr>
        <p:spPr>
          <a:xfrm>
            <a:off x="3159125" y="3146425"/>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6" name="object 6"/>
          <p:cNvSpPr txBox="1"/>
          <p:nvPr/>
        </p:nvSpPr>
        <p:spPr>
          <a:xfrm>
            <a:off x="3159125" y="3392488"/>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7" name="object 7"/>
          <p:cNvSpPr txBox="1"/>
          <p:nvPr/>
        </p:nvSpPr>
        <p:spPr>
          <a:xfrm>
            <a:off x="3160713" y="3640138"/>
            <a:ext cx="42862"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8" name="object 8"/>
          <p:cNvSpPr txBox="1"/>
          <p:nvPr/>
        </p:nvSpPr>
        <p:spPr>
          <a:xfrm>
            <a:off x="3165475" y="4249738"/>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pic>
        <p:nvPicPr>
          <p:cNvPr id="440328"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1338" y="476250"/>
            <a:ext cx="9145588" cy="6334125"/>
          </a:xfrm>
          <a:prstGeom prst="rect">
            <a:avLst/>
          </a:prstGeom>
        </p:spPr>
        <p:txBody>
          <a:bodyPr lIns="0" tIns="42149" rIns="0" bIns="0">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231900" indent="-342900">
              <a:defRPr>
                <a:solidFill>
                  <a:schemeClr val="tx1"/>
                </a:solidFill>
                <a:latin typeface="DIN-Regular" pitchFamily="34" charset="0"/>
              </a:defRPr>
            </a:lvl4pPr>
            <a:lvl5pPr marL="1630363" indent="-285750">
              <a:defRPr>
                <a:solidFill>
                  <a:schemeClr val="tx1"/>
                </a:solidFill>
                <a:latin typeface="DIN-Regular" pitchFamily="34" charset="0"/>
              </a:defRPr>
            </a:lvl5pPr>
            <a:lvl6pPr marL="2087563" indent="-285750" eaLnBrk="0" fontAlgn="base" hangingPunct="0">
              <a:spcBef>
                <a:spcPct val="0"/>
              </a:spcBef>
              <a:spcAft>
                <a:spcPct val="0"/>
              </a:spcAft>
              <a:defRPr>
                <a:solidFill>
                  <a:schemeClr val="tx1"/>
                </a:solidFill>
                <a:latin typeface="DIN-Regular" pitchFamily="34" charset="0"/>
              </a:defRPr>
            </a:lvl6pPr>
            <a:lvl7pPr marL="2544763" indent="-285750" eaLnBrk="0" fontAlgn="base" hangingPunct="0">
              <a:spcBef>
                <a:spcPct val="0"/>
              </a:spcBef>
              <a:spcAft>
                <a:spcPct val="0"/>
              </a:spcAft>
              <a:defRPr>
                <a:solidFill>
                  <a:schemeClr val="tx1"/>
                </a:solidFill>
                <a:latin typeface="DIN-Regular" pitchFamily="34" charset="0"/>
              </a:defRPr>
            </a:lvl7pPr>
            <a:lvl8pPr marL="3001963" indent="-285750" eaLnBrk="0" fontAlgn="base" hangingPunct="0">
              <a:spcBef>
                <a:spcPct val="0"/>
              </a:spcBef>
              <a:spcAft>
                <a:spcPct val="0"/>
              </a:spcAft>
              <a:defRPr>
                <a:solidFill>
                  <a:schemeClr val="tx1"/>
                </a:solidFill>
                <a:latin typeface="DIN-Regular" pitchFamily="34" charset="0"/>
              </a:defRPr>
            </a:lvl8pPr>
            <a:lvl9pPr marL="3459163" indent="-285750" eaLnBrk="0" fontAlgn="base" hangingPunct="0">
              <a:spcBef>
                <a:spcPct val="0"/>
              </a:spcBef>
              <a:spcAft>
                <a:spcPct val="0"/>
              </a:spcAft>
              <a:defRPr>
                <a:solidFill>
                  <a:schemeClr val="tx1"/>
                </a:solidFill>
                <a:latin typeface="DIN-Regular" pitchFamily="34" charset="0"/>
              </a:defRPr>
            </a:lvl9pPr>
          </a:lstStyle>
          <a:p>
            <a:pPr lvl="3" algn="just">
              <a:spcBef>
                <a:spcPts val="25"/>
              </a:spcBef>
              <a:buFont typeface="Arial" panose="020B0604020202020204" pitchFamily="34" charset="0"/>
              <a:buChar char="•"/>
            </a:pPr>
            <a:r>
              <a:rPr lang="es-AR" altLang="es-AR" sz="2400">
                <a:solidFill>
                  <a:srgbClr val="101010"/>
                </a:solidFill>
                <a:latin typeface="Arial" panose="020B0604020202020204" pitchFamily="34" charset="0"/>
                <a:cs typeface="Arial" panose="020B0604020202020204" pitchFamily="34" charset="0"/>
              </a:rPr>
              <a:t>En la subestación se realiza este procedimiento para líneas y equipos de dos  formas diferentes como son:</a:t>
            </a:r>
          </a:p>
          <a:p>
            <a:pPr lvl="3" algn="just">
              <a:spcBef>
                <a:spcPts val="25"/>
              </a:spcBef>
              <a:buFont typeface="Wingdings" panose="05000000000000000000" pitchFamily="2" charset="2"/>
              <a:buChar char="Ø"/>
            </a:pPr>
            <a:endParaRPr lang="es-AR" altLang="es-AR" sz="2400">
              <a:latin typeface="Arial" panose="020B0604020202020204" pitchFamily="34" charset="0"/>
              <a:cs typeface="Arial" panose="020B0604020202020204" pitchFamily="34" charset="0"/>
            </a:endParaRPr>
          </a:p>
          <a:p>
            <a:pPr lvl="4" algn="just">
              <a:spcBef>
                <a:spcPts val="38"/>
              </a:spcBef>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Puesta a tierra por medio de tierra temporal (equipos), para la cual se realiza  conectando un cable a la malla a tierra, de este cable se derivan tres más. </a:t>
            </a:r>
          </a:p>
          <a:p>
            <a:pPr lvl="4" algn="just">
              <a:spcBef>
                <a:spcPts val="38"/>
              </a:spcBef>
              <a:buFont typeface="Wingdings" panose="05000000000000000000" pitchFamily="2" charset="2"/>
              <a:buChar char="q"/>
            </a:pPr>
            <a:endParaRPr lang="es-AR" altLang="es-AR" sz="2400">
              <a:solidFill>
                <a:srgbClr val="101010"/>
              </a:solidFill>
              <a:latin typeface="Arial" panose="020B0604020202020204" pitchFamily="34" charset="0"/>
              <a:cs typeface="Arial" panose="020B0604020202020204" pitchFamily="34" charset="0"/>
            </a:endParaRPr>
          </a:p>
          <a:p>
            <a:pPr lvl="4" algn="just">
              <a:spcBef>
                <a:spcPts val="38"/>
              </a:spcBef>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Cada  uno de los extremos de las derivaciones contiene una pinza. La cual es conectada  a la fase respectiva del equipo. Estos equipos son los de patio como  seccionadores interruptores y transformadores.</a:t>
            </a:r>
          </a:p>
          <a:p>
            <a:pPr lvl="4" algn="just">
              <a:spcBef>
                <a:spcPts val="38"/>
              </a:spcBef>
              <a:buFont typeface="Wingdings" panose="05000000000000000000" pitchFamily="2" charset="2"/>
              <a:buChar char="q"/>
            </a:pPr>
            <a:endParaRPr lang="es-AR" altLang="es-AR" sz="2400">
              <a:latin typeface="Arial" panose="020B0604020202020204" pitchFamily="34" charset="0"/>
              <a:cs typeface="Arial" panose="020B0604020202020204" pitchFamily="34" charset="0"/>
            </a:endParaRPr>
          </a:p>
          <a:p>
            <a:pPr lvl="4" algn="just">
              <a:spcBef>
                <a:spcPts val="63"/>
              </a:spcBef>
              <a:buFont typeface="Wingdings" panose="05000000000000000000" pitchFamily="2" charset="2"/>
              <a:buChar char="q"/>
            </a:pPr>
            <a:r>
              <a:rPr lang="es-AR" altLang="es-AR" sz="2400">
                <a:solidFill>
                  <a:srgbClr val="101010"/>
                </a:solidFill>
                <a:latin typeface="Arial" panose="020B0604020202020204" pitchFamily="34" charset="0"/>
                <a:cs typeface="Arial" panose="020B0604020202020204" pitchFamily="34" charset="0"/>
              </a:rPr>
              <a:t>Puesta a tierra de la bahía de línea por medio de seccionador (líneas), esta  maniobra se realiza desde nivel cero, es decir desde patio, y se realiza cerrando la  cuchilla o seccionador a tierra que se encuentra en el seccionador de línea.</a:t>
            </a:r>
          </a:p>
        </p:txBody>
      </p:sp>
      <p:sp>
        <p:nvSpPr>
          <p:cNvPr id="3" name="object 3"/>
          <p:cNvSpPr txBox="1"/>
          <p:nvPr/>
        </p:nvSpPr>
        <p:spPr>
          <a:xfrm>
            <a:off x="3157538" y="2659063"/>
            <a:ext cx="42862"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5" name="object 5"/>
          <p:cNvSpPr txBox="1"/>
          <p:nvPr/>
        </p:nvSpPr>
        <p:spPr>
          <a:xfrm>
            <a:off x="3159125" y="3146425"/>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6" name="object 6"/>
          <p:cNvSpPr txBox="1"/>
          <p:nvPr/>
        </p:nvSpPr>
        <p:spPr>
          <a:xfrm>
            <a:off x="3159125" y="3392488"/>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7" name="object 7"/>
          <p:cNvSpPr txBox="1"/>
          <p:nvPr/>
        </p:nvSpPr>
        <p:spPr>
          <a:xfrm>
            <a:off x="3160713" y="3640138"/>
            <a:ext cx="42862"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8" name="object 8"/>
          <p:cNvSpPr txBox="1"/>
          <p:nvPr/>
        </p:nvSpPr>
        <p:spPr>
          <a:xfrm>
            <a:off x="3165475" y="4249738"/>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pic>
        <p:nvPicPr>
          <p:cNvPr id="441352"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5288" y="852488"/>
            <a:ext cx="8512175" cy="4784725"/>
          </a:xfrm>
          <a:prstGeom prst="rect">
            <a:avLst/>
          </a:prstGeom>
        </p:spPr>
        <p:txBody>
          <a:bodyPr lIns="0" tIns="42149" rIns="0" bIns="0">
            <a:spAutoFit/>
          </a:bodyPr>
          <a:lstStyle>
            <a:lvl1pPr>
              <a:defRPr>
                <a:solidFill>
                  <a:schemeClr val="tx1"/>
                </a:solidFill>
                <a:latin typeface="DIN-Regular" pitchFamily="34" charset="0"/>
              </a:defRPr>
            </a:lvl1pPr>
            <a:lvl2pPr marL="684213" indent="-219075">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nSpc>
                <a:spcPts val="1538"/>
              </a:lnSpc>
              <a:spcBef>
                <a:spcPts val="288"/>
              </a:spcBef>
            </a:pPr>
            <a:r>
              <a:rPr lang="en-US" altLang="es-AR" sz="1700" b="1">
                <a:solidFill>
                  <a:srgbClr val="101010"/>
                </a:solidFill>
                <a:effectLst>
                  <a:outerShdw blurRad="38100" dist="38100" dir="2700000" algn="tl">
                    <a:srgbClr val="C0C0C0"/>
                  </a:outerShdw>
                </a:effectLst>
                <a:latin typeface="Arial" panose="020B0604020202020204" pitchFamily="34" charset="0"/>
                <a:cs typeface="Arial" panose="020B0604020202020204" pitchFamily="34" charset="0"/>
              </a:rPr>
              <a:t>         </a:t>
            </a:r>
            <a:endParaRPr lang="en-US" altLang="es-AR" sz="1200">
              <a:solidFill>
                <a:srgbClr val="101010"/>
              </a:solidFill>
              <a:latin typeface="Arial" panose="020B0604020202020204" pitchFamily="34" charset="0"/>
              <a:cs typeface="Arial" panose="020B0604020202020204" pitchFamily="34" charset="0"/>
            </a:endParaRPr>
          </a:p>
          <a:p>
            <a:pPr>
              <a:spcBef>
                <a:spcPts val="288"/>
              </a:spcBef>
              <a:buFont typeface="Wingdings" panose="05000000000000000000" pitchFamily="2" charset="2"/>
              <a:buChar char="q"/>
            </a:pPr>
            <a:r>
              <a:rPr lang="es-AR" altLang="es-AR" sz="2400" b="1">
                <a:solidFill>
                  <a:srgbClr val="101010"/>
                </a:solidFill>
                <a:latin typeface="Arial" panose="020B0604020202020204" pitchFamily="34" charset="0"/>
                <a:cs typeface="Arial" panose="020B0604020202020204" pitchFamily="34" charset="0"/>
              </a:rPr>
              <a:t>Preparar un campo o bahía.</a:t>
            </a:r>
          </a:p>
          <a:p>
            <a:pPr>
              <a:spcBef>
                <a:spcPts val="288"/>
              </a:spcBef>
              <a:buFont typeface="Wingdings" panose="05000000000000000000" pitchFamily="2" charset="2"/>
              <a:buChar char="q"/>
            </a:pPr>
            <a:endParaRPr lang="es-AR" altLang="es-AR" sz="2400">
              <a:latin typeface="Arial" panose="020B0604020202020204" pitchFamily="34" charset="0"/>
              <a:cs typeface="Arial" panose="020B0604020202020204" pitchFamily="34" charset="0"/>
            </a:endParaRPr>
          </a:p>
          <a:p>
            <a:pPr lvl="1" algn="just">
              <a:spcBef>
                <a:spcPts val="50"/>
              </a:spcBef>
              <a:buFont typeface="Arial" panose="020B0604020202020204" pitchFamily="34" charset="0"/>
              <a:buChar char="•"/>
            </a:pPr>
            <a:r>
              <a:rPr lang="es-AR" altLang="es-AR" sz="2400">
                <a:solidFill>
                  <a:srgbClr val="101010"/>
                </a:solidFill>
                <a:latin typeface="Arial" panose="020B0604020202020204" pitchFamily="34" charset="0"/>
                <a:cs typeface="Arial" panose="020B0604020202020204" pitchFamily="34" charset="0"/>
              </a:rPr>
              <a:t>Cerrar el seccionador de barra seguido del seccionador de línea o del  transformador. Según la bahía que se esté maniobrando.</a:t>
            </a:r>
          </a:p>
          <a:p>
            <a:pPr lvl="1" algn="just">
              <a:spcBef>
                <a:spcPts val="50"/>
              </a:spcBef>
              <a:buFont typeface="Arial" panose="020B0604020202020204" pitchFamily="34" charset="0"/>
              <a:buChar char="•"/>
            </a:pPr>
            <a:endParaRPr lang="es-AR" altLang="es-AR" sz="2400">
              <a:latin typeface="Arial" panose="020B0604020202020204" pitchFamily="34" charset="0"/>
              <a:cs typeface="Arial" panose="020B0604020202020204" pitchFamily="34" charset="0"/>
            </a:endParaRPr>
          </a:p>
          <a:p>
            <a:pPr lvl="1" algn="just">
              <a:spcBef>
                <a:spcPts val="63"/>
              </a:spcBef>
              <a:buFont typeface="Arial" panose="020B0604020202020204" pitchFamily="34" charset="0"/>
              <a:buChar char="•"/>
            </a:pPr>
            <a:r>
              <a:rPr lang="es-AR" altLang="es-AR" sz="2400">
                <a:solidFill>
                  <a:srgbClr val="101010"/>
                </a:solidFill>
                <a:latin typeface="Arial" panose="020B0604020202020204" pitchFamily="34" charset="0"/>
                <a:cs typeface="Arial" panose="020B0604020202020204" pitchFamily="34" charset="0"/>
              </a:rPr>
              <a:t>Esto se realiza para dar el cierre del interruptor. En ningún momento el interruptor debe  encontrarse en la posición de cerrado ya que si se maniobran los seccionadores bajo carga se genera arco eléctrico el cual daña inmediatamente el seccionador.</a:t>
            </a:r>
            <a:endParaRPr lang="es-AR" altLang="es-AR" sz="2400">
              <a:latin typeface="Arial" panose="020B0604020202020204" pitchFamily="34" charset="0"/>
              <a:cs typeface="Arial" panose="020B0604020202020204" pitchFamily="34" charset="0"/>
            </a:endParaRPr>
          </a:p>
          <a:p>
            <a:pPr algn="just">
              <a:lnSpc>
                <a:spcPts val="1538"/>
              </a:lnSpc>
              <a:spcBef>
                <a:spcPts val="63"/>
              </a:spcBef>
            </a:pPr>
            <a:endParaRPr lang="es-AR" altLang="es-AR" sz="1200">
              <a:latin typeface="Arial" panose="020B0604020202020204" pitchFamily="34" charset="0"/>
              <a:cs typeface="Arial" panose="020B0604020202020204" pitchFamily="34" charset="0"/>
            </a:endParaRPr>
          </a:p>
          <a:p>
            <a:pPr algn="just">
              <a:lnSpc>
                <a:spcPts val="1538"/>
              </a:lnSpc>
              <a:spcBef>
                <a:spcPts val="13"/>
              </a:spcBef>
            </a:pPr>
            <a:endParaRPr lang="es-AR" altLang="es-AR" sz="1200">
              <a:latin typeface="Arial" panose="020B0604020202020204" pitchFamily="34" charset="0"/>
              <a:cs typeface="Arial" panose="020B0604020202020204" pitchFamily="34" charset="0"/>
            </a:endParaRPr>
          </a:p>
        </p:txBody>
      </p:sp>
      <p:sp>
        <p:nvSpPr>
          <p:cNvPr id="3" name="object 3"/>
          <p:cNvSpPr txBox="1"/>
          <p:nvPr/>
        </p:nvSpPr>
        <p:spPr>
          <a:xfrm>
            <a:off x="3157538" y="2659063"/>
            <a:ext cx="42862"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5" name="object 5"/>
          <p:cNvSpPr txBox="1"/>
          <p:nvPr/>
        </p:nvSpPr>
        <p:spPr>
          <a:xfrm>
            <a:off x="3159125" y="3146425"/>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6" name="object 6"/>
          <p:cNvSpPr txBox="1"/>
          <p:nvPr/>
        </p:nvSpPr>
        <p:spPr>
          <a:xfrm>
            <a:off x="3159125" y="3392488"/>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7" name="object 7"/>
          <p:cNvSpPr txBox="1"/>
          <p:nvPr/>
        </p:nvSpPr>
        <p:spPr>
          <a:xfrm>
            <a:off x="3160713" y="3640138"/>
            <a:ext cx="42862"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sp>
        <p:nvSpPr>
          <p:cNvPr id="8" name="object 8"/>
          <p:cNvSpPr txBox="1"/>
          <p:nvPr/>
        </p:nvSpPr>
        <p:spPr>
          <a:xfrm>
            <a:off x="3165475" y="4249738"/>
            <a:ext cx="42863" cy="98425"/>
          </a:xfrm>
          <a:prstGeom prst="rect">
            <a:avLst/>
          </a:prstGeom>
        </p:spPr>
        <p:txBody>
          <a:bodyPr lIns="0" tIns="6109" rIns="0" bIns="0">
            <a:spAutoFit/>
          </a:bodyPr>
          <a:lstStyle/>
          <a:p>
            <a:pPr marL="6108">
              <a:spcBef>
                <a:spcPts val="48"/>
              </a:spcBef>
              <a:defRPr/>
            </a:pPr>
            <a:r>
              <a:rPr sz="602" spc="31" dirty="0">
                <a:solidFill>
                  <a:srgbClr val="101010"/>
                </a:solidFill>
                <a:latin typeface="Microsoft Sans Serif"/>
                <a:cs typeface="Microsoft Sans Serif"/>
              </a:rPr>
              <a:t>•</a:t>
            </a:r>
            <a:endParaRPr sz="602">
              <a:latin typeface="Microsoft Sans Serif"/>
              <a:cs typeface="Microsoft Sans Serif"/>
            </a:endParaRPr>
          </a:p>
        </p:txBody>
      </p:sp>
      <p:pic>
        <p:nvPicPr>
          <p:cNvPr id="442376"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3"/>
          <p:cNvSpPr>
            <a:spLocks noChangeArrowheads="1"/>
          </p:cNvSpPr>
          <p:nvPr/>
        </p:nvSpPr>
        <p:spPr bwMode="auto">
          <a:xfrm>
            <a:off x="684213" y="1752600"/>
            <a:ext cx="7831137" cy="2216150"/>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endParaRPr lang="es-ES" altLang="en-US" sz="4800" b="1">
              <a:solidFill>
                <a:srgbClr val="000066"/>
              </a:solidFill>
              <a:latin typeface="Futura Lt BT" pitchFamily="34" charset="0"/>
            </a:endParaRPr>
          </a:p>
          <a:p>
            <a:pPr algn="ctr"/>
            <a:r>
              <a:rPr lang="es-ES" altLang="en-US" sz="4800" b="1">
                <a:solidFill>
                  <a:srgbClr val="000000"/>
                </a:solidFill>
                <a:latin typeface="Futura Lt BT" pitchFamily="34" charset="0"/>
              </a:rPr>
              <a:t>JERARQUIZACIÓN DE OPERACIONES</a:t>
            </a:r>
          </a:p>
        </p:txBody>
      </p:sp>
      <p:pic>
        <p:nvPicPr>
          <p:cNvPr id="44339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833438"/>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MANIOBRAS DE OPERACIONES</a:t>
            </a:r>
          </a:p>
        </p:txBody>
      </p:sp>
      <p:sp>
        <p:nvSpPr>
          <p:cNvPr id="445443"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45444" name="Rectangle 4"/>
          <p:cNvSpPr>
            <a:spLocks noChangeArrowheads="1"/>
          </p:cNvSpPr>
          <p:nvPr/>
        </p:nvSpPr>
        <p:spPr bwMode="auto">
          <a:xfrm>
            <a:off x="684213" y="1557338"/>
            <a:ext cx="7920037" cy="4524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Ø"/>
            </a:pPr>
            <a:r>
              <a:rPr lang="es-ES" altLang="en-US" b="1">
                <a:solidFill>
                  <a:srgbClr val="000000"/>
                </a:solidFill>
              </a:rPr>
              <a:t>Maniobras: </a:t>
            </a:r>
            <a:r>
              <a:rPr lang="es-ES" altLang="en-US">
                <a:solidFill>
                  <a:srgbClr val="000000"/>
                </a:solidFill>
              </a:rPr>
              <a:t>Conjunto de acciones o pasos ejecutados en uno o varios equipos de un Sistema eléctrico, con el objetivo de realizar una conmutación o cambio de estado en un circuito. </a:t>
            </a:r>
          </a:p>
          <a:p>
            <a:pPr algn="just">
              <a:spcBef>
                <a:spcPct val="50000"/>
              </a:spcBef>
              <a:buFont typeface="Wingdings" panose="05000000000000000000" pitchFamily="2" charset="2"/>
              <a:buChar char="Ø"/>
            </a:pPr>
            <a:r>
              <a:rPr lang="es-ES" altLang="en-US">
                <a:solidFill>
                  <a:srgbClr val="000000"/>
                </a:solidFill>
              </a:rPr>
              <a:t>Para la ejecución de cada maniobra, debe existir un </a:t>
            </a:r>
            <a:r>
              <a:rPr lang="es-ES" altLang="en-US" b="1">
                <a:solidFill>
                  <a:srgbClr val="000000"/>
                </a:solidFill>
              </a:rPr>
              <a:t>procedimiento de actuación</a:t>
            </a:r>
            <a:r>
              <a:rPr lang="es-ES" altLang="en-US">
                <a:solidFill>
                  <a:srgbClr val="000000"/>
                </a:solidFill>
              </a:rPr>
              <a:t> previamente estudiado, analizado y aprobado para su realización, con esto se evita errores de operadores o arbitrariedades. </a:t>
            </a:r>
          </a:p>
          <a:p>
            <a:pPr algn="just">
              <a:spcBef>
                <a:spcPct val="50000"/>
              </a:spcBef>
              <a:buFont typeface="Wingdings" panose="05000000000000000000" pitchFamily="2" charset="2"/>
              <a:buChar char="Ø"/>
            </a:pPr>
            <a:r>
              <a:rPr lang="es-ES" altLang="en-US">
                <a:solidFill>
                  <a:srgbClr val="000000"/>
                </a:solidFill>
              </a:rPr>
              <a:t>Los procedimientos de actuación, conllevan pasos de ejecución que estarán </a:t>
            </a:r>
            <a:r>
              <a:rPr lang="es-ES" altLang="en-US" b="1">
                <a:solidFill>
                  <a:srgbClr val="000000"/>
                </a:solidFill>
              </a:rPr>
              <a:t>numerados, ordenados jerárquicamente y claramente definidos. </a:t>
            </a:r>
            <a:r>
              <a:rPr lang="es-ES" altLang="en-US">
                <a:solidFill>
                  <a:srgbClr val="000000"/>
                </a:solidFill>
              </a:rPr>
              <a:t> </a:t>
            </a:r>
          </a:p>
          <a:p>
            <a:pPr algn="just">
              <a:spcBef>
                <a:spcPct val="50000"/>
              </a:spcBef>
              <a:buFont typeface="Wingdings" panose="05000000000000000000" pitchFamily="2" charset="2"/>
              <a:buChar char="Ø"/>
            </a:pPr>
            <a:r>
              <a:rPr lang="es-ES" altLang="en-US">
                <a:solidFill>
                  <a:srgbClr val="000000"/>
                </a:solidFill>
              </a:rPr>
              <a:t>Las maniobras se dividen básicamente  en:</a:t>
            </a:r>
          </a:p>
          <a:p>
            <a:pPr lvl="1" algn="just">
              <a:spcBef>
                <a:spcPct val="50000"/>
              </a:spcBef>
              <a:buFont typeface="Wingdings" panose="05000000000000000000" pitchFamily="2" charset="2"/>
              <a:buChar char="v"/>
            </a:pPr>
            <a:r>
              <a:rPr lang="es-ES" altLang="en-US">
                <a:solidFill>
                  <a:srgbClr val="000000"/>
                </a:solidFill>
              </a:rPr>
              <a:t>Maniobras  de mantenimiento. </a:t>
            </a:r>
          </a:p>
          <a:p>
            <a:pPr lvl="1" algn="just">
              <a:spcBef>
                <a:spcPct val="50000"/>
              </a:spcBef>
              <a:buFont typeface="Wingdings" panose="05000000000000000000" pitchFamily="2" charset="2"/>
              <a:buChar char="v"/>
            </a:pPr>
            <a:r>
              <a:rPr lang="es-ES" altLang="en-US">
                <a:solidFill>
                  <a:srgbClr val="000000"/>
                </a:solidFill>
              </a:rPr>
              <a:t>Maniobras de reparación. </a:t>
            </a:r>
          </a:p>
          <a:p>
            <a:pPr lvl="1" algn="just">
              <a:spcBef>
                <a:spcPct val="50000"/>
              </a:spcBef>
              <a:buFont typeface="Wingdings" panose="05000000000000000000" pitchFamily="2" charset="2"/>
              <a:buChar char="v"/>
            </a:pPr>
            <a:r>
              <a:rPr lang="es-ES" altLang="en-US">
                <a:solidFill>
                  <a:srgbClr val="000000"/>
                </a:solidFill>
              </a:rPr>
              <a:t>Maniobras de puesta en marcha.</a:t>
            </a:r>
          </a:p>
        </p:txBody>
      </p:sp>
      <p:pic>
        <p:nvPicPr>
          <p:cNvPr id="44544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MANIOBRAS DE OPERACIONES</a:t>
            </a:r>
          </a:p>
        </p:txBody>
      </p:sp>
      <p:sp>
        <p:nvSpPr>
          <p:cNvPr id="447491"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154628" name="Rectangle 4">
            <a:extLst>
              <a:ext uri="{FF2B5EF4-FFF2-40B4-BE49-F238E27FC236}"/>
            </a:extLst>
          </p:cNvPr>
          <p:cNvSpPr>
            <a:spLocks noChangeArrowheads="1"/>
          </p:cNvSpPr>
          <p:nvPr/>
        </p:nvSpPr>
        <p:spPr bwMode="auto">
          <a:xfrm>
            <a:off x="684213" y="981075"/>
            <a:ext cx="7561262" cy="327818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es-ES" b="1" dirty="0">
                <a:solidFill>
                  <a:srgbClr val="000000"/>
                </a:solidFill>
              </a:rPr>
              <a:t>Maniobras de mantenimiento: </a:t>
            </a:r>
            <a:r>
              <a:rPr lang="es-ES" dirty="0">
                <a:solidFill>
                  <a:srgbClr val="000000"/>
                </a:solidFill>
              </a:rPr>
              <a:t>Son las que se realizan programadas y periódicamente para  mantener los equipos en buen estado ó verificar su condición.  En estas maniobras se sacan de servicio los equipos para:</a:t>
            </a:r>
          </a:p>
          <a:p>
            <a:pPr marL="285750" indent="-285750" algn="just">
              <a:spcBef>
                <a:spcPct val="50000"/>
              </a:spcBef>
              <a:buFont typeface="Wingdings" pitchFamily="2" charset="2"/>
              <a:buChar char="v"/>
              <a:defRPr/>
            </a:pPr>
            <a:r>
              <a:rPr lang="es-ES" dirty="0">
                <a:solidFill>
                  <a:srgbClr val="000000"/>
                </a:solidFill>
              </a:rPr>
              <a:t>Limpieza de aisladores,  verificación de aprietes, pintura y corrección de partes oxidadas.</a:t>
            </a:r>
          </a:p>
          <a:p>
            <a:pPr marL="285750" indent="-285750" algn="just">
              <a:spcBef>
                <a:spcPct val="50000"/>
              </a:spcBef>
              <a:buFont typeface="Wingdings" pitchFamily="2" charset="2"/>
              <a:buChar char="v"/>
              <a:defRPr/>
            </a:pPr>
            <a:r>
              <a:rPr lang="es-ES" dirty="0">
                <a:solidFill>
                  <a:srgbClr val="000000"/>
                </a:solidFill>
              </a:rPr>
              <a:t>Ajuste  y limpieza de contactos, verificación de aprietes, corrección de puntos calientes.</a:t>
            </a:r>
          </a:p>
          <a:p>
            <a:pPr marL="285750" indent="-285750" algn="just">
              <a:spcBef>
                <a:spcPct val="50000"/>
              </a:spcBef>
              <a:buFont typeface="Wingdings" pitchFamily="2" charset="2"/>
              <a:buChar char="v"/>
              <a:defRPr/>
            </a:pPr>
            <a:r>
              <a:rPr lang="es-ES" dirty="0">
                <a:solidFill>
                  <a:srgbClr val="000000"/>
                </a:solidFill>
              </a:rPr>
              <a:t>Mantenimiento predictivo mediante ensayos dinámicos,  dieléctricos y  eléctricos de Transformadores, Interruptores, Seccionadores, etc.</a:t>
            </a:r>
          </a:p>
        </p:txBody>
      </p:sp>
      <p:pic>
        <p:nvPicPr>
          <p:cNvPr id="44749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38" y="4259263"/>
            <a:ext cx="3167062" cy="226536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474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175" y="4286250"/>
            <a:ext cx="3025775" cy="2238375"/>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47495"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MANIOBRAS DE OPERACIONES</a:t>
            </a:r>
          </a:p>
        </p:txBody>
      </p:sp>
      <p:sp>
        <p:nvSpPr>
          <p:cNvPr id="449539" name="Rectangle 4"/>
          <p:cNvSpPr>
            <a:spLocks noChangeArrowheads="1"/>
          </p:cNvSpPr>
          <p:nvPr/>
        </p:nvSpPr>
        <p:spPr bwMode="auto">
          <a:xfrm>
            <a:off x="684213" y="981075"/>
            <a:ext cx="7561262" cy="203041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s-AR" b="1">
                <a:solidFill>
                  <a:srgbClr val="000000"/>
                </a:solidFill>
              </a:rPr>
              <a:t>Maniobras de reparación: </a:t>
            </a:r>
            <a:r>
              <a:rPr lang="es-ES" altLang="es-AR">
                <a:solidFill>
                  <a:srgbClr val="000000"/>
                </a:solidFill>
              </a:rPr>
              <a:t>Son la que se realizan cuando alguno de los elementos se daña o no funciona bien. En estas maniobras hay que sacar equipos de servicio o aislar una parte de la subestación para realizar la reparación. Se dividen en:</a:t>
            </a:r>
          </a:p>
          <a:p>
            <a:pPr lvl="1" algn="just">
              <a:spcBef>
                <a:spcPct val="50000"/>
              </a:spcBef>
              <a:buFont typeface="Wingdings" panose="05000000000000000000" pitchFamily="2" charset="2"/>
              <a:buChar char="v"/>
            </a:pPr>
            <a:r>
              <a:rPr lang="es-ES" altLang="es-AR">
                <a:solidFill>
                  <a:srgbClr val="000000"/>
                </a:solidFill>
              </a:rPr>
              <a:t>Labores de cambio o sustitución programadas.</a:t>
            </a:r>
          </a:p>
          <a:p>
            <a:pPr lvl="1" algn="just">
              <a:spcBef>
                <a:spcPct val="50000"/>
              </a:spcBef>
              <a:buFont typeface="Wingdings" panose="05000000000000000000" pitchFamily="2" charset="2"/>
              <a:buChar char="v"/>
            </a:pPr>
            <a:r>
              <a:rPr lang="es-ES" altLang="es-AR">
                <a:solidFill>
                  <a:srgbClr val="000000"/>
                </a:solidFill>
              </a:rPr>
              <a:t>Intempestivas producto de una avería.</a:t>
            </a:r>
          </a:p>
        </p:txBody>
      </p:sp>
      <p:pic>
        <p:nvPicPr>
          <p:cNvPr id="4495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011488"/>
            <a:ext cx="3495675" cy="35369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495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011488"/>
            <a:ext cx="4248150" cy="35369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49542"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TIPOS DE MANIOBRAS DE OPERACIONES</a:t>
            </a:r>
          </a:p>
        </p:txBody>
      </p:sp>
      <p:sp>
        <p:nvSpPr>
          <p:cNvPr id="45158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51588" name="Rectangle 4"/>
          <p:cNvSpPr>
            <a:spLocks noChangeArrowheads="1"/>
          </p:cNvSpPr>
          <p:nvPr/>
        </p:nvSpPr>
        <p:spPr bwMode="auto">
          <a:xfrm>
            <a:off x="684213" y="981075"/>
            <a:ext cx="7561262" cy="2446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pPr>
            <a:r>
              <a:rPr lang="es-ES" altLang="es-AR" b="1">
                <a:solidFill>
                  <a:srgbClr val="000000"/>
                </a:solidFill>
              </a:rPr>
              <a:t>Maniobras de puesta en marcha: </a:t>
            </a:r>
            <a:r>
              <a:rPr lang="es-ES" altLang="es-AR">
                <a:solidFill>
                  <a:srgbClr val="000000"/>
                </a:solidFill>
              </a:rPr>
              <a:t>Son las que se realizan para poner en funcionamiento a una subestación o equipo. Estas maniobras se realizan para:</a:t>
            </a:r>
          </a:p>
          <a:p>
            <a:pPr lvl="1" algn="just">
              <a:spcBef>
                <a:spcPct val="50000"/>
              </a:spcBef>
              <a:buFont typeface="Wingdings" panose="05000000000000000000" pitchFamily="2" charset="2"/>
              <a:buChar char="v"/>
            </a:pPr>
            <a:r>
              <a:rPr lang="es-ES" altLang="es-AR">
                <a:solidFill>
                  <a:srgbClr val="000000"/>
                </a:solidFill>
              </a:rPr>
              <a:t>Verificación de estado de funcionamiento de equipos individuales o conjunto de equipos.</a:t>
            </a:r>
          </a:p>
          <a:p>
            <a:pPr lvl="1" algn="just">
              <a:spcBef>
                <a:spcPct val="50000"/>
              </a:spcBef>
              <a:buFont typeface="Wingdings" panose="05000000000000000000" pitchFamily="2" charset="2"/>
              <a:buChar char="v"/>
            </a:pPr>
            <a:r>
              <a:rPr lang="es-ES" altLang="es-AR">
                <a:solidFill>
                  <a:srgbClr val="000000"/>
                </a:solidFill>
              </a:rPr>
              <a:t>Verificación de enclavamientos y protecciones.</a:t>
            </a:r>
          </a:p>
          <a:p>
            <a:pPr lvl="1" algn="just">
              <a:spcBef>
                <a:spcPct val="50000"/>
              </a:spcBef>
              <a:buFont typeface="Wingdings" panose="05000000000000000000" pitchFamily="2" charset="2"/>
              <a:buChar char="v"/>
            </a:pPr>
            <a:r>
              <a:rPr lang="es-ES" altLang="es-AR">
                <a:solidFill>
                  <a:srgbClr val="000000"/>
                </a:solidFill>
              </a:rPr>
              <a:t>Verificación de estados telecontrol y telemetría.</a:t>
            </a:r>
          </a:p>
        </p:txBody>
      </p:sp>
      <p:pic>
        <p:nvPicPr>
          <p:cNvPr id="451589"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2763" y="3440113"/>
            <a:ext cx="5364162"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59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971550" y="620713"/>
            <a:ext cx="7561263"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lgn="ctr">
              <a:defRPr/>
            </a:pPr>
            <a:r>
              <a:rPr lang="es-ES_tradnl" sz="1800" b="1" dirty="0" smtClean="0">
                <a:solidFill>
                  <a:srgbClr val="000000"/>
                </a:solidFill>
                <a:effectLst>
                  <a:outerShdw blurRad="38100" dist="38100" dir="2700000" algn="tl">
                    <a:srgbClr val="000000"/>
                  </a:outerShdw>
                </a:effectLst>
                <a:latin typeface="Tahoma" pitchFamily="34" charset="0"/>
              </a:rPr>
              <a:t>JERARQUIZACIÓN </a:t>
            </a:r>
            <a:r>
              <a:rPr lang="es-ES_tradnl" sz="1800" b="1" dirty="0">
                <a:solidFill>
                  <a:srgbClr val="000000"/>
                </a:solidFill>
                <a:effectLst>
                  <a:outerShdw blurRad="38100" dist="38100" dir="2700000" algn="tl">
                    <a:srgbClr val="000000"/>
                  </a:outerShdw>
                </a:effectLst>
                <a:latin typeface="Tahoma" pitchFamily="34" charset="0"/>
              </a:rPr>
              <a:t>DE OPERACIONES</a:t>
            </a:r>
          </a:p>
        </p:txBody>
      </p:sp>
      <p:sp>
        <p:nvSpPr>
          <p:cNvPr id="412675" name="Rectangle 4"/>
          <p:cNvSpPr>
            <a:spLocks noChangeArrowheads="1"/>
          </p:cNvSpPr>
          <p:nvPr/>
        </p:nvSpPr>
        <p:spPr bwMode="auto">
          <a:xfrm>
            <a:off x="679450" y="985838"/>
            <a:ext cx="7559675" cy="54943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marL="285750" indent="-285750" algn="just">
              <a:spcBef>
                <a:spcPct val="50000"/>
              </a:spcBef>
              <a:buFont typeface="Wingdings" panose="05000000000000000000" pitchFamily="2" charset="2"/>
              <a:buChar char="Ø"/>
              <a:defRPr/>
            </a:pPr>
            <a:r>
              <a:rPr lang="es-ES" altLang="en-US" dirty="0" smtClean="0">
                <a:solidFill>
                  <a:srgbClr val="000000"/>
                </a:solidFill>
              </a:rPr>
              <a:t>La operación del sistema eléctrico se realiza bajo una unidad jerárquica de mando que coordina, supervisa y ordena, todas las maniobras que se efectúan en dicho sistema.</a:t>
            </a:r>
          </a:p>
          <a:p>
            <a:pPr marL="285750" indent="-285750" algn="just">
              <a:spcBef>
                <a:spcPct val="50000"/>
              </a:spcBef>
              <a:buFont typeface="Wingdings" panose="05000000000000000000" pitchFamily="2" charset="2"/>
              <a:buChar char="Ø"/>
              <a:defRPr/>
            </a:pPr>
            <a:r>
              <a:rPr lang="es-ES" altLang="en-US" dirty="0" smtClean="0">
                <a:solidFill>
                  <a:srgbClr val="000000"/>
                </a:solidFill>
              </a:rPr>
              <a:t>La operación del sistema eléctrico esta recogido dentro de un marco de severa disciplina llamado </a:t>
            </a:r>
            <a:r>
              <a:rPr lang="es-ES" altLang="en-US" b="1" dirty="0" smtClean="0">
                <a:solidFill>
                  <a:srgbClr val="000000"/>
                </a:solidFill>
              </a:rPr>
              <a:t>Reglamento De Operaciones</a:t>
            </a:r>
            <a:r>
              <a:rPr lang="es-ES" altLang="en-US" dirty="0" smtClean="0">
                <a:solidFill>
                  <a:srgbClr val="000000"/>
                </a:solidFill>
              </a:rPr>
              <a:t>. (</a:t>
            </a:r>
            <a:r>
              <a:rPr lang="es-ES" altLang="en-US" b="1" dirty="0" smtClean="0">
                <a:solidFill>
                  <a:srgbClr val="000000"/>
                </a:solidFill>
              </a:rPr>
              <a:t>RDO</a:t>
            </a:r>
            <a:r>
              <a:rPr lang="es-ES" altLang="en-US" dirty="0" smtClean="0">
                <a:solidFill>
                  <a:srgbClr val="000000"/>
                </a:solidFill>
              </a:rPr>
              <a:t>)</a:t>
            </a:r>
          </a:p>
          <a:p>
            <a:pPr marL="285750" indent="-285750" algn="just">
              <a:spcBef>
                <a:spcPct val="50000"/>
              </a:spcBef>
              <a:buFont typeface="Wingdings" panose="05000000000000000000" pitchFamily="2" charset="2"/>
              <a:buChar char="Ø"/>
              <a:defRPr/>
            </a:pPr>
            <a:endParaRPr lang="es-ES" altLang="en-US" b="1" dirty="0" smtClean="0">
              <a:solidFill>
                <a:srgbClr val="000000"/>
              </a:solidFill>
            </a:endParaRPr>
          </a:p>
          <a:p>
            <a:pPr algn="just">
              <a:spcBef>
                <a:spcPct val="50000"/>
              </a:spcBef>
              <a:defRPr/>
            </a:pPr>
            <a:r>
              <a:rPr lang="es-ES" altLang="en-US" b="1" u="sng" dirty="0" smtClean="0">
                <a:solidFill>
                  <a:srgbClr val="000000"/>
                </a:solidFill>
              </a:rPr>
              <a:t>Responsabilidad sobre la Operación del Sistema Eléctrico:</a:t>
            </a:r>
          </a:p>
          <a:p>
            <a:pPr marL="285750" indent="-285750" algn="just">
              <a:spcBef>
                <a:spcPct val="50000"/>
              </a:spcBef>
              <a:buFont typeface="Wingdings" panose="05000000000000000000" pitchFamily="2" charset="2"/>
              <a:buChar char="q"/>
              <a:defRPr/>
            </a:pPr>
            <a:r>
              <a:rPr lang="es-ES" altLang="en-US" dirty="0" smtClean="0">
                <a:solidFill>
                  <a:srgbClr val="000000"/>
                </a:solidFill>
              </a:rPr>
              <a:t>La operación del sistema eléctrico </a:t>
            </a:r>
            <a:r>
              <a:rPr lang="es-ES" altLang="en-US" b="1" dirty="0" smtClean="0">
                <a:solidFill>
                  <a:srgbClr val="000000"/>
                </a:solidFill>
              </a:rPr>
              <a:t>consiste en el manejo de los equipos </a:t>
            </a:r>
            <a:r>
              <a:rPr lang="es-ES" altLang="en-US" dirty="0" smtClean="0">
                <a:solidFill>
                  <a:srgbClr val="000000"/>
                </a:solidFill>
              </a:rPr>
              <a:t>que estén </a:t>
            </a:r>
            <a:r>
              <a:rPr lang="es-ES" altLang="en-US" b="1" dirty="0" smtClean="0">
                <a:solidFill>
                  <a:srgbClr val="000000"/>
                </a:solidFill>
              </a:rPr>
              <a:t>en servicio o disponibles </a:t>
            </a:r>
            <a:r>
              <a:rPr lang="es-ES" altLang="en-US" dirty="0" smtClean="0">
                <a:solidFill>
                  <a:srgbClr val="000000"/>
                </a:solidFill>
              </a:rPr>
              <a:t>para ser energizados, de tal modo que permitan el </a:t>
            </a:r>
            <a:r>
              <a:rPr lang="es-ES" altLang="en-US" b="1" dirty="0" smtClean="0">
                <a:solidFill>
                  <a:srgbClr val="000000"/>
                </a:solidFill>
              </a:rPr>
              <a:t>flujo permanente y óptimo de la energía eléctrica hacia los puntos de consumo o venta</a:t>
            </a:r>
            <a:r>
              <a:rPr lang="es-ES" altLang="en-US" dirty="0" smtClean="0">
                <a:solidFill>
                  <a:srgbClr val="000000"/>
                </a:solidFill>
              </a:rPr>
              <a:t>, de acuerdo con las normas de calidad y  seguridad vigentes.</a:t>
            </a:r>
          </a:p>
          <a:p>
            <a:pPr marL="285750" indent="-285750" algn="just">
              <a:spcBef>
                <a:spcPct val="50000"/>
              </a:spcBef>
              <a:buFont typeface="Wingdings" panose="05000000000000000000" pitchFamily="2" charset="2"/>
              <a:buChar char="q"/>
              <a:defRPr/>
            </a:pPr>
            <a:r>
              <a:rPr lang="es-ES" altLang="en-US" dirty="0" smtClean="0">
                <a:solidFill>
                  <a:srgbClr val="000000"/>
                </a:solidFill>
              </a:rPr>
              <a:t>Todo equipo que esté en servicio o en condiciones de estarlo, debe estar bajo el control exclusivo de los operadores del Centro de Control de Trasmisión  y de los despachadores de los Centro de Control de Distribución. Por lo tanto, </a:t>
            </a:r>
            <a:r>
              <a:rPr lang="es-ES" altLang="en-US" b="1" dirty="0" smtClean="0">
                <a:solidFill>
                  <a:srgbClr val="000000"/>
                </a:solidFill>
              </a:rPr>
              <a:t>toda maniobra en la red debe ser exclusivamente ordenada y dirigida por éstos</a:t>
            </a:r>
            <a:r>
              <a:rPr lang="es-ES" altLang="en-US" dirty="0" smtClean="0">
                <a:solidFill>
                  <a:srgbClr val="000000"/>
                </a:solidFill>
              </a:rPr>
              <a:t>.</a:t>
            </a:r>
          </a:p>
        </p:txBody>
      </p:sp>
      <p:pic>
        <p:nvPicPr>
          <p:cNvPr id="45363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5682"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55683" name="Rectangle 4"/>
          <p:cNvSpPr>
            <a:spLocks noChangeArrowheads="1"/>
          </p:cNvSpPr>
          <p:nvPr/>
        </p:nvSpPr>
        <p:spPr bwMode="auto">
          <a:xfrm>
            <a:off x="684213" y="1139825"/>
            <a:ext cx="7559675" cy="3970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102870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u="sng">
                <a:solidFill>
                  <a:srgbClr val="000000"/>
                </a:solidFill>
              </a:rPr>
              <a:t>Responsabilidad sobre el Mantenimiento de Equipos e Instalaciones:</a:t>
            </a:r>
          </a:p>
          <a:p>
            <a:pPr algn="just">
              <a:spcBef>
                <a:spcPct val="50000"/>
              </a:spcBef>
              <a:buFont typeface="Wingdings" panose="05000000000000000000" pitchFamily="2" charset="2"/>
              <a:buChar char="v"/>
            </a:pPr>
            <a:endParaRPr lang="es-ES" altLang="en-US" b="1" u="sng">
              <a:solidFill>
                <a:srgbClr val="000000"/>
              </a:solidFill>
            </a:endParaRPr>
          </a:p>
          <a:p>
            <a:pPr lvl="1" algn="just">
              <a:spcBef>
                <a:spcPct val="50000"/>
              </a:spcBef>
              <a:buFont typeface="Wingdings" panose="05000000000000000000" pitchFamily="2" charset="2"/>
              <a:buChar char="Ø"/>
            </a:pPr>
            <a:r>
              <a:rPr lang="es-ES" altLang="en-US">
                <a:solidFill>
                  <a:srgbClr val="000000"/>
                </a:solidFill>
              </a:rPr>
              <a:t>El mantenimiento del sistema eléctrico </a:t>
            </a:r>
            <a:r>
              <a:rPr lang="es-ES" altLang="en-US" b="1">
                <a:solidFill>
                  <a:srgbClr val="000000"/>
                </a:solidFill>
              </a:rPr>
              <a:t>consiste en la supervisión permanente de los equipos e instalaciones y en la ejecución de los trabajos de mantenimiento programados</a:t>
            </a:r>
            <a:r>
              <a:rPr lang="es-ES" altLang="en-US">
                <a:solidFill>
                  <a:srgbClr val="000000"/>
                </a:solidFill>
              </a:rPr>
              <a:t>, según estrategias previamente definidas, que permitan asegurar la disponibilidad del sistema eléctrico, de modo que éste sea explotado, manteniendo la calidad y continuidad del servicio en óptimas condiciones. Esta responsabilidad recae en el Área de Mantenimiento de Transmisión y en las Subgerencias de Operaciones de Distribución.</a:t>
            </a:r>
          </a:p>
        </p:txBody>
      </p:sp>
      <p:sp>
        <p:nvSpPr>
          <p:cNvPr id="5"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JERARQUIZACIÓN DE OPERACIONES</a:t>
            </a:r>
          </a:p>
        </p:txBody>
      </p:sp>
      <p:pic>
        <p:nvPicPr>
          <p:cNvPr id="45568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773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16771" name="Rectangle 4"/>
          <p:cNvSpPr>
            <a:spLocks noChangeArrowheads="1"/>
          </p:cNvSpPr>
          <p:nvPr/>
        </p:nvSpPr>
        <p:spPr bwMode="auto">
          <a:xfrm>
            <a:off x="684213" y="1139825"/>
            <a:ext cx="7559675" cy="5494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defRPr/>
            </a:pPr>
            <a:r>
              <a:rPr lang="es-ES" altLang="en-US" b="1" dirty="0" smtClean="0">
                <a:solidFill>
                  <a:srgbClr val="000000"/>
                </a:solidFill>
              </a:rPr>
              <a:t>Bitácora de Transmisión:</a:t>
            </a:r>
          </a:p>
          <a:p>
            <a:pPr marL="285750" indent="-285750" algn="just">
              <a:spcBef>
                <a:spcPct val="50000"/>
              </a:spcBef>
              <a:buFont typeface="Wingdings" panose="05000000000000000000" pitchFamily="2" charset="2"/>
              <a:buChar char="Ø"/>
              <a:defRPr/>
            </a:pPr>
            <a:r>
              <a:rPr lang="es-ES" altLang="en-US" dirty="0" smtClean="0">
                <a:solidFill>
                  <a:srgbClr val="000000"/>
                </a:solidFill>
              </a:rPr>
              <a:t>Es el libro o registro en el cual el Operador del Centro de Control de Transmisión deja constancia de todas las operaciones manuales y/o automáticas ocurridas en el </a:t>
            </a:r>
            <a:r>
              <a:rPr lang="es-ES" altLang="en-US" b="1" dirty="0" smtClean="0">
                <a:solidFill>
                  <a:srgbClr val="000000"/>
                </a:solidFill>
              </a:rPr>
              <a:t>Sistema Eléctrico de Transmisión </a:t>
            </a:r>
            <a:r>
              <a:rPr lang="es-ES" altLang="en-US" dirty="0" smtClean="0">
                <a:solidFill>
                  <a:srgbClr val="000000"/>
                </a:solidFill>
              </a:rPr>
              <a:t>y que representen anormalidades, y de todas las intervenciones en algún componente de dicho sistema, programadas o de curso forzoso.</a:t>
            </a:r>
          </a:p>
          <a:p>
            <a:pPr algn="just">
              <a:spcBef>
                <a:spcPct val="50000"/>
              </a:spcBef>
              <a:defRPr/>
            </a:pPr>
            <a:r>
              <a:rPr lang="es-ES" altLang="en-US" b="1" dirty="0" smtClean="0">
                <a:solidFill>
                  <a:srgbClr val="000000"/>
                </a:solidFill>
              </a:rPr>
              <a:t>Bitácora de Distribución :</a:t>
            </a:r>
          </a:p>
          <a:p>
            <a:pPr marL="285750" indent="-285750" algn="just">
              <a:spcBef>
                <a:spcPct val="50000"/>
              </a:spcBef>
              <a:buFont typeface="Wingdings" panose="05000000000000000000" pitchFamily="2" charset="2"/>
              <a:buChar char="Ø"/>
              <a:defRPr/>
            </a:pPr>
            <a:r>
              <a:rPr lang="es-ES" altLang="en-US" dirty="0" smtClean="0">
                <a:solidFill>
                  <a:srgbClr val="000000"/>
                </a:solidFill>
              </a:rPr>
              <a:t>Es el libro o registro en el cual el Operador del Centro de Control de Transmisión  deja constancia de todas las operaciones manuales y/o automáticas ocurridas en el </a:t>
            </a:r>
            <a:r>
              <a:rPr lang="es-ES" altLang="en-US" b="1" dirty="0" smtClean="0">
                <a:solidFill>
                  <a:srgbClr val="000000"/>
                </a:solidFill>
              </a:rPr>
              <a:t>Sistema Automatizado de Distribución</a:t>
            </a:r>
            <a:r>
              <a:rPr lang="es-ES" altLang="en-US" dirty="0" smtClean="0">
                <a:solidFill>
                  <a:srgbClr val="000000"/>
                </a:solidFill>
              </a:rPr>
              <a:t> y de todas las intervenciones en algún componente de dicho sistema, programadas o de curso forzoso.</a:t>
            </a:r>
          </a:p>
          <a:p>
            <a:pPr algn="just">
              <a:spcBef>
                <a:spcPct val="50000"/>
              </a:spcBef>
              <a:defRPr/>
            </a:pPr>
            <a:r>
              <a:rPr lang="es-ES" altLang="en-US" b="1" dirty="0" smtClean="0">
                <a:solidFill>
                  <a:srgbClr val="000000"/>
                </a:solidFill>
              </a:rPr>
              <a:t>Bitácora de Subestaciones:</a:t>
            </a:r>
          </a:p>
          <a:p>
            <a:pPr marL="285750" indent="-285750" algn="just">
              <a:spcBef>
                <a:spcPct val="50000"/>
              </a:spcBef>
              <a:buFont typeface="Wingdings" panose="05000000000000000000" pitchFamily="2" charset="2"/>
              <a:buChar char="Ø"/>
              <a:defRPr/>
            </a:pPr>
            <a:r>
              <a:rPr lang="es-ES" altLang="en-US" dirty="0" smtClean="0">
                <a:solidFill>
                  <a:srgbClr val="000000"/>
                </a:solidFill>
              </a:rPr>
              <a:t>Es un libro o registro en el cual las personas que realizan alguna actividad en una subestación primaria, dejan constancia de las visitas y/o de los trabajos ejecutados durante su permanencia en ella.</a:t>
            </a:r>
            <a:endParaRPr lang="es-ES" altLang="en-US" b="1" dirty="0" smtClean="0">
              <a:solidFill>
                <a:srgbClr val="000000"/>
              </a:solidFill>
            </a:endParaRPr>
          </a:p>
        </p:txBody>
      </p:sp>
      <p:sp>
        <p:nvSpPr>
          <p:cNvPr id="5"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_tradnl" sz="1800" b="1" dirty="0">
                <a:solidFill>
                  <a:srgbClr val="000000"/>
                </a:solidFill>
                <a:effectLst>
                  <a:outerShdw blurRad="38100" dist="38100" dir="2700000" algn="tl">
                    <a:srgbClr val="000000"/>
                  </a:outerShdw>
                </a:effectLst>
                <a:latin typeface="Tahoma" pitchFamily="34" charset="0"/>
              </a:rPr>
              <a:t>JERARQUIZACIÓN DE OPERACIONES</a:t>
            </a:r>
          </a:p>
        </p:txBody>
      </p:sp>
      <p:pic>
        <p:nvPicPr>
          <p:cNvPr id="45773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459779"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pic>
        <p:nvPicPr>
          <p:cNvPr id="459780"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978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065213"/>
            <a:ext cx="8207375" cy="5603875"/>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6182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8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017588"/>
            <a:ext cx="7920037" cy="5507037"/>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7"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6387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387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017588"/>
            <a:ext cx="8137525" cy="5435600"/>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65924"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592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017588"/>
            <a:ext cx="8353425" cy="5364162"/>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8"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67972"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797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017588"/>
            <a:ext cx="8135937" cy="5435600"/>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70020"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002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989013"/>
            <a:ext cx="8135937" cy="5535612"/>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7206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6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987425"/>
            <a:ext cx="7920037" cy="5465763"/>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7411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41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989013"/>
            <a:ext cx="8064500" cy="5464175"/>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76164"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16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036638"/>
            <a:ext cx="8280400" cy="5487987"/>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6"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EJEMPLO DE OPERACIÓN EN SUBESTACIÒN</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78212"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82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017588"/>
            <a:ext cx="8207375" cy="5435600"/>
          </a:xfrm>
          <a:prstGeom prst="rect">
            <a:avLst/>
          </a:prstGeom>
          <a:noFill/>
          <a:ln>
            <a:noFill/>
          </a:ln>
          <a:effectLst>
            <a:prstShdw prst="shdw13" dist="53882" dir="13500000">
              <a:srgbClr val="7A9999">
                <a:alpha val="50000"/>
              </a:srgbClr>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3"/>
          <p:cNvSpPr>
            <a:spLocks noChangeArrowheads="1"/>
          </p:cNvSpPr>
          <p:nvPr/>
        </p:nvSpPr>
        <p:spPr bwMode="auto">
          <a:xfrm>
            <a:off x="827088" y="2565400"/>
            <a:ext cx="7831137" cy="1476375"/>
          </a:xfrm>
          <a:prstGeom prst="rect">
            <a:avLst/>
          </a:prstGeom>
          <a:noFill/>
          <a:ln>
            <a:noFill/>
          </a:ln>
          <a:effectLst>
            <a:outerShdw dist="35921" dir="2700000" algn="ctr" rotWithShape="0">
              <a:schemeClr val="bg1">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0" rIns="90488" bIns="0">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CONCEPTOS BÁSICOS DE SEGURIDAD</a:t>
            </a:r>
            <a:r>
              <a:rPr lang="es-ES" altLang="en-US" sz="4800" b="1">
                <a:solidFill>
                  <a:srgbClr val="000066"/>
                </a:solidFill>
                <a:latin typeface="Futura Lt BT" pitchFamily="34" charset="0"/>
              </a:rPr>
              <a:t>.</a:t>
            </a:r>
          </a:p>
        </p:txBody>
      </p:sp>
      <p:pic>
        <p:nvPicPr>
          <p:cNvPr id="48025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792163" y="620713"/>
            <a:ext cx="7559675"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ELEMENTOS DE PROTECCIÓN PERSONAL (EPP)</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482307"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82308" name="Rectangle 4"/>
          <p:cNvSpPr>
            <a:spLocks noChangeArrowheads="1"/>
          </p:cNvSpPr>
          <p:nvPr/>
        </p:nvSpPr>
        <p:spPr bwMode="auto">
          <a:xfrm>
            <a:off x="684213" y="981075"/>
            <a:ext cx="7559675" cy="24463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a:solidFill>
                  <a:srgbClr val="000000"/>
                </a:solidFill>
              </a:rPr>
              <a:t>Los Elementos de Protección Personal tienen como función principal proteger diferentes partes del cuerpo, para evitar que un trabajador tenga contacto directo con factores de riesgo que le pueden ocasionar una lesión o enfermedad.</a:t>
            </a:r>
          </a:p>
          <a:p>
            <a:pPr algn="just">
              <a:spcBef>
                <a:spcPct val="50000"/>
              </a:spcBef>
              <a:buFont typeface="Wingdings" panose="05000000000000000000" pitchFamily="2" charset="2"/>
              <a:buChar char="q"/>
            </a:pPr>
            <a:r>
              <a:rPr lang="es-ES" altLang="en-US">
                <a:solidFill>
                  <a:srgbClr val="000000"/>
                </a:solidFill>
              </a:rPr>
              <a:t>Los equipos de protección personal (EPP) constituyen uno de los conceptos más básicos en cuanto a la seguridad en el lugar de trabajo y son necesarios cuando los riesgos no han podido ser eliminados o controlados.</a:t>
            </a:r>
          </a:p>
        </p:txBody>
      </p:sp>
      <p:pic>
        <p:nvPicPr>
          <p:cNvPr id="4823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3411538"/>
            <a:ext cx="5400675" cy="3257550"/>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82310"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84355" name="Rectangle 4"/>
          <p:cNvSpPr>
            <a:spLocks noChangeArrowheads="1"/>
          </p:cNvSpPr>
          <p:nvPr/>
        </p:nvSpPr>
        <p:spPr bwMode="auto">
          <a:xfrm>
            <a:off x="684213" y="1139825"/>
            <a:ext cx="7559675" cy="286226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n-US" b="1">
                <a:solidFill>
                  <a:srgbClr val="000000"/>
                </a:solidFill>
              </a:rPr>
              <a:t>Cascos Clase “A”.- </a:t>
            </a:r>
            <a:r>
              <a:rPr lang="es-ES" altLang="en-US">
                <a:solidFill>
                  <a:srgbClr val="000000"/>
                </a:solidFill>
              </a:rPr>
              <a:t>Soportarán una tensión de ensayo de 2.2kV, corriente alterna, 60 ciclos, con una fuga máxima de 3 mA.</a:t>
            </a:r>
          </a:p>
          <a:p>
            <a:pPr algn="just">
              <a:spcBef>
                <a:spcPct val="50000"/>
              </a:spcBef>
              <a:buFont typeface="Wingdings" panose="05000000000000000000" pitchFamily="2" charset="2"/>
              <a:buChar char="q"/>
            </a:pPr>
            <a:r>
              <a:rPr lang="es-ES" altLang="en-US" b="1">
                <a:solidFill>
                  <a:srgbClr val="000000"/>
                </a:solidFill>
              </a:rPr>
              <a:t>Cascos Clase “B”.- </a:t>
            </a:r>
            <a:r>
              <a:rPr lang="es-ES" altLang="en-US">
                <a:solidFill>
                  <a:srgbClr val="000000"/>
                </a:solidFill>
              </a:rPr>
              <a:t>Soportarán una tensión de ensayo de 20kV, corriente alterna, 60 ciclos por 3 minutos, con una fuga máxima de 9 m. A. No debe producirse la ruptura del dieléctrico soportando hasta una tensión de 30kV, corriente alterna 60 ciclos.</a:t>
            </a:r>
          </a:p>
          <a:p>
            <a:pPr algn="just">
              <a:spcBef>
                <a:spcPct val="50000"/>
              </a:spcBef>
              <a:buFont typeface="Wingdings" panose="05000000000000000000" pitchFamily="2" charset="2"/>
              <a:buChar char="q"/>
            </a:pPr>
            <a:r>
              <a:rPr lang="es-ES" altLang="en-US" b="1">
                <a:solidFill>
                  <a:srgbClr val="000000"/>
                </a:solidFill>
              </a:rPr>
              <a:t>Cascos Clase “C”.- </a:t>
            </a:r>
            <a:r>
              <a:rPr lang="es-ES" altLang="en-US">
                <a:solidFill>
                  <a:srgbClr val="000000"/>
                </a:solidFill>
              </a:rPr>
              <a:t>No tendrán exigencias en lo referente a condiciones dieléctricas. No deberán usarse en lugares donde existen riesgos eléctricos.</a:t>
            </a:r>
            <a:endParaRPr lang="es-ES" altLang="en-US" b="1">
              <a:solidFill>
                <a:srgbClr val="000000"/>
              </a:solidFill>
            </a:endParaRPr>
          </a:p>
        </p:txBody>
      </p:sp>
      <p:sp>
        <p:nvSpPr>
          <p:cNvPr id="5" name="Text Box 2">
            <a:extLst>
              <a:ext uri="{FF2B5EF4-FFF2-40B4-BE49-F238E27FC236}"/>
            </a:extLst>
          </p:cNvPr>
          <p:cNvSpPr txBox="1">
            <a:spLocks noChangeArrowheads="1"/>
          </p:cNvSpPr>
          <p:nvPr/>
        </p:nvSpPr>
        <p:spPr bwMode="auto">
          <a:xfrm>
            <a:off x="792163" y="620713"/>
            <a:ext cx="7559675"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ELEMENTOS DE PROTECCIÓN PERSONAL (EPP)</a:t>
            </a:r>
            <a:endParaRPr lang="es-ES_tradnl" sz="1800" b="1" dirty="0">
              <a:solidFill>
                <a:srgbClr val="000000"/>
              </a:solidFill>
              <a:effectLst>
                <a:outerShdw blurRad="38100" dist="38100" dir="2700000" algn="tl">
                  <a:srgbClr val="000000"/>
                </a:outerShdw>
              </a:effectLst>
              <a:latin typeface="Tahoma" pitchFamily="34" charset="0"/>
            </a:endParaRPr>
          </a:p>
        </p:txBody>
      </p:sp>
      <p:pic>
        <p:nvPicPr>
          <p:cNvPr id="4843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1238" y="3789363"/>
            <a:ext cx="3429000" cy="2551112"/>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8435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AutoShape 3" descr="9k="/>
          <p:cNvSpPr>
            <a:spLocks noChangeAspect="1" noChangeArrowheads="1"/>
          </p:cNvSpPr>
          <p:nvPr/>
        </p:nvSpPr>
        <p:spPr bwMode="auto">
          <a:xfrm>
            <a:off x="3429000" y="257175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sp>
        <p:nvSpPr>
          <p:cNvPr id="486403" name="Rectangle 4"/>
          <p:cNvSpPr>
            <a:spLocks noChangeArrowheads="1"/>
          </p:cNvSpPr>
          <p:nvPr/>
        </p:nvSpPr>
        <p:spPr bwMode="auto">
          <a:xfrm>
            <a:off x="684213" y="981075"/>
            <a:ext cx="7559675" cy="30003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n-US" b="1">
                <a:solidFill>
                  <a:srgbClr val="000000"/>
                </a:solidFill>
              </a:rPr>
              <a:t>Norma IEC 50321: Calzado aislante de baja tensión. </a:t>
            </a:r>
            <a:r>
              <a:rPr lang="es-ES" altLang="en-US">
                <a:solidFill>
                  <a:srgbClr val="000000"/>
                </a:solidFill>
              </a:rPr>
              <a:t>Esta norma identifica dos clases de protección y el marcado obligatorio:</a:t>
            </a:r>
          </a:p>
          <a:p>
            <a:pPr algn="just">
              <a:spcBef>
                <a:spcPct val="50000"/>
              </a:spcBef>
              <a:buFont typeface="Wingdings" panose="05000000000000000000" pitchFamily="2" charset="2"/>
              <a:buChar char="v"/>
            </a:pPr>
            <a:r>
              <a:rPr lang="es-ES" altLang="en-US" b="1">
                <a:solidFill>
                  <a:srgbClr val="000000"/>
                </a:solidFill>
              </a:rPr>
              <a:t>Clase “00”: </a:t>
            </a:r>
            <a:r>
              <a:rPr lang="es-ES" altLang="en-US">
                <a:solidFill>
                  <a:srgbClr val="000000"/>
                </a:solidFill>
              </a:rPr>
              <a:t>Para instalaciones con tensión nominal inferior a 750 Vac, se marca con pictograma de triángulos de color marrón.</a:t>
            </a:r>
          </a:p>
          <a:p>
            <a:pPr algn="just">
              <a:spcBef>
                <a:spcPct val="50000"/>
              </a:spcBef>
              <a:buFont typeface="Wingdings" panose="05000000000000000000" pitchFamily="2" charset="2"/>
              <a:buChar char="v"/>
            </a:pPr>
            <a:r>
              <a:rPr lang="es-ES" altLang="en-US" b="1">
                <a:solidFill>
                  <a:srgbClr val="000000"/>
                </a:solidFill>
              </a:rPr>
              <a:t>Clase “0”: </a:t>
            </a:r>
            <a:r>
              <a:rPr lang="es-ES" altLang="en-US">
                <a:solidFill>
                  <a:srgbClr val="000000"/>
                </a:solidFill>
              </a:rPr>
              <a:t>Para tensión nominal inferior a 1.000 Vac, se marca con pictograma de triángulos en color rojo.</a:t>
            </a:r>
          </a:p>
          <a:p>
            <a:pPr algn="just">
              <a:spcBef>
                <a:spcPct val="50000"/>
              </a:spcBef>
              <a:buFont typeface="Wingdings" panose="05000000000000000000" pitchFamily="2" charset="2"/>
              <a:buChar char="v"/>
            </a:pPr>
            <a:r>
              <a:rPr lang="es-ES" altLang="en-US" b="1">
                <a:solidFill>
                  <a:srgbClr val="000000"/>
                </a:solidFill>
              </a:rPr>
              <a:t>La norma no excluye la incorporación de elementos metálicos </a:t>
            </a:r>
            <a:r>
              <a:rPr lang="es-ES" altLang="en-US">
                <a:solidFill>
                  <a:srgbClr val="000000"/>
                </a:solidFill>
              </a:rPr>
              <a:t>en el calzado, por lo que puede disponer de puntera o plantilla de acero u otros elementos metálicos y cumplir los requisitos necesarios.</a:t>
            </a:r>
          </a:p>
        </p:txBody>
      </p:sp>
      <p:sp>
        <p:nvSpPr>
          <p:cNvPr id="5" name="Text Box 2">
            <a:extLst>
              <a:ext uri="{FF2B5EF4-FFF2-40B4-BE49-F238E27FC236}"/>
            </a:extLst>
          </p:cNvPr>
          <p:cNvSpPr txBox="1">
            <a:spLocks noChangeArrowheads="1"/>
          </p:cNvSpPr>
          <p:nvPr/>
        </p:nvSpPr>
        <p:spPr bwMode="auto">
          <a:xfrm>
            <a:off x="792163" y="620713"/>
            <a:ext cx="7559675"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ELEMENTOS DE PROTECCIÓN PERSONAL (EPP)</a:t>
            </a:r>
            <a:endParaRPr lang="es-ES_tradnl" sz="1800" b="1" dirty="0">
              <a:solidFill>
                <a:srgbClr val="000000"/>
              </a:solidFill>
              <a:effectLst>
                <a:outerShdw blurRad="38100" dist="38100" dir="2700000" algn="tl">
                  <a:srgbClr val="000000"/>
                </a:outerShdw>
              </a:effectLst>
              <a:latin typeface="Tahoma" pitchFamily="34" charset="0"/>
            </a:endParaRPr>
          </a:p>
        </p:txBody>
      </p:sp>
      <p:grpSp>
        <p:nvGrpSpPr>
          <p:cNvPr id="486405" name="Grupo 1"/>
          <p:cNvGrpSpPr>
            <a:grpSpLocks/>
          </p:cNvGrpSpPr>
          <p:nvPr/>
        </p:nvGrpSpPr>
        <p:grpSpPr bwMode="auto">
          <a:xfrm>
            <a:off x="684213" y="3860800"/>
            <a:ext cx="8280400" cy="2808288"/>
            <a:chOff x="-36513" y="4059238"/>
            <a:chExt cx="9166226" cy="2825750"/>
          </a:xfrm>
        </p:grpSpPr>
        <p:pic>
          <p:nvPicPr>
            <p:cNvPr id="486407" name="Picture 8">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3" y="4791075"/>
              <a:ext cx="2093913"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6408" name="9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57413" y="4149725"/>
              <a:ext cx="4829175"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6409" name="Picture 1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51663" y="4059238"/>
              <a:ext cx="2178050"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86406" name="2 Imagen"/>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62" name="Text Box 2">
            <a:extLst>
              <a:ext uri="{FF2B5EF4-FFF2-40B4-BE49-F238E27FC236}"/>
            </a:extLst>
          </p:cNvPr>
          <p:cNvSpPr txBox="1">
            <a:spLocks noChangeArrowheads="1"/>
          </p:cNvSpPr>
          <p:nvPr/>
        </p:nvSpPr>
        <p:spPr bwMode="auto">
          <a:xfrm>
            <a:off x="684213" y="620713"/>
            <a:ext cx="7561262"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ELEMENTOS DE PROTECCIÓN PERSONAL (EPP)</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447491" name="Rectangle 4"/>
          <p:cNvSpPr>
            <a:spLocks noChangeArrowheads="1"/>
          </p:cNvSpPr>
          <p:nvPr/>
        </p:nvSpPr>
        <p:spPr bwMode="auto">
          <a:xfrm>
            <a:off x="684213" y="1052513"/>
            <a:ext cx="7920037" cy="12700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defRPr/>
            </a:pPr>
            <a:r>
              <a:rPr lang="es-ES" altLang="en-US" sz="1700" b="1" dirty="0" smtClean="0">
                <a:solidFill>
                  <a:srgbClr val="000000"/>
                </a:solidFill>
              </a:rPr>
              <a:t>Guantes aislantes para trabajos eléctricos IEC 60903</a:t>
            </a:r>
          </a:p>
          <a:p>
            <a:pPr marL="285750" indent="-285750" algn="just">
              <a:spcBef>
                <a:spcPct val="50000"/>
              </a:spcBef>
              <a:buFont typeface="Wingdings" panose="05000000000000000000" pitchFamily="2" charset="2"/>
              <a:buChar char="Ø"/>
              <a:defRPr/>
            </a:pPr>
            <a:r>
              <a:rPr lang="es-ES" altLang="en-US" sz="1700" dirty="0" smtClean="0">
                <a:solidFill>
                  <a:srgbClr val="000000"/>
                </a:solidFill>
              </a:rPr>
              <a:t>Estos guantes pueden estar fabricados en goma o látex y se pueden encontrar de diferentes clases, que dependen de la tensión máxima de trabajo que se realice. </a:t>
            </a:r>
            <a:endParaRPr lang="es-ES" altLang="en-US" sz="1700" b="1" dirty="0" smtClean="0">
              <a:solidFill>
                <a:srgbClr val="000000"/>
              </a:solidFill>
            </a:endParaRPr>
          </a:p>
        </p:txBody>
      </p:sp>
      <p:pic>
        <p:nvPicPr>
          <p:cNvPr id="4884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4056063"/>
            <a:ext cx="5472112" cy="2541587"/>
          </a:xfrm>
          <a:prstGeom prst="rect">
            <a:avLst/>
          </a:prstGeom>
          <a:noFill/>
          <a:ln>
            <a:noFill/>
          </a:ln>
          <a:effectLst>
            <a:prstShdw prst="shdw17" dist="17961" dir="2700000">
              <a:srgbClr val="7A9999"/>
            </a:prst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488453" name="2 Rectángulo"/>
          <p:cNvSpPr>
            <a:spLocks noChangeArrowheads="1"/>
          </p:cNvSpPr>
          <p:nvPr/>
        </p:nvSpPr>
        <p:spPr bwMode="auto">
          <a:xfrm>
            <a:off x="2771775" y="2349500"/>
            <a:ext cx="575945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ü"/>
            </a:pPr>
            <a:r>
              <a:rPr lang="es-ES" altLang="es-AR" sz="1700">
                <a:solidFill>
                  <a:srgbClr val="000000"/>
                </a:solidFill>
              </a:rPr>
              <a:t>Es muy común acompañar los guantes dieléctricos con </a:t>
            </a:r>
            <a:r>
              <a:rPr lang="es-ES" altLang="es-AR" sz="1700" b="1">
                <a:solidFill>
                  <a:srgbClr val="000000"/>
                </a:solidFill>
              </a:rPr>
              <a:t>guantes de cuero</a:t>
            </a:r>
            <a:r>
              <a:rPr lang="es-ES" altLang="es-AR" sz="1700">
                <a:solidFill>
                  <a:srgbClr val="000000"/>
                </a:solidFill>
              </a:rPr>
              <a:t> que proporcionen una protección mecánica e incluso, como medida adicional de seguridad, es normal el uso, bajo los guantes aislantes, de </a:t>
            </a:r>
            <a:r>
              <a:rPr lang="es-ES" altLang="es-AR" sz="1700" b="1">
                <a:solidFill>
                  <a:srgbClr val="000000"/>
                </a:solidFill>
              </a:rPr>
              <a:t>guantes finos de materiales ignífugos y retardantes</a:t>
            </a:r>
            <a:r>
              <a:rPr lang="es-ES" altLang="es-AR" sz="1700">
                <a:solidFill>
                  <a:srgbClr val="000000"/>
                </a:solidFill>
              </a:rPr>
              <a:t> de la llama</a:t>
            </a:r>
          </a:p>
        </p:txBody>
      </p:sp>
      <p:pic>
        <p:nvPicPr>
          <p:cNvPr id="488454" name="Picture 9">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2420938"/>
            <a:ext cx="2420937"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55"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extLst>
          </p:cNvPr>
          <p:cNvSpPr txBox="1">
            <a:spLocks noChangeArrowheads="1"/>
          </p:cNvSpPr>
          <p:nvPr/>
        </p:nvSpPr>
        <p:spPr bwMode="auto">
          <a:xfrm>
            <a:off x="792163" y="620713"/>
            <a:ext cx="7559675" cy="366712"/>
          </a:xfrm>
          <a:prstGeom prst="rect">
            <a:avLst/>
          </a:prstGeom>
          <a:noFill/>
          <a:ln>
            <a:noFill/>
          </a:ln>
          <a:effectLst/>
          <a:extLst/>
        </p:spPr>
        <p:txBody>
          <a:bodyPr>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eaLnBrk="0" fontAlgn="base" hangingPunct="0">
              <a:spcBef>
                <a:spcPct val="0"/>
              </a:spcBef>
              <a:spcAft>
                <a:spcPct val="0"/>
              </a:spcAft>
              <a:defRPr sz="2400">
                <a:solidFill>
                  <a:schemeClr val="tx1"/>
                </a:solidFill>
                <a:latin typeface="Times New Roman" pitchFamily="18" charset="0"/>
              </a:defRPr>
            </a:lvl6pPr>
            <a:lvl7pPr marL="914400" eaLnBrk="0" fontAlgn="base" hangingPunct="0">
              <a:spcBef>
                <a:spcPct val="0"/>
              </a:spcBef>
              <a:spcAft>
                <a:spcPct val="0"/>
              </a:spcAft>
              <a:defRPr sz="2400">
                <a:solidFill>
                  <a:schemeClr val="tx1"/>
                </a:solidFill>
                <a:latin typeface="Times New Roman" pitchFamily="18" charset="0"/>
              </a:defRPr>
            </a:lvl7pPr>
            <a:lvl8pPr marL="1371600" eaLnBrk="0" fontAlgn="base" hangingPunct="0">
              <a:spcBef>
                <a:spcPct val="0"/>
              </a:spcBef>
              <a:spcAft>
                <a:spcPct val="0"/>
              </a:spcAft>
              <a:defRPr sz="2400">
                <a:solidFill>
                  <a:schemeClr val="tx1"/>
                </a:solidFill>
                <a:latin typeface="Times New Roman" pitchFamily="18" charset="0"/>
              </a:defRPr>
            </a:lvl8pPr>
            <a:lvl9pPr marL="1828800" eaLnBrk="0" fontAlgn="base" hangingPunct="0">
              <a:spcBef>
                <a:spcPct val="0"/>
              </a:spcBef>
              <a:spcAft>
                <a:spcPct val="0"/>
              </a:spcAft>
              <a:defRPr sz="2400">
                <a:solidFill>
                  <a:schemeClr val="tx1"/>
                </a:solidFill>
                <a:latin typeface="Times New Roman" pitchFamily="18" charset="0"/>
              </a:defRPr>
            </a:lvl9pPr>
          </a:lstStyle>
          <a:p>
            <a:pPr>
              <a:defRPr/>
            </a:pPr>
            <a:r>
              <a:rPr lang="es-ES" sz="1800" b="1" dirty="0">
                <a:solidFill>
                  <a:srgbClr val="000000"/>
                </a:solidFill>
                <a:effectLst>
                  <a:outerShdw blurRad="38100" dist="38100" dir="2700000" algn="tl">
                    <a:srgbClr val="000000"/>
                  </a:outerShdw>
                </a:effectLst>
                <a:latin typeface="Tahoma" pitchFamily="34" charset="0"/>
              </a:rPr>
              <a:t>ELEMENTOS DE PROTECCIÓN PERSONAL (EPP)</a:t>
            </a:r>
            <a:endParaRPr lang="es-ES_tradnl" sz="1800" b="1" dirty="0">
              <a:solidFill>
                <a:srgbClr val="000000"/>
              </a:solidFill>
              <a:effectLst>
                <a:outerShdw blurRad="38100" dist="38100" dir="2700000" algn="tl">
                  <a:srgbClr val="000000"/>
                </a:outerShdw>
              </a:effectLst>
              <a:latin typeface="Tahoma" pitchFamily="34" charset="0"/>
            </a:endParaRPr>
          </a:p>
        </p:txBody>
      </p:sp>
      <p:sp>
        <p:nvSpPr>
          <p:cNvPr id="490499" name="2 Rectángulo"/>
          <p:cNvSpPr>
            <a:spLocks noChangeArrowheads="1"/>
          </p:cNvSpPr>
          <p:nvPr/>
        </p:nvSpPr>
        <p:spPr bwMode="auto">
          <a:xfrm>
            <a:off x="792163" y="987425"/>
            <a:ext cx="7559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v"/>
            </a:pPr>
            <a:r>
              <a:rPr lang="es-ES" altLang="es-AR">
                <a:solidFill>
                  <a:srgbClr val="000000"/>
                </a:solidFill>
              </a:rPr>
              <a:t>Los kits contra Arco Eléctrico contienen todo los productos necesarios para obtener una protección total contra los riesgos del arco eléctrico. Estos Kits están disponibles para clasificaciones ATPV desde 8 a 100 cal/cm2:</a:t>
            </a:r>
          </a:p>
        </p:txBody>
      </p:sp>
      <p:grpSp>
        <p:nvGrpSpPr>
          <p:cNvPr id="490500" name="Grupo 1"/>
          <p:cNvGrpSpPr>
            <a:grpSpLocks/>
          </p:cNvGrpSpPr>
          <p:nvPr/>
        </p:nvGrpSpPr>
        <p:grpSpPr bwMode="auto">
          <a:xfrm>
            <a:off x="792163" y="1936750"/>
            <a:ext cx="7559675" cy="4652963"/>
            <a:chOff x="792163" y="1936750"/>
            <a:chExt cx="7559675" cy="5017851"/>
          </a:xfrm>
        </p:grpSpPr>
        <p:pic>
          <p:nvPicPr>
            <p:cNvPr id="490502" name="Picture 7" descr="Kit porteción contra arco eléctrico 100 cal/cm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7063" y="1936750"/>
              <a:ext cx="2630487"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0503" name="3 Rectángulo"/>
            <p:cNvSpPr>
              <a:spLocks noChangeArrowheads="1"/>
            </p:cNvSpPr>
            <p:nvPr/>
          </p:nvSpPr>
          <p:spPr bwMode="auto">
            <a:xfrm>
              <a:off x="5707063" y="6008688"/>
              <a:ext cx="2644775" cy="94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r>
                <a:rPr lang="es-ES" altLang="es-AR" sz="1700"/>
                <a:t>Kits de Protección Contra el Arco Eléctrico </a:t>
              </a:r>
              <a:r>
                <a:rPr lang="es-ES" altLang="es-AR" sz="1700" b="1"/>
                <a:t>100 cal/cm2 </a:t>
              </a:r>
            </a:p>
          </p:txBody>
        </p:sp>
        <p:pic>
          <p:nvPicPr>
            <p:cNvPr id="490504" name="Picture 9" descr="Kit porteción contra arco eléctrico 8 y 11 cal/cm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100" y="2185988"/>
              <a:ext cx="1700213" cy="376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0505" name="6 Rectángulo"/>
            <p:cNvSpPr>
              <a:spLocks noChangeArrowheads="1"/>
            </p:cNvSpPr>
            <p:nvPr/>
          </p:nvSpPr>
          <p:spPr bwMode="auto">
            <a:xfrm>
              <a:off x="792163" y="6008688"/>
              <a:ext cx="2482850" cy="94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r>
                <a:rPr lang="es-ES" altLang="es-AR" sz="1700"/>
                <a:t>Kits de Protección Premium Contra el Arco Eléctrico </a:t>
              </a:r>
              <a:r>
                <a:rPr lang="es-ES" altLang="es-AR" sz="1700" b="1"/>
                <a:t>11 cal/cm2 </a:t>
              </a:r>
            </a:p>
          </p:txBody>
        </p:sp>
        <p:sp>
          <p:nvSpPr>
            <p:cNvPr id="490506" name="10 Rectángulo"/>
            <p:cNvSpPr>
              <a:spLocks noChangeArrowheads="1"/>
            </p:cNvSpPr>
            <p:nvPr/>
          </p:nvSpPr>
          <p:spPr bwMode="auto">
            <a:xfrm rot="10800000" flipV="1">
              <a:off x="2195513" y="2670138"/>
              <a:ext cx="1558925" cy="69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s-AR"/>
                <a:t>Categoría de riesgo 2.</a:t>
              </a:r>
            </a:p>
          </p:txBody>
        </p:sp>
        <p:sp>
          <p:nvSpPr>
            <p:cNvPr id="490507" name="17 Rectángulo"/>
            <p:cNvSpPr>
              <a:spLocks noChangeArrowheads="1"/>
            </p:cNvSpPr>
            <p:nvPr/>
          </p:nvSpPr>
          <p:spPr bwMode="auto">
            <a:xfrm rot="10800000" flipV="1">
              <a:off x="5464175" y="3719475"/>
              <a:ext cx="1558925" cy="69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s-AR"/>
                <a:t>Categoría de riesgo 4.</a:t>
              </a:r>
            </a:p>
          </p:txBody>
        </p:sp>
      </p:grpSp>
      <p:pic>
        <p:nvPicPr>
          <p:cNvPr id="490501"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468313" y="598488"/>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CINCO REGLAS DE ORO…. </a:t>
            </a:r>
            <a:r>
              <a:rPr lang="es-ES" sz="2000" b="1" dirty="0">
                <a:solidFill>
                  <a:srgbClr val="000000"/>
                </a:solidFill>
                <a:effectLst>
                  <a:outerShdw blurRad="38100" dist="38100" dir="2700000" algn="tl">
                    <a:srgbClr val="000000"/>
                  </a:outerShdw>
                </a:effectLst>
                <a:latin typeface="Knockout" pitchFamily="2" charset="0"/>
              </a:rPr>
              <a:t>PUESTA A TIERRA TEMPORAL</a:t>
            </a:r>
          </a:p>
        </p:txBody>
      </p:sp>
      <p:sp>
        <p:nvSpPr>
          <p:cNvPr id="492547" name="Text Box 3"/>
          <p:cNvSpPr txBox="1">
            <a:spLocks noChangeArrowheads="1"/>
          </p:cNvSpPr>
          <p:nvPr/>
        </p:nvSpPr>
        <p:spPr bwMode="auto">
          <a:xfrm>
            <a:off x="395288" y="995363"/>
            <a:ext cx="8382000" cy="550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Times New Roman" panose="02020603050405020304" pitchFamily="18" charset="0"/>
              <a:buAutoNum type="arabicPeriod"/>
            </a:pPr>
            <a:r>
              <a:rPr lang="es-ES" altLang="es-AR" sz="1600" b="1">
                <a:solidFill>
                  <a:srgbClr val="000000"/>
                </a:solidFill>
                <a:latin typeface="Franklin Gothic Book" panose="020B0503020102020204" pitchFamily="34" charset="0"/>
              </a:rPr>
              <a:t>Desconectar, corte visible o efectivo</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Antes de iniciar cualquier trabajo eléctrico sin tensión debemos desconectar todas las posibles alimentaciones a la línea, máquina o cuadro eléctrico. </a:t>
            </a:r>
            <a:r>
              <a:rPr lang="es-ES" altLang="es-AR" sz="1600" b="1">
                <a:solidFill>
                  <a:srgbClr val="000000"/>
                </a:solidFill>
                <a:latin typeface="Franklin Gothic Book" panose="020B0503020102020204" pitchFamily="34" charset="0"/>
              </a:rPr>
              <a:t>Prestaremos especial atención a la alimentación a través de grupos electrógenos y otros generadores, sistemas de alimentación interrumpida, baterías de condensadores, etc.</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Consideraremos que el corte ha sido bueno cuando podamos ver por nosotros mismos los contactos abiertos y con espacio suficiente como para asegurar el aislamiento. Esto es el corte visible.</a:t>
            </a:r>
          </a:p>
          <a:p>
            <a:pPr algn="just">
              <a:spcBef>
                <a:spcPct val="50000"/>
              </a:spcBef>
              <a:buFont typeface="Times New Roman" panose="02020603050405020304" pitchFamily="18" charset="0"/>
              <a:buAutoNum type="arabicPeriod"/>
            </a:pPr>
            <a:r>
              <a:rPr lang="es-ES" altLang="es-AR" sz="1600" b="1">
                <a:solidFill>
                  <a:srgbClr val="000000"/>
                </a:solidFill>
                <a:latin typeface="Franklin Gothic Book" panose="020B0503020102020204" pitchFamily="34" charset="0"/>
              </a:rPr>
              <a:t>Enclavamiento, bloqueo y señalización.</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Se debe prevenir cualquier posible re-conexión, utilizando para ello medios mecánicos (por ejemplo candados).</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Cuando los dispositivos posean telemandos, se debe anular el telemando eliminando la alimentación eléctrica del circuito de maniobra.</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En los dispositivos de mando enclavados se señalizará claramente que se están realizando trabajos.</a:t>
            </a:r>
          </a:p>
          <a:p>
            <a:pPr algn="just">
              <a:spcBef>
                <a:spcPct val="50000"/>
              </a:spcBef>
              <a:buFont typeface="Times New Roman" panose="02020603050405020304" pitchFamily="18" charset="0"/>
              <a:buAutoNum type="arabicPeriod" startAt="3"/>
            </a:pPr>
            <a:r>
              <a:rPr lang="es-ES" altLang="es-AR" sz="1600" b="1">
                <a:solidFill>
                  <a:srgbClr val="000000"/>
                </a:solidFill>
                <a:latin typeface="Franklin Gothic Book" panose="020B0503020102020204" pitchFamily="34" charset="0"/>
              </a:rPr>
              <a:t>Comprobación de ausencia de tensión.</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En los trabajos eléctricos debe existir la premisa de que, hasta que no se demuestre lo contrario, los elementos que puedan estar en tensión, lo estarán de forma efectiva.</a:t>
            </a:r>
          </a:p>
        </p:txBody>
      </p:sp>
      <p:pic>
        <p:nvPicPr>
          <p:cNvPr id="492548"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Text Box 3"/>
          <p:cNvSpPr txBox="1">
            <a:spLocks noChangeArrowheads="1"/>
          </p:cNvSpPr>
          <p:nvPr/>
        </p:nvSpPr>
        <p:spPr bwMode="auto">
          <a:xfrm>
            <a:off x="396875" y="1192213"/>
            <a:ext cx="8382000" cy="501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Times New Roman" panose="02020603050405020304" pitchFamily="18" charset="0"/>
              <a:buAutoNum type="arabicPeriod" startAt="4"/>
            </a:pPr>
            <a:r>
              <a:rPr lang="es-ES" altLang="es-AR" sz="1600" b="1">
                <a:solidFill>
                  <a:srgbClr val="000000"/>
                </a:solidFill>
                <a:latin typeface="Franklin Gothic Book" panose="020B0503020102020204" pitchFamily="34" charset="0"/>
              </a:rPr>
              <a:t>Puesta a tierra  temporal.</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Este paso es especialmente importante, ya que creará una zona de seguridad virtual alrededor de la zona de trabajo.</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En el caso de que la línea o el equipo volviesen a ponerse en tensión, bien por una realimentación, un accidente, o descarga atmosférica, se produciría un cortocircuito y se derivaría la corriente de falta a Tierra.</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Los equipos o dispositivos de puesta a tierra deben soportar la intensidad máxima de defecto trifásico de ese punto de la instalación sin dañarse.</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Los equipos de puesta a tierra deben conectarse primero a tierra y después a los conductores que van a ser puestos a tierra. Los equipos deben ser visibles desde la zona de trabajo.</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Es recomendable poner cuatro juegos de puentes de cortocircuito y puesta a tierra, uno al comienzo y al final del tramo que se deja sin servicio, y otros dos lo más cerca posible de la zona de trabajo.</a:t>
            </a:r>
          </a:p>
          <a:p>
            <a:pPr lvl="1"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Aunque este sistema protege frente al riesgo eléctrico, puede provocar otros riesgos, como caídas o golpes, porque en el momento del cortocircuito se produce un gran estruendo que puede asustar al técnico.</a:t>
            </a:r>
          </a:p>
        </p:txBody>
      </p:sp>
      <p:sp>
        <p:nvSpPr>
          <p:cNvPr id="4" name="Text Box 5">
            <a:extLst>
              <a:ext uri="{FF2B5EF4-FFF2-40B4-BE49-F238E27FC236}"/>
            </a:extLst>
          </p:cNvPr>
          <p:cNvSpPr txBox="1">
            <a:spLocks noChangeArrowheads="1"/>
          </p:cNvSpPr>
          <p:nvPr/>
        </p:nvSpPr>
        <p:spPr bwMode="auto">
          <a:xfrm>
            <a:off x="407988" y="620713"/>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CINCO REGLAS DE ORO…. </a:t>
            </a:r>
            <a:r>
              <a:rPr lang="es-ES" sz="2000" b="1" dirty="0">
                <a:solidFill>
                  <a:srgbClr val="000000"/>
                </a:solidFill>
                <a:effectLst>
                  <a:outerShdw blurRad="38100" dist="38100" dir="2700000" algn="tl">
                    <a:srgbClr val="000000"/>
                  </a:outerShdw>
                </a:effectLst>
                <a:latin typeface="Knockout" pitchFamily="2" charset="0"/>
              </a:rPr>
              <a:t>PUESTA A TIERRA TEMPORAL</a:t>
            </a:r>
          </a:p>
        </p:txBody>
      </p:sp>
      <p:pic>
        <p:nvPicPr>
          <p:cNvPr id="493572"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Text Box 3"/>
          <p:cNvSpPr txBox="1">
            <a:spLocks noChangeArrowheads="1"/>
          </p:cNvSpPr>
          <p:nvPr/>
        </p:nvSpPr>
        <p:spPr bwMode="auto">
          <a:xfrm>
            <a:off x="250825" y="1035050"/>
            <a:ext cx="8382000"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Times New Roman" panose="02020603050405020304" pitchFamily="18" charset="0"/>
              <a:buAutoNum type="arabicPeriod" startAt="5"/>
            </a:pPr>
            <a:r>
              <a:rPr lang="es-ES" altLang="es-AR" sz="1600" b="1">
                <a:latin typeface="Franklin Gothic Book" panose="020B0503020102020204" pitchFamily="34" charset="0"/>
              </a:rPr>
              <a:t>Señalización de la zona de trabajo</a:t>
            </a:r>
          </a:p>
          <a:p>
            <a:pPr lvl="1" algn="just">
              <a:spcBef>
                <a:spcPct val="50000"/>
              </a:spcBef>
              <a:buFont typeface="Wingdings" panose="05000000000000000000" pitchFamily="2" charset="2"/>
              <a:buChar char="v"/>
            </a:pPr>
            <a:r>
              <a:rPr lang="es-ES" altLang="es-AR" sz="1600">
                <a:latin typeface="Franklin Gothic Book" panose="020B0503020102020204" pitchFamily="34" charset="0"/>
              </a:rPr>
              <a:t>La zona dónde se están realizando los trabajos se señalizará por medio de vallas, conos o dispositivos análogos.</a:t>
            </a:r>
          </a:p>
        </p:txBody>
      </p:sp>
      <p:sp>
        <p:nvSpPr>
          <p:cNvPr id="4" name="Text Box 5">
            <a:extLst>
              <a:ext uri="{FF2B5EF4-FFF2-40B4-BE49-F238E27FC236}"/>
            </a:extLst>
          </p:cNvPr>
          <p:cNvSpPr txBox="1">
            <a:spLocks noChangeArrowheads="1"/>
          </p:cNvSpPr>
          <p:nvPr/>
        </p:nvSpPr>
        <p:spPr bwMode="auto">
          <a:xfrm>
            <a:off x="-180975" y="396875"/>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CINCO REGLAS DE ORO…. </a:t>
            </a:r>
            <a:r>
              <a:rPr lang="es-ES" sz="2000" b="1" dirty="0">
                <a:solidFill>
                  <a:srgbClr val="000000"/>
                </a:solidFill>
                <a:effectLst>
                  <a:outerShdw blurRad="38100" dist="38100" dir="2700000" algn="tl">
                    <a:srgbClr val="000000"/>
                  </a:outerShdw>
                </a:effectLst>
                <a:latin typeface="Knockout" pitchFamily="2" charset="0"/>
              </a:rPr>
              <a:t>PUESTA A </a:t>
            </a:r>
            <a:endParaRPr lang="es-ES" sz="2000" b="1" dirty="0">
              <a:solidFill>
                <a:srgbClr val="000000"/>
              </a:solidFill>
              <a:effectLst>
                <a:outerShdw blurRad="38100" dist="38100" dir="2700000" algn="tl">
                  <a:srgbClr val="000000"/>
                </a:outerShdw>
              </a:effectLst>
              <a:latin typeface="Knockout" pitchFamily="2" charset="0"/>
            </a:endParaRPr>
          </a:p>
          <a:p>
            <a:pPr algn="ctr">
              <a:defRPr/>
            </a:pPr>
            <a:r>
              <a:rPr lang="es-ES" sz="2000" b="1" dirty="0">
                <a:solidFill>
                  <a:srgbClr val="000000"/>
                </a:solidFill>
                <a:effectLst>
                  <a:outerShdw blurRad="38100" dist="38100" dir="2700000" algn="tl">
                    <a:srgbClr val="000000"/>
                  </a:outerShdw>
                </a:effectLst>
                <a:latin typeface="Knockout" pitchFamily="2" charset="0"/>
              </a:rPr>
              <a:t>TIERRA </a:t>
            </a:r>
            <a:r>
              <a:rPr lang="es-ES" sz="2000" b="1" dirty="0">
                <a:solidFill>
                  <a:srgbClr val="000000"/>
                </a:solidFill>
                <a:effectLst>
                  <a:outerShdw blurRad="38100" dist="38100" dir="2700000" algn="tl">
                    <a:srgbClr val="000000"/>
                  </a:outerShdw>
                </a:effectLst>
                <a:latin typeface="Knockout" pitchFamily="2" charset="0"/>
              </a:rPr>
              <a:t>TEMPORAL</a:t>
            </a:r>
          </a:p>
        </p:txBody>
      </p:sp>
      <p:pic>
        <p:nvPicPr>
          <p:cNvPr id="49459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4425" y="1916113"/>
            <a:ext cx="416877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459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447675" y="620713"/>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PUESTA A TIERRA TEMPORAL</a:t>
            </a:r>
          </a:p>
        </p:txBody>
      </p:sp>
      <p:sp>
        <p:nvSpPr>
          <p:cNvPr id="495619" name="Text Box 3"/>
          <p:cNvSpPr txBox="1">
            <a:spLocks noChangeArrowheads="1"/>
          </p:cNvSpPr>
          <p:nvPr/>
        </p:nvSpPr>
        <p:spPr bwMode="auto">
          <a:xfrm>
            <a:off x="419100" y="955675"/>
            <a:ext cx="8382000"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q"/>
            </a:pPr>
            <a:r>
              <a:rPr lang="es-ES" altLang="es-AR" sz="1600">
                <a:solidFill>
                  <a:srgbClr val="000000"/>
                </a:solidFill>
                <a:latin typeface="Franklin Gothic Book" panose="020B0503020102020204" pitchFamily="34" charset="0"/>
              </a:rPr>
              <a:t>El sistema de puesta a tierra se usa también como un medio para obtener condiciones seguras de trabajo durante algunas faenas de mantenimiento o construcción.</a:t>
            </a:r>
          </a:p>
          <a:p>
            <a:pPr algn="just">
              <a:spcBef>
                <a:spcPct val="50000"/>
              </a:spcBef>
              <a:buFont typeface="Wingdings" panose="05000000000000000000" pitchFamily="2" charset="2"/>
              <a:buChar char="q"/>
            </a:pPr>
            <a:r>
              <a:rPr lang="es-ES" altLang="es-AR" sz="1600">
                <a:solidFill>
                  <a:srgbClr val="000000"/>
                </a:solidFill>
                <a:latin typeface="Franklin Gothic Book" panose="020B0503020102020204" pitchFamily="34" charset="0"/>
              </a:rPr>
              <a:t>Antes de iniciar cualquier trabajo, las plantas que estaban energizadas tienen que ser desconectadas y sus componentes previamente activos tienen que ser conectados a tierra. Esto permite que cualquier energía almacenada sea descargada en forma segura a tierra y ayuda a prevenir la aparición de voltajes peligrosos en el equipo en que se está trabajando.</a:t>
            </a:r>
          </a:p>
        </p:txBody>
      </p:sp>
      <p:pic>
        <p:nvPicPr>
          <p:cNvPr id="4956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 y="2676525"/>
            <a:ext cx="421640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56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614613"/>
            <a:ext cx="3482975" cy="378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5622"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66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989138"/>
            <a:ext cx="34559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664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125538"/>
            <a:ext cx="4248150"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a:extLst>
              <a:ext uri="{FF2B5EF4-FFF2-40B4-BE49-F238E27FC236}"/>
            </a:extLst>
          </p:cNvPr>
          <p:cNvSpPr txBox="1">
            <a:spLocks noChangeArrowheads="1"/>
          </p:cNvSpPr>
          <p:nvPr/>
        </p:nvSpPr>
        <p:spPr bwMode="auto">
          <a:xfrm>
            <a:off x="468313" y="627063"/>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INSTALACIÓN Y REMOCIÓN DE TIERRAS TEMPORALES </a:t>
            </a:r>
          </a:p>
        </p:txBody>
      </p:sp>
      <p:pic>
        <p:nvPicPr>
          <p:cNvPr id="496645"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8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75" y="2709863"/>
            <a:ext cx="1992313"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869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2225" y="1804988"/>
            <a:ext cx="3584575"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8692" name="TextBox 6"/>
          <p:cNvSpPr txBox="1">
            <a:spLocks noChangeArrowheads="1"/>
          </p:cNvSpPr>
          <p:nvPr/>
        </p:nvSpPr>
        <p:spPr bwMode="auto">
          <a:xfrm>
            <a:off x="433388" y="920750"/>
            <a:ext cx="8099425"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n-US" altLang="es-AR" sz="1600">
                <a:solidFill>
                  <a:srgbClr val="000000"/>
                </a:solidFill>
                <a:latin typeface="Franklin Gothic Book" panose="020B0503020102020204" pitchFamily="34" charset="0"/>
              </a:rPr>
              <a:t>Es recommendable que todo el trabajo desenergizado en equipos eléctricos y circuitos sean realizados con puestas a tierra de seguridad y jumpers visibles.  Ahora veremos el procedimiento adecuado para la instalación y desinstalación de estas puestas a tierra, las cuales ya vimos como calcular. </a:t>
            </a:r>
            <a:endParaRPr lang="es-DO" altLang="es-AR" sz="1600">
              <a:solidFill>
                <a:srgbClr val="000000"/>
              </a:solidFill>
              <a:latin typeface="Franklin Gothic Book" panose="020B0503020102020204" pitchFamily="34" charset="0"/>
            </a:endParaRPr>
          </a:p>
        </p:txBody>
      </p:sp>
      <p:sp>
        <p:nvSpPr>
          <p:cNvPr id="10" name="Text Box 5">
            <a:extLst>
              <a:ext uri="{FF2B5EF4-FFF2-40B4-BE49-F238E27FC236}"/>
            </a:extLst>
          </p:cNvPr>
          <p:cNvSpPr txBox="1">
            <a:spLocks noChangeArrowheads="1"/>
          </p:cNvSpPr>
          <p:nvPr/>
        </p:nvSpPr>
        <p:spPr bwMode="auto">
          <a:xfrm>
            <a:off x="441325" y="541338"/>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INSTALACIÓN Y REMOCIÓN DE TIERRAS TEMPORALES </a:t>
            </a:r>
          </a:p>
        </p:txBody>
      </p:sp>
      <p:sp>
        <p:nvSpPr>
          <p:cNvPr id="498694" name="TextBox 6"/>
          <p:cNvSpPr txBox="1">
            <a:spLocks noChangeArrowheads="1"/>
          </p:cNvSpPr>
          <p:nvPr/>
        </p:nvSpPr>
        <p:spPr bwMode="auto">
          <a:xfrm>
            <a:off x="441325" y="2019300"/>
            <a:ext cx="457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v"/>
            </a:pPr>
            <a:r>
              <a:rPr lang="en-US" altLang="es-AR" sz="1600" b="1">
                <a:solidFill>
                  <a:srgbClr val="000000"/>
                </a:solidFill>
                <a:latin typeface="Franklin Gothic Book" panose="020B0503020102020204" pitchFamily="34" charset="0"/>
              </a:rPr>
              <a:t>Paso 1: </a:t>
            </a:r>
            <a:r>
              <a:rPr lang="en-US" altLang="es-AR" sz="1600">
                <a:solidFill>
                  <a:srgbClr val="000000"/>
                </a:solidFill>
                <a:latin typeface="Franklin Gothic Book" panose="020B0503020102020204" pitchFamily="34" charset="0"/>
              </a:rPr>
              <a:t>Desenergice el circuito, de manera que quede aislado de todas las fuentes de energías, debidamente bloqueado y etiquetado.</a:t>
            </a:r>
            <a:endParaRPr lang="es-DO" altLang="es-AR" sz="1600">
              <a:solidFill>
                <a:srgbClr val="000000"/>
              </a:solidFill>
              <a:latin typeface="Franklin Gothic Book" panose="020B0503020102020204" pitchFamily="34" charset="0"/>
            </a:endParaRPr>
          </a:p>
        </p:txBody>
      </p:sp>
      <p:sp>
        <p:nvSpPr>
          <p:cNvPr id="498695" name="TextBox 6"/>
          <p:cNvSpPr txBox="1">
            <a:spLocks noChangeArrowheads="1"/>
          </p:cNvSpPr>
          <p:nvPr/>
        </p:nvSpPr>
        <p:spPr bwMode="auto">
          <a:xfrm>
            <a:off x="473075" y="40640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v"/>
            </a:pPr>
            <a:r>
              <a:rPr lang="en-US" altLang="es-AR" sz="1600" b="1">
                <a:solidFill>
                  <a:srgbClr val="000000"/>
                </a:solidFill>
                <a:latin typeface="Franklin Gothic Book" panose="020B0503020102020204" pitchFamily="34" charset="0"/>
              </a:rPr>
              <a:t>Paso 2: </a:t>
            </a:r>
            <a:r>
              <a:rPr lang="en-US" altLang="es-AR" sz="1600">
                <a:solidFill>
                  <a:srgbClr val="000000"/>
                </a:solidFill>
                <a:latin typeface="Franklin Gothic Book" panose="020B0503020102020204" pitchFamily="34" charset="0"/>
              </a:rPr>
              <a:t>Pruebe ausencia de tensión, con un dispositivo adecuado, en buenas condiciones y especial para el voltaje que se probará. </a:t>
            </a:r>
            <a:endParaRPr lang="es-DO" altLang="es-AR" sz="1600">
              <a:solidFill>
                <a:srgbClr val="000000"/>
              </a:solidFill>
              <a:latin typeface="Franklin Gothic Book" panose="020B0503020102020204" pitchFamily="34" charset="0"/>
            </a:endParaRPr>
          </a:p>
        </p:txBody>
      </p:sp>
      <p:pic>
        <p:nvPicPr>
          <p:cNvPr id="49869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4797425"/>
            <a:ext cx="19050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8697" name="2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TextBox 6"/>
          <p:cNvSpPr txBox="1">
            <a:spLocks noChangeArrowheads="1"/>
          </p:cNvSpPr>
          <p:nvPr/>
        </p:nvSpPr>
        <p:spPr bwMode="auto">
          <a:xfrm>
            <a:off x="463550" y="1046163"/>
            <a:ext cx="76914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q"/>
            </a:pPr>
            <a:r>
              <a:rPr lang="en-US" altLang="es-AR" sz="1600" b="1">
                <a:solidFill>
                  <a:srgbClr val="000000"/>
                </a:solidFill>
                <a:latin typeface="Franklin Gothic Book" panose="020B0503020102020204" pitchFamily="34" charset="0"/>
              </a:rPr>
              <a:t>Paso 3: </a:t>
            </a:r>
            <a:r>
              <a:rPr lang="en-US" altLang="es-AR" sz="1600">
                <a:solidFill>
                  <a:srgbClr val="000000"/>
                </a:solidFill>
                <a:latin typeface="Franklin Gothic Book" panose="020B0503020102020204" pitchFamily="34" charset="0"/>
              </a:rPr>
              <a:t>Limpiar las conexiones, para garantizar la más baja resistencia en los contactos de las grapas de conexión y los jumpers.</a:t>
            </a:r>
            <a:endParaRPr lang="es-DO" altLang="es-AR" sz="1600">
              <a:solidFill>
                <a:srgbClr val="000000"/>
              </a:solidFill>
              <a:latin typeface="Franklin Gothic Book" panose="020B0503020102020204" pitchFamily="34" charset="0"/>
            </a:endParaRPr>
          </a:p>
        </p:txBody>
      </p:sp>
      <p:pic>
        <p:nvPicPr>
          <p:cNvPr id="5007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0" y="1457325"/>
            <a:ext cx="106045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a:extLst>
              <a:ext uri="{FF2B5EF4-FFF2-40B4-BE49-F238E27FC236}"/>
            </a:extLst>
          </p:cNvPr>
          <p:cNvSpPr txBox="1">
            <a:spLocks noChangeArrowheads="1"/>
          </p:cNvSpPr>
          <p:nvPr/>
        </p:nvSpPr>
        <p:spPr bwMode="auto">
          <a:xfrm>
            <a:off x="463550" y="600075"/>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INSTALACIÓN Y REMOCIÓN DE TIERRAS TEMPORALES </a:t>
            </a:r>
          </a:p>
        </p:txBody>
      </p:sp>
      <p:sp>
        <p:nvSpPr>
          <p:cNvPr id="500741" name="TextBox 6"/>
          <p:cNvSpPr txBox="1">
            <a:spLocks noChangeArrowheads="1"/>
          </p:cNvSpPr>
          <p:nvPr/>
        </p:nvSpPr>
        <p:spPr bwMode="auto">
          <a:xfrm>
            <a:off x="496888" y="2990850"/>
            <a:ext cx="76914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q"/>
            </a:pPr>
            <a:r>
              <a:rPr lang="en-US" altLang="es-AR" sz="1600" b="1">
                <a:solidFill>
                  <a:srgbClr val="000000"/>
                </a:solidFill>
                <a:latin typeface="Franklin Gothic Book" panose="020B0503020102020204" pitchFamily="34" charset="0"/>
              </a:rPr>
              <a:t>Paso 4: </a:t>
            </a:r>
            <a:r>
              <a:rPr lang="en-US" altLang="es-AR" sz="1600">
                <a:solidFill>
                  <a:srgbClr val="000000"/>
                </a:solidFill>
                <a:latin typeface="Franklin Gothic Book" panose="020B0503020102020204" pitchFamily="34" charset="0"/>
              </a:rPr>
              <a:t>Coloque la conexión que va al punto de tierra. El primer punto que deben conectarse es el que va directamente al punto de aterriza, y este debe ser el último en quitar.</a:t>
            </a:r>
            <a:endParaRPr lang="es-DO" altLang="es-AR" sz="1600">
              <a:solidFill>
                <a:srgbClr val="000000"/>
              </a:solidFill>
              <a:latin typeface="Franklin Gothic Book" panose="020B0503020102020204" pitchFamily="34" charset="0"/>
            </a:endParaRPr>
          </a:p>
        </p:txBody>
      </p:sp>
      <p:pic>
        <p:nvPicPr>
          <p:cNvPr id="5007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3716338"/>
            <a:ext cx="45688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0743" name="TextBox 6"/>
          <p:cNvSpPr txBox="1">
            <a:spLocks noChangeArrowheads="1"/>
          </p:cNvSpPr>
          <p:nvPr/>
        </p:nvSpPr>
        <p:spPr bwMode="auto">
          <a:xfrm>
            <a:off x="458788" y="5667375"/>
            <a:ext cx="76962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buFont typeface="Wingdings" panose="05000000000000000000" pitchFamily="2" charset="2"/>
              <a:buChar char="Ø"/>
            </a:pPr>
            <a:r>
              <a:rPr lang="en-US" altLang="es-AR" sz="1600" b="1">
                <a:solidFill>
                  <a:srgbClr val="000000"/>
                </a:solidFill>
                <a:latin typeface="Franklin Gothic Book" panose="020B0503020102020204" pitchFamily="34" charset="0"/>
              </a:rPr>
              <a:t>Paso 5: </a:t>
            </a:r>
            <a:r>
              <a:rPr lang="en-US" altLang="es-AR" sz="1600">
                <a:solidFill>
                  <a:srgbClr val="000000"/>
                </a:solidFill>
                <a:latin typeface="Franklin Gothic Book" panose="020B0503020102020204" pitchFamily="34" charset="0"/>
              </a:rPr>
              <a:t>Coloque las demás conexiones. Estos puntos que se conectarán a las partes que han sido desenrgizadas para el trabajo, deben ser colocados con una herramienta especial de trabajo en caliente “hotstick” también llamado brazo mecánico.</a:t>
            </a:r>
            <a:endParaRPr lang="es-DO" altLang="es-AR" sz="1600">
              <a:solidFill>
                <a:srgbClr val="000000"/>
              </a:solidFill>
              <a:latin typeface="Franklin Gothic Book" panose="020B0503020102020204" pitchFamily="34" charset="0"/>
            </a:endParaRPr>
          </a:p>
        </p:txBody>
      </p:sp>
      <p:pic>
        <p:nvPicPr>
          <p:cNvPr id="500744"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a:extLst>
              <a:ext uri="{FF2B5EF4-FFF2-40B4-BE49-F238E27FC236}"/>
            </a:extLst>
          </p:cNvPr>
          <p:cNvSpPr txBox="1"/>
          <p:nvPr/>
        </p:nvSpPr>
        <p:spPr>
          <a:xfrm>
            <a:off x="481013" y="1435100"/>
            <a:ext cx="7086600" cy="90805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s-DO"/>
            </a:defPPr>
            <a:lvl1pPr algn="just">
              <a:spcBef>
                <a:spcPts val="600"/>
              </a:spcBef>
              <a:defRPr sz="1600">
                <a:solidFill>
                  <a:schemeClr val="tx2"/>
                </a:solidFill>
                <a:latin typeface="Franklin Gothic Book" pitchFamily="34" charset="0"/>
              </a:defRPr>
            </a:lvl1pPr>
          </a:lstStyle>
          <a:p>
            <a:pPr>
              <a:defRPr/>
            </a:pPr>
            <a:r>
              <a:rPr lang="en-US" b="1" dirty="0" smtClean="0">
                <a:solidFill>
                  <a:srgbClr val="000000"/>
                </a:solidFill>
              </a:rPr>
              <a:t>IMPORTANTE</a:t>
            </a:r>
          </a:p>
          <a:p>
            <a:pPr marL="285750" indent="-285750">
              <a:buFont typeface="Wingdings" panose="05000000000000000000" pitchFamily="2" charset="2"/>
              <a:buChar char="v"/>
              <a:defRPr/>
            </a:pPr>
            <a:r>
              <a:rPr lang="en-US" dirty="0" smtClean="0">
                <a:solidFill>
                  <a:srgbClr val="000000"/>
                </a:solidFill>
              </a:rPr>
              <a:t>Para </a:t>
            </a:r>
            <a:r>
              <a:rPr lang="en-US" dirty="0" err="1" smtClean="0">
                <a:solidFill>
                  <a:srgbClr val="000000"/>
                </a:solidFill>
              </a:rPr>
              <a:t>desinstalar</a:t>
            </a:r>
            <a:r>
              <a:rPr lang="en-US" dirty="0" smtClean="0">
                <a:solidFill>
                  <a:srgbClr val="000000"/>
                </a:solidFill>
              </a:rPr>
              <a:t> la </a:t>
            </a:r>
            <a:r>
              <a:rPr lang="en-US" dirty="0" err="1" smtClean="0">
                <a:solidFill>
                  <a:srgbClr val="000000"/>
                </a:solidFill>
              </a:rPr>
              <a:t>puesta</a:t>
            </a:r>
            <a:r>
              <a:rPr lang="en-US" dirty="0" smtClean="0">
                <a:solidFill>
                  <a:srgbClr val="000000"/>
                </a:solidFill>
              </a:rPr>
              <a:t> a </a:t>
            </a:r>
            <a:r>
              <a:rPr lang="en-US" dirty="0" err="1" smtClean="0">
                <a:solidFill>
                  <a:srgbClr val="000000"/>
                </a:solidFill>
              </a:rPr>
              <a:t>tierra</a:t>
            </a:r>
            <a:r>
              <a:rPr lang="en-US" dirty="0" smtClean="0">
                <a:solidFill>
                  <a:srgbClr val="000000"/>
                </a:solidFill>
              </a:rPr>
              <a:t> temporal </a:t>
            </a:r>
            <a:r>
              <a:rPr lang="en-US" dirty="0" err="1" smtClean="0">
                <a:solidFill>
                  <a:srgbClr val="000000"/>
                </a:solidFill>
              </a:rPr>
              <a:t>deben</a:t>
            </a:r>
            <a:r>
              <a:rPr lang="en-US" dirty="0" smtClean="0">
                <a:solidFill>
                  <a:srgbClr val="000000"/>
                </a:solidFill>
              </a:rPr>
              <a:t> </a:t>
            </a:r>
            <a:r>
              <a:rPr lang="en-US" dirty="0" err="1" smtClean="0">
                <a:solidFill>
                  <a:srgbClr val="000000"/>
                </a:solidFill>
              </a:rPr>
              <a:t>seguirse</a:t>
            </a:r>
            <a:r>
              <a:rPr lang="en-US" dirty="0" smtClean="0">
                <a:solidFill>
                  <a:srgbClr val="000000"/>
                </a:solidFill>
              </a:rPr>
              <a:t> los </a:t>
            </a:r>
            <a:r>
              <a:rPr lang="en-US" dirty="0" err="1" smtClean="0">
                <a:solidFill>
                  <a:srgbClr val="000000"/>
                </a:solidFill>
              </a:rPr>
              <a:t>mismos</a:t>
            </a:r>
            <a:r>
              <a:rPr lang="en-US" dirty="0" smtClean="0">
                <a:solidFill>
                  <a:srgbClr val="000000"/>
                </a:solidFill>
              </a:rPr>
              <a:t> </a:t>
            </a:r>
            <a:r>
              <a:rPr lang="en-US" dirty="0" err="1" smtClean="0">
                <a:solidFill>
                  <a:srgbClr val="000000"/>
                </a:solidFill>
              </a:rPr>
              <a:t>pasos</a:t>
            </a:r>
            <a:r>
              <a:rPr lang="en-US" dirty="0" smtClean="0">
                <a:solidFill>
                  <a:srgbClr val="000000"/>
                </a:solidFill>
              </a:rPr>
              <a:t> </a:t>
            </a:r>
            <a:r>
              <a:rPr lang="en-US" dirty="0" err="1" smtClean="0">
                <a:solidFill>
                  <a:srgbClr val="000000"/>
                </a:solidFill>
              </a:rPr>
              <a:t>que</a:t>
            </a:r>
            <a:r>
              <a:rPr lang="en-US" dirty="0" smtClean="0">
                <a:solidFill>
                  <a:srgbClr val="000000"/>
                </a:solidFill>
              </a:rPr>
              <a:t> </a:t>
            </a:r>
            <a:r>
              <a:rPr lang="en-US" dirty="0" err="1" smtClean="0">
                <a:solidFill>
                  <a:srgbClr val="000000"/>
                </a:solidFill>
              </a:rPr>
              <a:t>vimos</a:t>
            </a:r>
            <a:r>
              <a:rPr lang="en-US" dirty="0" smtClean="0">
                <a:solidFill>
                  <a:srgbClr val="000000"/>
                </a:solidFill>
              </a:rPr>
              <a:t> </a:t>
            </a:r>
            <a:r>
              <a:rPr lang="en-US" dirty="0" err="1" smtClean="0">
                <a:solidFill>
                  <a:srgbClr val="000000"/>
                </a:solidFill>
              </a:rPr>
              <a:t>pero</a:t>
            </a:r>
            <a:r>
              <a:rPr lang="en-US" dirty="0" smtClean="0">
                <a:solidFill>
                  <a:srgbClr val="000000"/>
                </a:solidFill>
              </a:rPr>
              <a:t> en </a:t>
            </a:r>
            <a:r>
              <a:rPr lang="en-US" dirty="0" err="1" smtClean="0">
                <a:solidFill>
                  <a:srgbClr val="000000"/>
                </a:solidFill>
              </a:rPr>
              <a:t>sentido</a:t>
            </a:r>
            <a:r>
              <a:rPr lang="en-US" dirty="0" smtClean="0">
                <a:solidFill>
                  <a:srgbClr val="000000"/>
                </a:solidFill>
              </a:rPr>
              <a:t> </a:t>
            </a:r>
            <a:r>
              <a:rPr lang="en-US" dirty="0" err="1" smtClean="0">
                <a:solidFill>
                  <a:srgbClr val="000000"/>
                </a:solidFill>
              </a:rPr>
              <a:t>inverso</a:t>
            </a:r>
            <a:r>
              <a:rPr lang="en-US" dirty="0" smtClean="0">
                <a:solidFill>
                  <a:srgbClr val="000000"/>
                </a:solidFill>
              </a:rPr>
              <a:t>. </a:t>
            </a:r>
            <a:endParaRPr lang="es-DO" dirty="0">
              <a:solidFill>
                <a:srgbClr val="000000"/>
              </a:solidFill>
            </a:endParaRPr>
          </a:p>
        </p:txBody>
      </p:sp>
      <p:pic>
        <p:nvPicPr>
          <p:cNvPr id="5027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325" y="2544763"/>
            <a:ext cx="33559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a:extLst>
              <a:ext uri="{FF2B5EF4-FFF2-40B4-BE49-F238E27FC236}"/>
            </a:extLst>
          </p:cNvPr>
          <p:cNvSpPr txBox="1">
            <a:spLocks noChangeArrowheads="1"/>
          </p:cNvSpPr>
          <p:nvPr/>
        </p:nvSpPr>
        <p:spPr bwMode="auto">
          <a:xfrm>
            <a:off x="468313" y="836613"/>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INSTALACIÓN Y REMOCIÓN DE TIERRAS TEMPORALES </a:t>
            </a:r>
          </a:p>
        </p:txBody>
      </p:sp>
      <p:pic>
        <p:nvPicPr>
          <p:cNvPr id="50278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048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3783013"/>
            <a:ext cx="3662362"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a:extLst>
              <a:ext uri="{FF2B5EF4-FFF2-40B4-BE49-F238E27FC236}"/>
            </a:extLst>
          </p:cNvPr>
          <p:cNvSpPr txBox="1">
            <a:spLocks noChangeArrowheads="1"/>
          </p:cNvSpPr>
          <p:nvPr/>
        </p:nvSpPr>
        <p:spPr bwMode="auto">
          <a:xfrm>
            <a:off x="468313" y="836613"/>
            <a:ext cx="7696200" cy="396875"/>
          </a:xfrm>
          <a:prstGeom prst="rect">
            <a:avLst/>
          </a:prstGeom>
          <a:noFill/>
          <a:ln>
            <a:noFill/>
          </a:ln>
          <a:effectLst/>
          <a:extLst/>
        </p:spPr>
        <p:txBody>
          <a:bodyPr>
            <a:spAutoFit/>
          </a:bodyPr>
          <a:lstStyle/>
          <a:p>
            <a:pPr>
              <a:defRPr/>
            </a:pPr>
            <a:r>
              <a:rPr lang="es-ES" sz="2000" b="1" dirty="0">
                <a:solidFill>
                  <a:srgbClr val="000000"/>
                </a:solidFill>
                <a:effectLst>
                  <a:outerShdw blurRad="38100" dist="38100" dir="2700000" algn="tl">
                    <a:srgbClr val="000000"/>
                  </a:outerShdw>
                </a:effectLst>
                <a:latin typeface="Knockout" pitchFamily="2" charset="0"/>
              </a:rPr>
              <a:t>MEDIDA DE TIERRA CON PINZA DE TIERRA</a:t>
            </a:r>
          </a:p>
        </p:txBody>
      </p:sp>
      <p:sp>
        <p:nvSpPr>
          <p:cNvPr id="504836" name="Text Box 3"/>
          <p:cNvSpPr txBox="1">
            <a:spLocks noChangeArrowheads="1"/>
          </p:cNvSpPr>
          <p:nvPr/>
        </p:nvSpPr>
        <p:spPr bwMode="auto">
          <a:xfrm>
            <a:off x="468313" y="1233488"/>
            <a:ext cx="8382000"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800100" indent="-34290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La pinza de tierra tiene la ventaja de poder utilizarse de modo sencillo y rápido, ya que con sólo abrazar el cable conectado a la tierra se conoce el valor de la tierra así como el valor de las corrientes que circulan por él.</a:t>
            </a:r>
          </a:p>
          <a:p>
            <a:pPr algn="just">
              <a:spcBef>
                <a:spcPct val="50000"/>
              </a:spcBef>
              <a:buFont typeface="Wingdings" panose="05000000000000000000" pitchFamily="2" charset="2"/>
              <a:buChar char="v"/>
            </a:pPr>
            <a:r>
              <a:rPr lang="es-ES" altLang="es-AR" sz="1600">
                <a:solidFill>
                  <a:srgbClr val="000000"/>
                </a:solidFill>
                <a:latin typeface="Franklin Gothic Book" panose="020B0503020102020204" pitchFamily="34" charset="0"/>
              </a:rPr>
              <a:t>Una pinza de tierra consta de dos devanados, un devanado “generador” y un devanado “receptor”.</a:t>
            </a:r>
          </a:p>
          <a:p>
            <a:pPr lvl="1" algn="just">
              <a:spcBef>
                <a:spcPts val="300"/>
              </a:spcBef>
              <a:buFont typeface="Times New Roman" panose="02020603050405020304" pitchFamily="18" charset="0"/>
              <a:buAutoNum type="arabicPeriod"/>
            </a:pPr>
            <a:r>
              <a:rPr lang="es-ES" altLang="es-AR" sz="1600">
                <a:solidFill>
                  <a:srgbClr val="000000"/>
                </a:solidFill>
                <a:latin typeface="Franklin Gothic Book" panose="020B0503020102020204" pitchFamily="34" charset="0"/>
              </a:rPr>
              <a:t>El devanado “generador” de la pinza induce una tensión alterna a nivel constante </a:t>
            </a:r>
            <a:r>
              <a:rPr lang="es-ES" altLang="es-AR" sz="1600" b="1">
                <a:solidFill>
                  <a:srgbClr val="000000"/>
                </a:solidFill>
                <a:latin typeface="Franklin Gothic Book" panose="020B0503020102020204" pitchFamily="34" charset="0"/>
              </a:rPr>
              <a:t>E</a:t>
            </a:r>
            <a:r>
              <a:rPr lang="es-ES" altLang="es-AR" sz="1600">
                <a:solidFill>
                  <a:srgbClr val="000000"/>
                </a:solidFill>
                <a:latin typeface="Franklin Gothic Book" panose="020B0503020102020204" pitchFamily="34" charset="0"/>
              </a:rPr>
              <a:t> entorno al conductor abrazado; una corriente </a:t>
            </a:r>
            <a:r>
              <a:rPr lang="es-ES" altLang="es-AR" sz="1600" b="1">
                <a:solidFill>
                  <a:srgbClr val="000000"/>
                </a:solidFill>
                <a:latin typeface="Franklin Gothic Book" panose="020B0503020102020204" pitchFamily="34" charset="0"/>
              </a:rPr>
              <a:t>I = E / R </a:t>
            </a:r>
            <a:r>
              <a:rPr lang="es-ES" altLang="es-AR" sz="1600">
                <a:solidFill>
                  <a:srgbClr val="000000"/>
                </a:solidFill>
                <a:latin typeface="Franklin Gothic Book" panose="020B0503020102020204" pitchFamily="34" charset="0"/>
              </a:rPr>
              <a:t>bucle circula entonces a través del bucle resistivo.</a:t>
            </a:r>
          </a:p>
          <a:p>
            <a:pPr lvl="1" algn="just">
              <a:spcBef>
                <a:spcPts val="300"/>
              </a:spcBef>
              <a:buFont typeface="Times New Roman" panose="02020603050405020304" pitchFamily="18" charset="0"/>
              <a:buAutoNum type="arabicPeriod"/>
            </a:pPr>
            <a:r>
              <a:rPr lang="es-ES" altLang="es-AR" sz="1600">
                <a:solidFill>
                  <a:srgbClr val="000000"/>
                </a:solidFill>
                <a:latin typeface="Franklin Gothic Book" panose="020B0503020102020204" pitchFamily="34" charset="0"/>
              </a:rPr>
              <a:t>El devanado “receptor” mide esta corriente. Conociendo </a:t>
            </a:r>
            <a:r>
              <a:rPr lang="es-ES" altLang="es-AR" sz="1600" b="1">
                <a:solidFill>
                  <a:srgbClr val="000000"/>
                </a:solidFill>
                <a:latin typeface="Franklin Gothic Book" panose="020B0503020102020204" pitchFamily="34" charset="0"/>
              </a:rPr>
              <a:t>E</a:t>
            </a:r>
            <a:r>
              <a:rPr lang="es-ES" altLang="es-AR" sz="1600">
                <a:solidFill>
                  <a:srgbClr val="000000"/>
                </a:solidFill>
                <a:latin typeface="Franklin Gothic Book" panose="020B0503020102020204" pitchFamily="34" charset="0"/>
              </a:rPr>
              <a:t> e </a:t>
            </a:r>
            <a:r>
              <a:rPr lang="es-ES" altLang="es-AR" sz="1600" b="1">
                <a:solidFill>
                  <a:srgbClr val="000000"/>
                </a:solidFill>
                <a:latin typeface="Franklin Gothic Book" panose="020B0503020102020204" pitchFamily="34" charset="0"/>
              </a:rPr>
              <a:t>I</a:t>
            </a:r>
            <a:r>
              <a:rPr lang="es-ES" altLang="es-AR" sz="1600">
                <a:solidFill>
                  <a:srgbClr val="000000"/>
                </a:solidFill>
                <a:latin typeface="Franklin Gothic Book" panose="020B0503020102020204" pitchFamily="34" charset="0"/>
              </a:rPr>
              <a:t>, se calcula la resistencia de bucle.</a:t>
            </a:r>
          </a:p>
        </p:txBody>
      </p:sp>
      <p:pic>
        <p:nvPicPr>
          <p:cNvPr id="504837"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3832225"/>
            <a:ext cx="2716212"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4838" name="1 Rectángulo"/>
          <p:cNvSpPr>
            <a:spLocks noChangeArrowheads="1"/>
          </p:cNvSpPr>
          <p:nvPr/>
        </p:nvSpPr>
        <p:spPr bwMode="auto">
          <a:xfrm>
            <a:off x="5148263" y="4060825"/>
            <a:ext cx="1271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b="1">
                <a:solidFill>
                  <a:schemeClr val="tx2"/>
                </a:solidFill>
              </a:rPr>
              <a:t>AEMC 6416</a:t>
            </a:r>
          </a:p>
        </p:txBody>
      </p:sp>
      <p:pic>
        <p:nvPicPr>
          <p:cNvPr id="504839"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2 Rectángulo"/>
          <p:cNvSpPr>
            <a:spLocks noChangeArrowheads="1"/>
          </p:cNvSpPr>
          <p:nvPr/>
        </p:nvSpPr>
        <p:spPr bwMode="auto">
          <a:xfrm>
            <a:off x="1187450" y="1844675"/>
            <a:ext cx="6985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4800" b="1">
                <a:solidFill>
                  <a:srgbClr val="000000"/>
                </a:solidFill>
                <a:latin typeface="Futura Lt BT" pitchFamily="34" charset="0"/>
              </a:rPr>
              <a:t>INSPECCIÓN Y MEDIDAS DE COMPROBACIÓN DE LOS  S. P. T.</a:t>
            </a:r>
          </a:p>
        </p:txBody>
      </p:sp>
      <p:pic>
        <p:nvPicPr>
          <p:cNvPr id="50585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3696"/>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7906" name="7 Grupo"/>
          <p:cNvGrpSpPr>
            <a:grpSpLocks/>
          </p:cNvGrpSpPr>
          <p:nvPr/>
        </p:nvGrpSpPr>
        <p:grpSpPr bwMode="auto">
          <a:xfrm>
            <a:off x="692150" y="2133600"/>
            <a:ext cx="7983538" cy="4391025"/>
            <a:chOff x="259873" y="2324945"/>
            <a:chExt cx="8272567" cy="4533055"/>
          </a:xfrm>
        </p:grpSpPr>
        <p:pic>
          <p:nvPicPr>
            <p:cNvPr id="5079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873" y="2324945"/>
              <a:ext cx="7048431" cy="4533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7911" name="2 Rectángulo"/>
            <p:cNvSpPr>
              <a:spLocks noChangeArrowheads="1"/>
            </p:cNvSpPr>
            <p:nvPr/>
          </p:nvSpPr>
          <p:spPr bwMode="auto">
            <a:xfrm>
              <a:off x="7237928" y="3429000"/>
              <a:ext cx="1294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b="1">
                  <a:solidFill>
                    <a:schemeClr val="tx2"/>
                  </a:solidFill>
                </a:rPr>
                <a:t>C.A 6472</a:t>
              </a:r>
            </a:p>
          </p:txBody>
        </p:sp>
        <p:sp>
          <p:nvSpPr>
            <p:cNvPr id="507912" name="6 Rectángulo"/>
            <p:cNvSpPr>
              <a:spLocks noChangeArrowheads="1"/>
            </p:cNvSpPr>
            <p:nvPr/>
          </p:nvSpPr>
          <p:spPr bwMode="auto">
            <a:xfrm>
              <a:off x="7308304" y="4774448"/>
              <a:ext cx="1021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b="1">
                  <a:solidFill>
                    <a:schemeClr val="tx2"/>
                  </a:solidFill>
                </a:rPr>
                <a:t>C.A 6474</a:t>
              </a:r>
            </a:p>
          </p:txBody>
        </p:sp>
      </p:grpSp>
      <p:sp>
        <p:nvSpPr>
          <p:cNvPr id="6" name="Text Box 5">
            <a:extLst>
              <a:ext uri="{FF2B5EF4-FFF2-40B4-BE49-F238E27FC236}"/>
            </a:extLst>
          </p:cNvPr>
          <p:cNvSpPr txBox="1">
            <a:spLocks noChangeArrowheads="1"/>
          </p:cNvSpPr>
          <p:nvPr/>
        </p:nvSpPr>
        <p:spPr bwMode="auto">
          <a:xfrm>
            <a:off x="444500" y="584200"/>
            <a:ext cx="7696200" cy="708025"/>
          </a:xfrm>
          <a:prstGeom prst="rect">
            <a:avLst/>
          </a:prstGeom>
          <a:noFill/>
          <a:ln>
            <a:noFill/>
          </a:ln>
          <a:effectLst/>
          <a:extLst/>
        </p:spPr>
        <p:txBody>
          <a:bodyPr>
            <a:spAutoFit/>
          </a:bodyPr>
          <a:lstStyle>
            <a:defPPr>
              <a:defRPr lang="es-ES_tradnl"/>
            </a:defPPr>
            <a:lvl1pPr>
              <a:defRPr sz="2000" b="1">
                <a:solidFill>
                  <a:srgbClr val="000066"/>
                </a:solidFill>
                <a:effectLst>
                  <a:outerShdw blurRad="38100" dist="38100" dir="2700000" algn="tl">
                    <a:srgbClr val="000000"/>
                  </a:outerShdw>
                </a:effectLst>
                <a:latin typeface="Knockout" pitchFamily="2" charset="0"/>
              </a:defRPr>
            </a:lvl1pPr>
          </a:lstStyle>
          <a:p>
            <a:pPr algn="ctr">
              <a:defRPr/>
            </a:pPr>
            <a:r>
              <a:rPr lang="es-ES" dirty="0">
                <a:solidFill>
                  <a:srgbClr val="000000"/>
                </a:solidFill>
              </a:rPr>
              <a:t>MEDIDA DE TIERRA DE APOYOS CONECTADOS POR CABLE  DE GUARDA.</a:t>
            </a:r>
          </a:p>
        </p:txBody>
      </p:sp>
      <p:sp>
        <p:nvSpPr>
          <p:cNvPr id="5" name="Text Box 3">
            <a:extLst>
              <a:ext uri="{FF2B5EF4-FFF2-40B4-BE49-F238E27FC236}"/>
            </a:extLst>
          </p:cNvPr>
          <p:cNvSpPr txBox="1">
            <a:spLocks noChangeArrowheads="1"/>
          </p:cNvSpPr>
          <p:nvPr/>
        </p:nvSpPr>
        <p:spPr bwMode="auto">
          <a:xfrm>
            <a:off x="419100" y="1196975"/>
            <a:ext cx="8382000"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spcBef>
                <a:spcPct val="50000"/>
              </a:spcBef>
              <a:buFont typeface="Wingdings" panose="05000000000000000000" pitchFamily="2" charset="2"/>
              <a:buChar char="q"/>
              <a:defRPr/>
            </a:pPr>
            <a:r>
              <a:rPr lang="es-ES" sz="1600" dirty="0">
                <a:solidFill>
                  <a:srgbClr val="000000"/>
                </a:solidFill>
                <a:latin typeface="Franklin Gothic Book" pitchFamily="34" charset="0"/>
              </a:rPr>
              <a:t>Las líneas de AT están conectadas entre si por un cable de guarda, las resistencias de los apoyos están conectadas en paralelo. Este método está basado en el mismo principio que una medida selectiva con pinza Amperimétrica, solo que se utilizan sensores  flexibles  tipo </a:t>
            </a:r>
            <a:r>
              <a:rPr lang="es-ES" sz="1600" dirty="0" err="1">
                <a:solidFill>
                  <a:srgbClr val="000000"/>
                </a:solidFill>
                <a:latin typeface="Franklin Gothic Book" pitchFamily="34" charset="0"/>
              </a:rPr>
              <a:t>AmpFLEX</a:t>
            </a:r>
            <a:r>
              <a:rPr lang="es-ES" sz="1600" dirty="0">
                <a:solidFill>
                  <a:schemeClr val="accent6">
                    <a:lumMod val="75000"/>
                  </a:schemeClr>
                </a:solidFill>
                <a:latin typeface="Franklin Gothic Book" pitchFamily="34" charset="0"/>
              </a:rPr>
              <a:t>.</a:t>
            </a:r>
          </a:p>
        </p:txBody>
      </p:sp>
      <p:pic>
        <p:nvPicPr>
          <p:cNvPr id="50790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468313" y="836613"/>
            <a:ext cx="7696200" cy="396875"/>
          </a:xfrm>
          <a:prstGeom prst="rect">
            <a:avLst/>
          </a:prstGeom>
          <a:noFill/>
          <a:ln>
            <a:noFill/>
          </a:ln>
          <a:effectLst/>
          <a:extLst/>
        </p:spPr>
        <p:txBody>
          <a:bodyPr>
            <a:spAutoFit/>
          </a:bodyPr>
          <a:lstStyle>
            <a:defPPr>
              <a:defRPr lang="es-ES_tradnl"/>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_tradnl" dirty="0">
                <a:solidFill>
                  <a:srgbClr val="000000"/>
                </a:solidFill>
              </a:rPr>
              <a:t> </a:t>
            </a:r>
            <a:r>
              <a:rPr lang="es-ES" dirty="0">
                <a:solidFill>
                  <a:srgbClr val="000000"/>
                </a:solidFill>
              </a:rPr>
              <a:t>SISTEMAS DE PUESTA A TIERRA.</a:t>
            </a:r>
          </a:p>
        </p:txBody>
      </p:sp>
      <p:sp>
        <p:nvSpPr>
          <p:cNvPr id="7" name="6 Rectángulo">
            <a:extLst>
              <a:ext uri="{FF2B5EF4-FFF2-40B4-BE49-F238E27FC236}"/>
            </a:extLst>
          </p:cNvPr>
          <p:cNvSpPr/>
          <p:nvPr/>
        </p:nvSpPr>
        <p:spPr>
          <a:xfrm>
            <a:off x="468313" y="1243013"/>
            <a:ext cx="7696200" cy="2062162"/>
          </a:xfrm>
          <a:prstGeom prst="rect">
            <a:avLst/>
          </a:prstGeom>
        </p:spPr>
        <p:txBody>
          <a:bodyPr>
            <a:spAutoFit/>
          </a:bodyPr>
          <a:lstStyle/>
          <a:p>
            <a:pPr>
              <a:defRPr/>
            </a:pPr>
            <a:r>
              <a:rPr lang="es-ES" sz="1600" b="1" u="sng" dirty="0">
                <a:solidFill>
                  <a:srgbClr val="000000"/>
                </a:solidFill>
                <a:latin typeface="Franklin Gothic Book" pitchFamily="34" charset="0"/>
              </a:rPr>
              <a:t>Principio de medida</a:t>
            </a:r>
            <a:r>
              <a:rPr lang="es-ES" sz="1600" b="1" dirty="0">
                <a:solidFill>
                  <a:srgbClr val="000000"/>
                </a:solidFill>
                <a:latin typeface="Franklin Gothic Book" pitchFamily="34" charset="0"/>
              </a:rPr>
              <a:t>:</a:t>
            </a:r>
          </a:p>
          <a:p>
            <a:pPr marL="342900" indent="-342900" algn="just">
              <a:buFont typeface="+mj-lt"/>
              <a:buAutoNum type="arabicPeriod"/>
              <a:defRPr/>
            </a:pPr>
            <a:r>
              <a:rPr lang="es-ES" sz="1600" dirty="0">
                <a:solidFill>
                  <a:srgbClr val="000000"/>
                </a:solidFill>
                <a:latin typeface="Franklin Gothic Book" pitchFamily="34" charset="0"/>
              </a:rPr>
              <a:t>Lo 4 sensores flexibles de corriente, colocados alrededor de los pies de la torre, permite medir exactamente la corriente que circula por la tierra de la Torre y calcular el valor de</a:t>
            </a:r>
            <a:r>
              <a:rPr lang="es-ES" sz="1600" b="1" dirty="0">
                <a:solidFill>
                  <a:srgbClr val="000000"/>
                </a:solidFill>
                <a:latin typeface="Franklin Gothic Book" pitchFamily="34" charset="0"/>
              </a:rPr>
              <a:t> R</a:t>
            </a:r>
          </a:p>
          <a:p>
            <a:pPr marL="342900" indent="-342900" algn="just">
              <a:buFont typeface="+mj-lt"/>
              <a:buAutoNum type="arabicPeriod"/>
              <a:defRPr/>
            </a:pPr>
            <a:r>
              <a:rPr lang="es-ES" sz="1600" dirty="0">
                <a:solidFill>
                  <a:srgbClr val="000000"/>
                </a:solidFill>
                <a:latin typeface="Franklin Gothic Book" pitchFamily="34" charset="0"/>
              </a:rPr>
              <a:t>La medida en alta frecuencia hasta 5 kHz permite obtener el valor de </a:t>
            </a:r>
            <a:r>
              <a:rPr lang="es-ES" sz="1600" b="1" dirty="0">
                <a:solidFill>
                  <a:srgbClr val="000000"/>
                </a:solidFill>
                <a:latin typeface="Franklin Gothic Book" pitchFamily="34" charset="0"/>
              </a:rPr>
              <a:t>Z</a:t>
            </a:r>
            <a:r>
              <a:rPr lang="es-ES" sz="1600" dirty="0">
                <a:solidFill>
                  <a:srgbClr val="000000"/>
                </a:solidFill>
                <a:latin typeface="Franklin Gothic Book" pitchFamily="34" charset="0"/>
              </a:rPr>
              <a:t> equivalente mucho más grande que el valor de resistencia de tierra a medir. </a:t>
            </a:r>
          </a:p>
          <a:p>
            <a:pPr marL="342900" indent="-342900" algn="just">
              <a:buFont typeface="+mj-lt"/>
              <a:buAutoNum type="arabicPeriod"/>
              <a:defRPr/>
            </a:pPr>
            <a:r>
              <a:rPr lang="es-ES" sz="1600" dirty="0">
                <a:solidFill>
                  <a:srgbClr val="000000"/>
                </a:solidFill>
                <a:latin typeface="Franklin Gothic Book" pitchFamily="34" charset="0"/>
              </a:rPr>
              <a:t>La corriente desviada por el cable de protección hacia los demás apoyos se vuelve insignificante y es despreciable. </a:t>
            </a:r>
          </a:p>
        </p:txBody>
      </p:sp>
      <p:pic>
        <p:nvPicPr>
          <p:cNvPr id="50893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3305175"/>
            <a:ext cx="4564063"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893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468313" y="836613"/>
            <a:ext cx="7991475" cy="400050"/>
          </a:xfrm>
          <a:prstGeom prst="rect">
            <a:avLst/>
          </a:prstGeom>
          <a:noFill/>
          <a:ln>
            <a:noFill/>
          </a:ln>
          <a:effectLst/>
          <a:extLst/>
        </p:spPr>
        <p:txBody>
          <a:bodyPr>
            <a:spAutoFit/>
          </a:bodyPr>
          <a:lstStyle>
            <a:defPPr>
              <a:defRPr lang="es-ES_tradnl"/>
            </a:defPPr>
            <a:lvl1pPr>
              <a:defRPr sz="2000" b="1">
                <a:solidFill>
                  <a:srgbClr val="000066"/>
                </a:solidFill>
                <a:effectLst>
                  <a:outerShdw blurRad="38100" dist="38100" dir="2700000" algn="tl">
                    <a:srgbClr val="000000"/>
                  </a:outerShdw>
                </a:effectLst>
                <a:latin typeface="Tahoma" pitchFamily="34" charset="0"/>
                <a:ea typeface="Tahoma" pitchFamily="34" charset="0"/>
                <a:cs typeface="Tahoma" pitchFamily="34" charset="0"/>
              </a:defRPr>
            </a:lvl1pPr>
          </a:lstStyle>
          <a:p>
            <a:pPr>
              <a:defRPr/>
            </a:pPr>
            <a:r>
              <a:rPr lang="es-ES_tradnl" dirty="0">
                <a:solidFill>
                  <a:srgbClr val="000000"/>
                </a:solidFill>
                <a:latin typeface="Knockout" pitchFamily="2" charset="0"/>
                <a:ea typeface="+mn-ea"/>
                <a:cs typeface="+mn-cs"/>
              </a:rPr>
              <a:t>VALORES ADECUADOS DE RESISTENCIA DE PUESTA A TIERRA</a:t>
            </a:r>
          </a:p>
        </p:txBody>
      </p:sp>
      <p:pic>
        <p:nvPicPr>
          <p:cNvPr id="509955" name="Picture 2"/>
          <p:cNvPicPr>
            <a:picLocks noChangeAspect="1" noChangeArrowheads="1"/>
          </p:cNvPicPr>
          <p:nvPr/>
        </p:nvPicPr>
        <p:blipFill>
          <a:blip r:embed="rId2">
            <a:lum bright="-6000" contrast="16000"/>
            <a:extLst>
              <a:ext uri="{28A0092B-C50C-407E-A947-70E740481C1C}">
                <a14:useLocalDpi xmlns:a14="http://schemas.microsoft.com/office/drawing/2010/main" val="0"/>
              </a:ext>
            </a:extLst>
          </a:blip>
          <a:srcRect/>
          <a:stretch>
            <a:fillRect/>
          </a:stretch>
        </p:blipFill>
        <p:spPr bwMode="auto">
          <a:xfrm>
            <a:off x="271463" y="2016125"/>
            <a:ext cx="8529637" cy="344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995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a:extLst>
              <a:ext uri="{FF2B5EF4-FFF2-40B4-BE49-F238E27FC236}"/>
            </a:extLst>
          </p:cNvPr>
          <p:cNvSpPr>
            <a:spLocks noChangeArrowheads="1"/>
          </p:cNvSpPr>
          <p:nvPr/>
        </p:nvSpPr>
        <p:spPr bwMode="auto">
          <a:xfrm>
            <a:off x="414338" y="1341438"/>
            <a:ext cx="8232775"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399" tIns="42200" rIns="84399" bIns="42200"/>
          <a:lstStyle/>
          <a:p>
            <a:pPr marL="285750" indent="-285750" algn="just" defTabSz="844550">
              <a:spcBef>
                <a:spcPct val="50000"/>
              </a:spcBef>
              <a:buFont typeface="Wingdings" panose="05000000000000000000" pitchFamily="2" charset="2"/>
              <a:buChar char="q"/>
              <a:defRPr/>
            </a:pPr>
            <a:r>
              <a:rPr lang="es-ES" sz="1600" dirty="0">
                <a:solidFill>
                  <a:srgbClr val="000000"/>
                </a:solidFill>
                <a:latin typeface="Franklin Gothic Book" pitchFamily="34" charset="0"/>
                <a:cs typeface="Times New Roman" pitchFamily="18" charset="0"/>
              </a:rPr>
              <a:t>Según lo establecido en la IEEE-81, se utiliza una resistencia “del cuerpo” de 1000 Ω . Los electrodos de medida para simulación de los pies deberán tener una superficie de 200 cm</a:t>
            </a:r>
            <a:r>
              <a:rPr lang="es-ES" sz="1600" baseline="30000" dirty="0">
                <a:solidFill>
                  <a:srgbClr val="000000"/>
                </a:solidFill>
                <a:latin typeface="Franklin Gothic Book" pitchFamily="34" charset="0"/>
                <a:cs typeface="Times New Roman" pitchFamily="18" charset="0"/>
              </a:rPr>
              <a:t>2</a:t>
            </a:r>
            <a:r>
              <a:rPr lang="es-ES" sz="1600" dirty="0">
                <a:solidFill>
                  <a:srgbClr val="000000"/>
                </a:solidFill>
                <a:latin typeface="Franklin Gothic Book" pitchFamily="34" charset="0"/>
                <a:cs typeface="Times New Roman" pitchFamily="18" charset="0"/>
              </a:rPr>
              <a:t> cada uno y deberán ejercer sobre el suelo una fuerza de 250 N cada uno.</a:t>
            </a:r>
          </a:p>
          <a:p>
            <a:pPr marL="285750" indent="-285750" algn="just" defTabSz="844550">
              <a:spcBef>
                <a:spcPct val="50000"/>
              </a:spcBef>
              <a:buFont typeface="Wingdings" panose="05000000000000000000" pitchFamily="2" charset="2"/>
              <a:buChar char="q"/>
              <a:defRPr/>
            </a:pPr>
            <a:r>
              <a:rPr lang="es-ES" sz="1600" dirty="0">
                <a:solidFill>
                  <a:srgbClr val="000000"/>
                </a:solidFill>
                <a:latin typeface="Franklin Gothic Book" pitchFamily="34" charset="0"/>
                <a:cs typeface="Times New Roman" pitchFamily="18" charset="0"/>
              </a:rPr>
              <a:t>Se emplearán fuentes de alimentación de potencia adecuada para simular la falla, se procurará que la corriente inyectada sea del 1% de la corriente para la cual ha sido dimensionada la instalación y preferiblemente no inferior a 50 amperios para centrales y subestaciones de alta tensión y 5 amperios para subestaciones de media tensión.</a:t>
            </a:r>
          </a:p>
          <a:p>
            <a:pPr marL="285750" indent="-285750" algn="just" defTabSz="844550">
              <a:spcBef>
                <a:spcPct val="50000"/>
              </a:spcBef>
              <a:buFont typeface="Wingdings" panose="05000000000000000000" pitchFamily="2" charset="2"/>
              <a:buChar char="q"/>
              <a:defRPr/>
            </a:pPr>
            <a:r>
              <a:rPr lang="es-ES" sz="1600" dirty="0">
                <a:solidFill>
                  <a:srgbClr val="000000"/>
                </a:solidFill>
                <a:latin typeface="Franklin Gothic Book" pitchFamily="34" charset="0"/>
                <a:cs typeface="Times New Roman" pitchFamily="18" charset="0"/>
              </a:rPr>
              <a:t>Se aprovecha el circuito de inyección utilizado para la medida de resistencia  de puesta a tierra.</a:t>
            </a:r>
          </a:p>
          <a:p>
            <a:pPr algn="just" defTabSz="844550">
              <a:spcBef>
                <a:spcPct val="50000"/>
              </a:spcBef>
              <a:defRPr/>
            </a:pPr>
            <a:endParaRPr lang="es-ES_tradnl" sz="1600" dirty="0">
              <a:solidFill>
                <a:schemeClr val="accent6">
                  <a:lumMod val="75000"/>
                </a:schemeClr>
              </a:solidFill>
              <a:latin typeface="Franklin Gothic Book" pitchFamily="34" charset="0"/>
              <a:cs typeface="Times New Roman" pitchFamily="18" charset="0"/>
            </a:endParaRPr>
          </a:p>
        </p:txBody>
      </p:sp>
      <p:pic>
        <p:nvPicPr>
          <p:cNvPr id="5109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a:extLst>
              <a:ext uri="{FF2B5EF4-FFF2-40B4-BE49-F238E27FC236}"/>
            </a:extLst>
          </p:cNvPr>
          <p:cNvSpPr txBox="1">
            <a:spLocks noChangeArrowheads="1"/>
          </p:cNvSpPr>
          <p:nvPr/>
        </p:nvSpPr>
        <p:spPr bwMode="auto">
          <a:xfrm>
            <a:off x="568325" y="836613"/>
            <a:ext cx="7696200" cy="400050"/>
          </a:xfrm>
          <a:prstGeom prst="rect">
            <a:avLst/>
          </a:prstGeom>
          <a:noFill/>
          <a:ln>
            <a:noFill/>
          </a:ln>
          <a:effectLst/>
          <a:extLst/>
        </p:spPr>
        <p:txBody>
          <a:bodyPr>
            <a:spAutoFit/>
          </a:bodyPr>
          <a:lstStyle>
            <a:defPPr>
              <a:defRPr lang="es-ES_tradnl"/>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 dirty="0">
                <a:solidFill>
                  <a:srgbClr val="000000"/>
                </a:solidFill>
              </a:rPr>
              <a:t>MEDIDAS DE TENSIONES PELIGROSAS.</a:t>
            </a:r>
          </a:p>
        </p:txBody>
      </p:sp>
      <p:pic>
        <p:nvPicPr>
          <p:cNvPr id="51098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3789363"/>
            <a:ext cx="4608513" cy="256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2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a:extLst>
              <a:ext uri="{FF2B5EF4-FFF2-40B4-BE49-F238E27FC236}"/>
            </a:extLst>
          </p:cNvPr>
          <p:cNvSpPr txBox="1">
            <a:spLocks noChangeArrowheads="1"/>
          </p:cNvSpPr>
          <p:nvPr/>
        </p:nvSpPr>
        <p:spPr bwMode="auto">
          <a:xfrm>
            <a:off x="568325" y="836613"/>
            <a:ext cx="7696200" cy="400050"/>
          </a:xfrm>
          <a:prstGeom prst="rect">
            <a:avLst/>
          </a:prstGeom>
          <a:noFill/>
          <a:ln>
            <a:noFill/>
          </a:ln>
          <a:effectLst/>
          <a:extLst/>
        </p:spPr>
        <p:txBody>
          <a:bodyPr>
            <a:spAutoFit/>
          </a:bodyPr>
          <a:lstStyle>
            <a:defPPr>
              <a:defRPr lang="es-ES_tradnl"/>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 dirty="0">
                <a:solidFill>
                  <a:srgbClr val="000000"/>
                </a:solidFill>
              </a:rPr>
              <a:t>MEDIDAS DE TENSIONES PELIGROSAS.</a:t>
            </a:r>
          </a:p>
        </p:txBody>
      </p:sp>
      <p:pic>
        <p:nvPicPr>
          <p:cNvPr id="5130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236663"/>
            <a:ext cx="8281987" cy="524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a:extLst>
              <a:ext uri="{FF2B5EF4-FFF2-40B4-BE49-F238E27FC236}"/>
            </a:extLst>
          </p:cNvPr>
          <p:cNvSpPr txBox="1">
            <a:spLocks noChangeArrowheads="1"/>
          </p:cNvSpPr>
          <p:nvPr/>
        </p:nvSpPr>
        <p:spPr bwMode="auto">
          <a:xfrm>
            <a:off x="468313" y="836613"/>
            <a:ext cx="7696200" cy="396875"/>
          </a:xfrm>
          <a:prstGeom prst="rect">
            <a:avLst/>
          </a:prstGeom>
          <a:noFill/>
          <a:ln>
            <a:noFill/>
          </a:ln>
          <a:effectLst/>
          <a:extLst/>
        </p:spPr>
        <p:txBody>
          <a:bodyPr>
            <a:spAutoFit/>
          </a:bodyPr>
          <a:lstStyle>
            <a:defPPr>
              <a:defRPr lang="es-ES_tradnl"/>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_tradnl" dirty="0">
                <a:solidFill>
                  <a:schemeClr val="tx1"/>
                </a:solidFill>
              </a:rPr>
              <a:t> </a:t>
            </a:r>
            <a:r>
              <a:rPr lang="es-ES" dirty="0">
                <a:solidFill>
                  <a:schemeClr val="tx1"/>
                </a:solidFill>
              </a:rPr>
              <a:t>MEDIDAS DE LAS TENSIONES DE CONTACTO O TOQUE</a:t>
            </a:r>
          </a:p>
        </p:txBody>
      </p:sp>
      <p:sp>
        <p:nvSpPr>
          <p:cNvPr id="5" name="Text Box 3">
            <a:extLst>
              <a:ext uri="{FF2B5EF4-FFF2-40B4-BE49-F238E27FC236}"/>
            </a:extLst>
          </p:cNvPr>
          <p:cNvSpPr txBox="1">
            <a:spLocks noChangeArrowheads="1"/>
          </p:cNvSpPr>
          <p:nvPr/>
        </p:nvSpPr>
        <p:spPr bwMode="auto">
          <a:xfrm>
            <a:off x="468313" y="1195388"/>
            <a:ext cx="8135937"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es-ES" sz="1600" b="1" u="sng" dirty="0">
                <a:latin typeface="Franklin Gothic Book" pitchFamily="34" charset="0"/>
              </a:rPr>
              <a:t>Tensión de Contacto:	</a:t>
            </a:r>
            <a:r>
              <a:rPr lang="es-ES" sz="1600" dirty="0">
                <a:latin typeface="Franklin Gothic Book" pitchFamily="34" charset="0"/>
              </a:rPr>
              <a:t>		</a:t>
            </a:r>
          </a:p>
          <a:p>
            <a:pPr marL="342900" indent="-342900" algn="just">
              <a:spcBef>
                <a:spcPct val="50000"/>
              </a:spcBef>
              <a:buFont typeface="+mj-lt"/>
              <a:buAutoNum type="arabicPeriod"/>
              <a:defRPr/>
            </a:pPr>
            <a:r>
              <a:rPr lang="es-ES" sz="1600" dirty="0">
                <a:latin typeface="Franklin Gothic Book" pitchFamily="34" charset="0"/>
              </a:rPr>
              <a:t>Se medirá la Uc (pie-mano) de todos los vallados de la subestación.</a:t>
            </a:r>
          </a:p>
          <a:p>
            <a:pPr marL="342900" indent="-342900" algn="just">
              <a:spcBef>
                <a:spcPct val="50000"/>
              </a:spcBef>
              <a:buFont typeface="+mj-lt"/>
              <a:buAutoNum type="arabicPeriod"/>
              <a:defRPr/>
            </a:pPr>
            <a:r>
              <a:rPr lang="es-ES" sz="1600" dirty="0">
                <a:latin typeface="Franklin Gothic Book" pitchFamily="34" charset="0"/>
              </a:rPr>
              <a:t>Se medirá la Uc (pie-mano) en los elementos metálicos independientes existentes, especialmente donde el suelo este próximo a los equipos, estructuras, etc.</a:t>
            </a:r>
          </a:p>
          <a:p>
            <a:pPr algn="just">
              <a:spcBef>
                <a:spcPct val="50000"/>
              </a:spcBef>
              <a:defRPr/>
            </a:pPr>
            <a:endParaRPr lang="es-ES" sz="1600" dirty="0">
              <a:latin typeface="Franklin Gothic Book" pitchFamily="34" charset="0"/>
            </a:endParaRPr>
          </a:p>
        </p:txBody>
      </p:sp>
      <p:pic>
        <p:nvPicPr>
          <p:cNvPr id="5150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2636838"/>
            <a:ext cx="298767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5077" name="2 Rectángulo"/>
          <p:cNvSpPr>
            <a:spLocks noChangeArrowheads="1"/>
          </p:cNvSpPr>
          <p:nvPr/>
        </p:nvSpPr>
        <p:spPr bwMode="auto">
          <a:xfrm>
            <a:off x="3995738" y="2868613"/>
            <a:ext cx="416877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s-AR" sz="1600" b="1" u="sng">
                <a:latin typeface="Franklin Gothic Book" panose="020B0503020102020204" pitchFamily="34" charset="0"/>
              </a:rPr>
              <a:t>Posibles causas: </a:t>
            </a:r>
          </a:p>
          <a:p>
            <a:r>
              <a:rPr lang="es-ES" altLang="es-AR" sz="1600">
                <a:latin typeface="Franklin Gothic Book" panose="020B0503020102020204" pitchFamily="34" charset="0"/>
              </a:rPr>
              <a:t>Rayos, fallas a tierra, fallas de aislamiento, violación de distancias de seguridad. </a:t>
            </a:r>
          </a:p>
          <a:p>
            <a:endParaRPr lang="es-ES" altLang="es-AR" sz="1600">
              <a:latin typeface="Franklin Gothic Book" panose="020B0503020102020204" pitchFamily="34" charset="0"/>
            </a:endParaRPr>
          </a:p>
          <a:p>
            <a:r>
              <a:rPr lang="es-ES" altLang="es-AR" sz="1600" b="1" u="sng">
                <a:latin typeface="Franklin Gothic Book" panose="020B0503020102020204" pitchFamily="34" charset="0"/>
              </a:rPr>
              <a:t>Medidas de protección</a:t>
            </a:r>
            <a:r>
              <a:rPr lang="es-ES" altLang="es-AR" sz="1600">
                <a:latin typeface="Franklin Gothic Book" panose="020B0503020102020204" pitchFamily="34" charset="0"/>
              </a:rPr>
              <a:t>: </a:t>
            </a:r>
          </a:p>
          <a:p>
            <a:r>
              <a:rPr lang="es-ES" altLang="es-AR" sz="1600">
                <a:latin typeface="Franklin Gothic Book" panose="020B0503020102020204" pitchFamily="34" charset="0"/>
              </a:rPr>
              <a:t>Puestas a tierra de baja resistencia, restricción de accesos, alta resistividad del piso, equipotencializar. </a:t>
            </a:r>
          </a:p>
        </p:txBody>
      </p:sp>
      <p:pic>
        <p:nvPicPr>
          <p:cNvPr id="51507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extLst>
          </p:cNvPr>
          <p:cNvSpPr txBox="1">
            <a:spLocks noChangeArrowheads="1"/>
          </p:cNvSpPr>
          <p:nvPr/>
        </p:nvSpPr>
        <p:spPr bwMode="auto">
          <a:xfrm>
            <a:off x="468313" y="1235075"/>
            <a:ext cx="80645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es-ES" b="1" u="sng" dirty="0">
                <a:solidFill>
                  <a:srgbClr val="000000"/>
                </a:solidFill>
                <a:latin typeface="Franklin Gothic Book" pitchFamily="34" charset="0"/>
              </a:rPr>
              <a:t>Las medidas se realizarán en:</a:t>
            </a:r>
          </a:p>
          <a:p>
            <a:pPr marL="342900" indent="-342900" algn="just">
              <a:spcBef>
                <a:spcPts val="600"/>
              </a:spcBef>
              <a:buFont typeface="+mj-lt"/>
              <a:buAutoNum type="arabicPeriod"/>
              <a:defRPr/>
            </a:pPr>
            <a:r>
              <a:rPr lang="es-ES" dirty="0">
                <a:solidFill>
                  <a:srgbClr val="000000"/>
                </a:solidFill>
                <a:latin typeface="Franklin Gothic Book" pitchFamily="34" charset="0"/>
              </a:rPr>
              <a:t>Las zonas próximas al vallado, especialmente en las esquinas.</a:t>
            </a:r>
          </a:p>
          <a:p>
            <a:pPr marL="342900" indent="-342900" algn="just">
              <a:spcBef>
                <a:spcPts val="600"/>
              </a:spcBef>
              <a:buFont typeface="+mj-lt"/>
              <a:buAutoNum type="arabicPeriod"/>
              <a:defRPr/>
            </a:pPr>
            <a:r>
              <a:rPr lang="es-ES" dirty="0">
                <a:solidFill>
                  <a:srgbClr val="000000"/>
                </a:solidFill>
                <a:latin typeface="Franklin Gothic Book" pitchFamily="34" charset="0"/>
              </a:rPr>
              <a:t>El interior de los patios.</a:t>
            </a:r>
          </a:p>
          <a:p>
            <a:pPr marL="342900" indent="-342900" algn="just">
              <a:spcBef>
                <a:spcPts val="600"/>
              </a:spcBef>
              <a:buFont typeface="+mj-lt"/>
              <a:buAutoNum type="arabicPeriod"/>
              <a:defRPr/>
            </a:pPr>
            <a:r>
              <a:rPr lang="es-ES" dirty="0">
                <a:solidFill>
                  <a:srgbClr val="000000"/>
                </a:solidFill>
                <a:latin typeface="Franklin Gothic Book" pitchFamily="34" charset="0"/>
              </a:rPr>
              <a:t>Los puntos conflictivos como pueden ser los cambios del tipo de piso del terreno (tapas de hierro, césped, falta de grava, etc.).</a:t>
            </a:r>
          </a:p>
          <a:p>
            <a:pPr algn="just">
              <a:spcBef>
                <a:spcPct val="50000"/>
              </a:spcBef>
              <a:defRPr/>
            </a:pPr>
            <a:endParaRPr lang="es-ES" dirty="0">
              <a:solidFill>
                <a:srgbClr val="000000"/>
              </a:solidFill>
              <a:latin typeface="Franklin Gothic Book" pitchFamily="34" charset="0"/>
            </a:endParaRPr>
          </a:p>
        </p:txBody>
      </p:sp>
      <p:sp>
        <p:nvSpPr>
          <p:cNvPr id="7" name="Text Box 5">
            <a:extLst>
              <a:ext uri="{FF2B5EF4-FFF2-40B4-BE49-F238E27FC236}"/>
            </a:extLst>
          </p:cNvPr>
          <p:cNvSpPr txBox="1">
            <a:spLocks noChangeArrowheads="1"/>
          </p:cNvSpPr>
          <p:nvPr/>
        </p:nvSpPr>
        <p:spPr bwMode="auto">
          <a:xfrm>
            <a:off x="468313" y="836613"/>
            <a:ext cx="7696200" cy="396875"/>
          </a:xfrm>
          <a:prstGeom prst="rect">
            <a:avLst/>
          </a:prstGeom>
          <a:noFill/>
          <a:ln>
            <a:noFill/>
          </a:ln>
          <a:effectLst/>
          <a:extLst/>
        </p:spPr>
        <p:txBody>
          <a:bodyPr>
            <a:spAutoFit/>
          </a:bodyPr>
          <a:lstStyle/>
          <a:p>
            <a:pPr>
              <a:defRPr/>
            </a:pPr>
            <a:r>
              <a:rPr lang="es-ES_tradnl" sz="2000" b="1" dirty="0">
                <a:solidFill>
                  <a:srgbClr val="000000"/>
                </a:solidFill>
                <a:effectLst>
                  <a:outerShdw blurRad="38100" dist="38100" dir="2700000" algn="tl">
                    <a:srgbClr val="000000"/>
                  </a:outerShdw>
                </a:effectLst>
                <a:latin typeface="Knockout" pitchFamily="2" charset="0"/>
              </a:rPr>
              <a:t> </a:t>
            </a:r>
            <a:r>
              <a:rPr lang="es-ES" sz="2000" b="1" dirty="0">
                <a:solidFill>
                  <a:srgbClr val="000000"/>
                </a:solidFill>
                <a:effectLst>
                  <a:outerShdw blurRad="38100" dist="38100" dir="2700000" algn="tl">
                    <a:srgbClr val="000000"/>
                  </a:outerShdw>
                </a:effectLst>
                <a:latin typeface="Knockout" pitchFamily="2" charset="0"/>
              </a:rPr>
              <a:t>MEDIDAS DE LAS TENSIONES DE PASO</a:t>
            </a:r>
          </a:p>
        </p:txBody>
      </p:sp>
      <p:pic>
        <p:nvPicPr>
          <p:cNvPr id="5161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0850" y="2924175"/>
            <a:ext cx="2713038" cy="351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a:extLst>
              <a:ext uri="{FF2B5EF4-FFF2-40B4-BE49-F238E27FC236}"/>
            </a:extLst>
          </p:cNvPr>
          <p:cNvSpPr/>
          <p:nvPr/>
        </p:nvSpPr>
        <p:spPr>
          <a:xfrm>
            <a:off x="468313" y="3429000"/>
            <a:ext cx="4248150" cy="2862263"/>
          </a:xfrm>
          <a:prstGeom prst="rect">
            <a:avLst/>
          </a:prstGeom>
        </p:spPr>
        <p:txBody>
          <a:bodyPr>
            <a:spAutoFit/>
          </a:bodyPr>
          <a:lstStyle/>
          <a:p>
            <a:pPr algn="just">
              <a:defRPr/>
            </a:pPr>
            <a:r>
              <a:rPr lang="es-ES" b="1" u="sng" dirty="0">
                <a:solidFill>
                  <a:srgbClr val="000000"/>
                </a:solidFill>
                <a:latin typeface="Franklin Gothic Book" pitchFamily="34" charset="0"/>
              </a:rPr>
              <a:t>Posibles causas: </a:t>
            </a:r>
          </a:p>
          <a:p>
            <a:pPr algn="just">
              <a:defRPr/>
            </a:pPr>
            <a:r>
              <a:rPr lang="es-ES" dirty="0">
                <a:solidFill>
                  <a:srgbClr val="000000"/>
                </a:solidFill>
                <a:latin typeface="Franklin Gothic Book" pitchFamily="34" charset="0"/>
              </a:rPr>
              <a:t>Rayos, fallas a tierra, fallas de aislamiento, violación de áreas restringidas, retardo en el despeje de la falla, </a:t>
            </a:r>
          </a:p>
          <a:p>
            <a:pPr algn="just">
              <a:defRPr/>
            </a:pPr>
            <a:endParaRPr lang="es-ES" dirty="0">
              <a:solidFill>
                <a:srgbClr val="000000"/>
              </a:solidFill>
              <a:latin typeface="Franklin Gothic Book" pitchFamily="34" charset="0"/>
            </a:endParaRPr>
          </a:p>
          <a:p>
            <a:pPr algn="just">
              <a:defRPr/>
            </a:pPr>
            <a:r>
              <a:rPr lang="es-ES" b="1" u="sng" dirty="0">
                <a:solidFill>
                  <a:srgbClr val="000000"/>
                </a:solidFill>
                <a:latin typeface="Franklin Gothic Book" pitchFamily="34" charset="0"/>
              </a:rPr>
              <a:t>Medidas de protección: </a:t>
            </a:r>
            <a:r>
              <a:rPr lang="es-ES" dirty="0">
                <a:solidFill>
                  <a:srgbClr val="000000"/>
                </a:solidFill>
                <a:latin typeface="Franklin Gothic Book" pitchFamily="34" charset="0"/>
              </a:rPr>
              <a:t>Puestas a tierra de baja resistencia, restricción de accesos, alta resistividad del piso, equipotencializar</a:t>
            </a:r>
            <a:r>
              <a:rPr lang="es-ES" dirty="0">
                <a:solidFill>
                  <a:schemeClr val="accent6">
                    <a:lumMod val="75000"/>
                  </a:schemeClr>
                </a:solidFill>
                <a:latin typeface="Franklin Gothic Book" pitchFamily="34" charset="0"/>
              </a:rPr>
              <a:t>. </a:t>
            </a:r>
          </a:p>
        </p:txBody>
      </p:sp>
      <p:pic>
        <p:nvPicPr>
          <p:cNvPr id="516102"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a:extLst>
              <a:ext uri="{FF2B5EF4-FFF2-40B4-BE49-F238E27FC236}"/>
            </a:extLst>
          </p:cNvPr>
          <p:cNvSpPr txBox="1">
            <a:spLocks noChangeArrowheads="1"/>
          </p:cNvSpPr>
          <p:nvPr/>
        </p:nvSpPr>
        <p:spPr bwMode="auto">
          <a:xfrm>
            <a:off x="468313" y="836613"/>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VALORES MÁXIMOS ADMISIBLES  DE </a:t>
            </a:r>
            <a:r>
              <a:rPr lang="es-ES" sz="2000" b="1" dirty="0">
                <a:solidFill>
                  <a:srgbClr val="000000"/>
                </a:solidFill>
                <a:effectLst>
                  <a:outerShdw blurRad="38100" dist="38100" dir="2700000" algn="tl">
                    <a:srgbClr val="000000"/>
                  </a:outerShdw>
                </a:effectLst>
                <a:latin typeface="Knockout" pitchFamily="2" charset="0"/>
              </a:rPr>
              <a:t>TENSIONES DE PASO Y CONTACTO</a:t>
            </a:r>
          </a:p>
        </p:txBody>
      </p:sp>
      <p:pic>
        <p:nvPicPr>
          <p:cNvPr id="5171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8" y="2293938"/>
            <a:ext cx="3186112" cy="119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7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6575" y="2563813"/>
            <a:ext cx="298291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6">
            <a:extLst>
              <a:ext uri="{FF2B5EF4-FFF2-40B4-BE49-F238E27FC236}"/>
            </a:extLst>
          </p:cNvPr>
          <p:cNvSpPr>
            <a:spLocks noChangeArrowheads="1"/>
          </p:cNvSpPr>
          <p:nvPr/>
        </p:nvSpPr>
        <p:spPr bwMode="auto">
          <a:xfrm>
            <a:off x="528638" y="3455988"/>
            <a:ext cx="7635875"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1200"/>
              </a:lnSpc>
              <a:spcBef>
                <a:spcPts val="1200"/>
              </a:spcBef>
              <a:defRPr/>
            </a:pPr>
            <a:r>
              <a:rPr lang="es-ES" sz="1800" dirty="0">
                <a:solidFill>
                  <a:schemeClr val="accent6">
                    <a:lumMod val="75000"/>
                  </a:schemeClr>
                </a:solidFill>
              </a:rPr>
              <a:t> </a:t>
            </a:r>
          </a:p>
          <a:p>
            <a:pPr>
              <a:lnSpc>
                <a:spcPts val="1200"/>
              </a:lnSpc>
              <a:spcBef>
                <a:spcPts val="1200"/>
              </a:spcBef>
              <a:defRPr/>
            </a:pPr>
            <a:r>
              <a:rPr lang="es-ES" sz="1800" b="1" dirty="0">
                <a:solidFill>
                  <a:srgbClr val="000000"/>
                </a:solidFill>
              </a:rPr>
              <a:t>Dónde:</a:t>
            </a:r>
          </a:p>
          <a:p>
            <a:pPr>
              <a:lnSpc>
                <a:spcPts val="1200"/>
              </a:lnSpc>
              <a:spcBef>
                <a:spcPts val="1200"/>
              </a:spcBef>
              <a:defRPr/>
            </a:pPr>
            <a:r>
              <a:rPr lang="es-ES" sz="1800" b="1" dirty="0">
                <a:solidFill>
                  <a:srgbClr val="000000"/>
                </a:solidFill>
              </a:rPr>
              <a:t>K</a:t>
            </a:r>
            <a:r>
              <a:rPr lang="es-ES" sz="1800" dirty="0">
                <a:solidFill>
                  <a:srgbClr val="000000"/>
                </a:solidFill>
              </a:rPr>
              <a:t>= 72  y  </a:t>
            </a:r>
            <a:r>
              <a:rPr lang="es-ES" sz="1800" b="1" dirty="0">
                <a:solidFill>
                  <a:srgbClr val="000000"/>
                </a:solidFill>
              </a:rPr>
              <a:t>n</a:t>
            </a:r>
            <a:r>
              <a:rPr lang="es-ES" sz="1800" dirty="0">
                <a:solidFill>
                  <a:srgbClr val="000000"/>
                </a:solidFill>
              </a:rPr>
              <a:t>=1    </a:t>
            </a:r>
            <a:r>
              <a:rPr lang="es-ES" sz="1800" dirty="0">
                <a:solidFill>
                  <a:srgbClr val="000000"/>
                </a:solidFill>
                <a:latin typeface="Franklin Gothic Book" pitchFamily="34" charset="0"/>
              </a:rPr>
              <a:t>para tiempos  </a:t>
            </a:r>
            <a:r>
              <a:rPr lang="es-ES" sz="1800" b="1" i="1" dirty="0">
                <a:solidFill>
                  <a:srgbClr val="000000"/>
                </a:solidFill>
                <a:latin typeface="Arial" charset="0"/>
              </a:rPr>
              <a:t>t</a:t>
            </a:r>
            <a:r>
              <a:rPr lang="es-ES" sz="1800" i="1" dirty="0">
                <a:solidFill>
                  <a:srgbClr val="000000"/>
                </a:solidFill>
                <a:latin typeface="Arial" charset="0"/>
              </a:rPr>
              <a:t> </a:t>
            </a:r>
            <a:r>
              <a:rPr lang="es-ES" sz="1800" i="1" dirty="0">
                <a:solidFill>
                  <a:srgbClr val="000000"/>
                </a:solidFill>
              </a:rPr>
              <a:t> </a:t>
            </a:r>
            <a:r>
              <a:rPr lang="es-ES" sz="1800" dirty="0">
                <a:solidFill>
                  <a:srgbClr val="000000"/>
                </a:solidFill>
              </a:rPr>
              <a:t>&lt; 0,9 </a:t>
            </a:r>
            <a:r>
              <a:rPr lang="es-ES" sz="1800" dirty="0">
                <a:solidFill>
                  <a:srgbClr val="000000"/>
                </a:solidFill>
                <a:latin typeface="Franklin Gothic Book" pitchFamily="34" charset="0"/>
              </a:rPr>
              <a:t>segundos.</a:t>
            </a:r>
          </a:p>
          <a:p>
            <a:pPr>
              <a:lnSpc>
                <a:spcPts val="1200"/>
              </a:lnSpc>
              <a:spcBef>
                <a:spcPts val="1200"/>
              </a:spcBef>
              <a:defRPr/>
            </a:pPr>
            <a:r>
              <a:rPr lang="es-ES" sz="1800" b="1" dirty="0">
                <a:solidFill>
                  <a:srgbClr val="000000"/>
                </a:solidFill>
              </a:rPr>
              <a:t>K</a:t>
            </a:r>
            <a:r>
              <a:rPr lang="es-ES" sz="1800" dirty="0">
                <a:solidFill>
                  <a:srgbClr val="000000"/>
                </a:solidFill>
              </a:rPr>
              <a:t> = 78,5  y </a:t>
            </a:r>
            <a:r>
              <a:rPr lang="es-ES" sz="1800" b="1" dirty="0">
                <a:solidFill>
                  <a:srgbClr val="000000"/>
                </a:solidFill>
              </a:rPr>
              <a:t>n</a:t>
            </a:r>
            <a:r>
              <a:rPr lang="es-ES" sz="1800" dirty="0">
                <a:solidFill>
                  <a:srgbClr val="000000"/>
                </a:solidFill>
              </a:rPr>
              <a:t>= 0,18 </a:t>
            </a:r>
            <a:r>
              <a:rPr lang="es-ES" sz="1800" dirty="0">
                <a:solidFill>
                  <a:srgbClr val="000000"/>
                </a:solidFill>
                <a:latin typeface="Franklin Gothic Book" pitchFamily="34" charset="0"/>
              </a:rPr>
              <a:t>para tiempos</a:t>
            </a:r>
            <a:r>
              <a:rPr lang="es-ES" sz="1800" dirty="0">
                <a:solidFill>
                  <a:srgbClr val="000000"/>
                </a:solidFill>
              </a:rPr>
              <a:t> 0,9 &lt; </a:t>
            </a:r>
            <a:r>
              <a:rPr lang="es-ES" sz="1800" b="1" i="1" dirty="0">
                <a:solidFill>
                  <a:srgbClr val="000000"/>
                </a:solidFill>
                <a:latin typeface="Arial" charset="0"/>
              </a:rPr>
              <a:t>t</a:t>
            </a:r>
            <a:r>
              <a:rPr lang="es-ES" sz="1800" i="1" dirty="0">
                <a:solidFill>
                  <a:srgbClr val="000000"/>
                </a:solidFill>
                <a:latin typeface="Arial" charset="0"/>
              </a:rPr>
              <a:t> </a:t>
            </a:r>
            <a:r>
              <a:rPr lang="es-ES" sz="1800" dirty="0">
                <a:solidFill>
                  <a:srgbClr val="000000"/>
                </a:solidFill>
              </a:rPr>
              <a:t>&lt; 3 </a:t>
            </a:r>
            <a:r>
              <a:rPr lang="es-ES" sz="1800" dirty="0">
                <a:solidFill>
                  <a:srgbClr val="000000"/>
                </a:solidFill>
                <a:latin typeface="Franklin Gothic Book" pitchFamily="34" charset="0"/>
              </a:rPr>
              <a:t>segundos</a:t>
            </a:r>
          </a:p>
          <a:p>
            <a:pPr>
              <a:lnSpc>
                <a:spcPts val="1600"/>
              </a:lnSpc>
              <a:spcBef>
                <a:spcPts val="1200"/>
              </a:spcBef>
              <a:defRPr/>
            </a:pPr>
            <a:r>
              <a:rPr lang="es-ES" sz="1800" b="1" i="1" dirty="0">
                <a:solidFill>
                  <a:srgbClr val="000000"/>
                </a:solidFill>
                <a:latin typeface="Symbol" pitchFamily="18" charset="2"/>
              </a:rPr>
              <a:t>r</a:t>
            </a:r>
            <a:r>
              <a:rPr lang="es-ES" sz="1800" b="1" i="1" baseline="-25000" dirty="0">
                <a:solidFill>
                  <a:srgbClr val="000000"/>
                </a:solidFill>
              </a:rPr>
              <a:t>s </a:t>
            </a:r>
            <a:r>
              <a:rPr lang="es-ES" sz="1800" i="1" dirty="0">
                <a:solidFill>
                  <a:srgbClr val="000000"/>
                </a:solidFill>
              </a:rPr>
              <a:t> </a:t>
            </a:r>
            <a:r>
              <a:rPr lang="es-ES" sz="1800" dirty="0">
                <a:solidFill>
                  <a:srgbClr val="000000"/>
                </a:solidFill>
                <a:latin typeface="Franklin Gothic Book" pitchFamily="34" charset="0"/>
              </a:rPr>
              <a:t>es la resistividad del terreno en </a:t>
            </a:r>
            <a:r>
              <a:rPr lang="es-ES" sz="1800" dirty="0">
                <a:solidFill>
                  <a:srgbClr val="000000"/>
                </a:solidFill>
              </a:rPr>
              <a:t>ohmios-metro</a:t>
            </a:r>
          </a:p>
          <a:p>
            <a:pPr>
              <a:lnSpc>
                <a:spcPts val="1500"/>
              </a:lnSpc>
              <a:spcBef>
                <a:spcPts val="1200"/>
              </a:spcBef>
              <a:defRPr/>
            </a:pPr>
            <a:r>
              <a:rPr lang="es-ES" sz="1800" b="1" i="1" dirty="0">
                <a:solidFill>
                  <a:srgbClr val="000000"/>
                </a:solidFill>
                <a:latin typeface="Arial" charset="0"/>
              </a:rPr>
              <a:t>t</a:t>
            </a:r>
            <a:r>
              <a:rPr lang="es-ES" sz="1800" i="1" dirty="0">
                <a:solidFill>
                  <a:srgbClr val="000000"/>
                </a:solidFill>
              </a:rPr>
              <a:t>    </a:t>
            </a:r>
            <a:r>
              <a:rPr lang="es-ES" sz="1800" dirty="0">
                <a:solidFill>
                  <a:srgbClr val="000000"/>
                </a:solidFill>
                <a:latin typeface="Franklin Gothic Book" pitchFamily="34" charset="0"/>
              </a:rPr>
              <a:t>es el tiempo de duración de la falla en segundos.</a:t>
            </a:r>
          </a:p>
        </p:txBody>
      </p:sp>
      <p:sp>
        <p:nvSpPr>
          <p:cNvPr id="517126" name="Text Box 3"/>
          <p:cNvSpPr txBox="1">
            <a:spLocks noChangeArrowheads="1"/>
          </p:cNvSpPr>
          <p:nvPr/>
        </p:nvSpPr>
        <p:spPr bwMode="auto">
          <a:xfrm>
            <a:off x="520700" y="1768475"/>
            <a:ext cx="80645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spcBef>
                <a:spcPct val="50000"/>
              </a:spcBef>
              <a:buFont typeface="Wingdings" panose="05000000000000000000" pitchFamily="2" charset="2"/>
              <a:buChar char="ü"/>
            </a:pPr>
            <a:r>
              <a:rPr lang="es-ES" altLang="es-AR">
                <a:solidFill>
                  <a:srgbClr val="000000"/>
                </a:solidFill>
                <a:latin typeface="Franklin Gothic Book" panose="020B0503020102020204" pitchFamily="34" charset="0"/>
              </a:rPr>
              <a:t>Los valores máximos que NO deben ser superados en una instalación, son calculados según las ecuaciones siguientes:</a:t>
            </a:r>
          </a:p>
        </p:txBody>
      </p:sp>
      <p:pic>
        <p:nvPicPr>
          <p:cNvPr id="51712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3" name="Rectangle 3">
            <a:extLst>
              <a:ext uri="{FF2B5EF4-FFF2-40B4-BE49-F238E27FC236}"/>
            </a:extLst>
          </p:cNvPr>
          <p:cNvSpPr>
            <a:spLocks noChangeArrowheads="1"/>
          </p:cNvSpPr>
          <p:nvPr/>
        </p:nvSpPr>
        <p:spPr bwMode="auto">
          <a:xfrm>
            <a:off x="261938" y="1341438"/>
            <a:ext cx="8331200"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399" tIns="42200" rIns="84399" bIns="42200"/>
          <a:lstStyle/>
          <a:p>
            <a:pPr marL="323850" indent="-323850" algn="just" defTabSz="863600">
              <a:spcBef>
                <a:spcPct val="50000"/>
              </a:spcBef>
              <a:buFont typeface="Wingdings" panose="05000000000000000000" pitchFamily="2" charset="2"/>
              <a:buChar char="Ø"/>
              <a:defRPr/>
            </a:pPr>
            <a:r>
              <a:rPr lang="es-ES" b="1" dirty="0">
                <a:solidFill>
                  <a:schemeClr val="accent6">
                    <a:lumMod val="75000"/>
                  </a:schemeClr>
                </a:solidFill>
                <a:latin typeface="Franklin Gothic Book" pitchFamily="34" charset="0"/>
                <a:cs typeface="Times New Roman" pitchFamily="18" charset="0"/>
              </a:rPr>
              <a:t>	</a:t>
            </a:r>
            <a:r>
              <a:rPr lang="es-ES" b="1" dirty="0">
                <a:solidFill>
                  <a:srgbClr val="000000"/>
                </a:solidFill>
                <a:latin typeface="Franklin Gothic Book" pitchFamily="34" charset="0"/>
                <a:cs typeface="Times New Roman" pitchFamily="18" charset="0"/>
              </a:rPr>
              <a:t>Concepto de Equipotencialidad: </a:t>
            </a:r>
            <a:r>
              <a:rPr lang="es-ES" dirty="0">
                <a:solidFill>
                  <a:srgbClr val="000000"/>
                </a:solidFill>
                <a:latin typeface="Franklin Gothic Book" pitchFamily="34" charset="0"/>
                <a:cs typeface="Times New Roman" pitchFamily="18" charset="0"/>
              </a:rPr>
              <a:t>Principio aplicado en sistema de puesta a tierra. Indica, que todos los puntos  del SPT que deben estar interconectados.  Es decir todos los elementos del SPT deben estar al mismo potencial, así se evitará posibles daños por tensiones de paso y/o contacto.</a:t>
            </a:r>
          </a:p>
          <a:p>
            <a:pPr marL="323850" indent="-323850" algn="just" defTabSz="863600">
              <a:spcBef>
                <a:spcPct val="50000"/>
              </a:spcBef>
              <a:buFont typeface="Wingdings" panose="05000000000000000000" pitchFamily="2" charset="2"/>
              <a:buChar char="Ø"/>
              <a:defRPr/>
            </a:pPr>
            <a:endParaRPr lang="es-ES" b="1" dirty="0">
              <a:solidFill>
                <a:srgbClr val="000000"/>
              </a:solidFill>
              <a:latin typeface="Franklin Gothic Book" pitchFamily="34" charset="0"/>
              <a:cs typeface="Times New Roman" pitchFamily="18" charset="0"/>
            </a:endParaRPr>
          </a:p>
          <a:p>
            <a:pPr marL="323850" indent="-323850" algn="just" defTabSz="863600">
              <a:spcBef>
                <a:spcPct val="50000"/>
              </a:spcBef>
              <a:buFont typeface="Wingdings" panose="05000000000000000000" pitchFamily="2" charset="2"/>
              <a:buChar char="Ø"/>
              <a:defRPr/>
            </a:pPr>
            <a:r>
              <a:rPr lang="es-ES" b="1" dirty="0">
                <a:solidFill>
                  <a:srgbClr val="000000"/>
                </a:solidFill>
                <a:latin typeface="Franklin Gothic Book" pitchFamily="34" charset="0"/>
                <a:cs typeface="Times New Roman" pitchFamily="18" charset="0"/>
              </a:rPr>
              <a:t>      Objetivo de la Comprobación</a:t>
            </a:r>
            <a:r>
              <a:rPr lang="es-ES" dirty="0">
                <a:solidFill>
                  <a:srgbClr val="000000"/>
                </a:solidFill>
                <a:latin typeface="Franklin Gothic Book" pitchFamily="34" charset="0"/>
                <a:cs typeface="Times New Roman" pitchFamily="18" charset="0"/>
              </a:rPr>
              <a:t>: comprobar el estado de la red de tierra enterrada y la equipotencialidad de esta con todos los elementos de la instalación que están conectados a la misma. </a:t>
            </a:r>
          </a:p>
        </p:txBody>
      </p:sp>
      <p:sp>
        <p:nvSpPr>
          <p:cNvPr id="518147" name="Text Box 5"/>
          <p:cNvSpPr txBox="1">
            <a:spLocks noChangeArrowheads="1"/>
          </p:cNvSpPr>
          <p:nvPr/>
        </p:nvSpPr>
        <p:spPr bwMode="auto">
          <a:xfrm>
            <a:off x="5148263" y="4149725"/>
            <a:ext cx="3452812"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eaLnBrk="1" hangingPunct="1">
              <a:spcBef>
                <a:spcPct val="50000"/>
              </a:spcBef>
              <a:buFont typeface="Wingdings" panose="05000000000000000000" pitchFamily="2" charset="2"/>
              <a:buChar char="Ø"/>
            </a:pPr>
            <a:r>
              <a:rPr lang="es-ES" altLang="es-AR" b="1">
                <a:solidFill>
                  <a:srgbClr val="000000"/>
                </a:solidFill>
                <a:latin typeface="Franklin Gothic Book" panose="020B0503020102020204" pitchFamily="34" charset="0"/>
                <a:cs typeface="Times New Roman" panose="02020603050405020304" pitchFamily="18" charset="0"/>
              </a:rPr>
              <a:t>Concepto de seguridad eléctrica </a:t>
            </a:r>
            <a:r>
              <a:rPr lang="es-ES" altLang="es-AR">
                <a:solidFill>
                  <a:srgbClr val="000000"/>
                </a:solidFill>
                <a:latin typeface="Franklin Gothic Book" panose="020B0503020102020204" pitchFamily="34" charset="0"/>
                <a:cs typeface="Times New Roman" panose="02020603050405020304" pitchFamily="18" charset="0"/>
              </a:rPr>
              <a:t>siempre que </a:t>
            </a:r>
            <a:r>
              <a:rPr lang="es-CO" altLang="es-AR">
                <a:solidFill>
                  <a:srgbClr val="000000"/>
                </a:solidFill>
                <a:latin typeface="Franklin Gothic Book" panose="020B0503020102020204" pitchFamily="34" charset="0"/>
                <a:cs typeface="Times New Roman" panose="02020603050405020304" pitchFamily="18" charset="0"/>
              </a:rPr>
              <a:t>un cuerpo tenga en sus partes el mismo potencial, no circularán por él corrientes peligrosas. </a:t>
            </a:r>
            <a:endParaRPr lang="es-ES" altLang="es-AR">
              <a:solidFill>
                <a:srgbClr val="000000"/>
              </a:solidFill>
              <a:latin typeface="Franklin Gothic Book" panose="020B0503020102020204" pitchFamily="34" charset="0"/>
              <a:cs typeface="Times New Roman" panose="02020603050405020304" pitchFamily="18" charset="0"/>
            </a:endParaRPr>
          </a:p>
        </p:txBody>
      </p:sp>
      <p:pic>
        <p:nvPicPr>
          <p:cNvPr id="51814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4005263"/>
            <a:ext cx="3984625"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814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extLst>
          </p:cNvPr>
          <p:cNvSpPr txBox="1">
            <a:spLocks noChangeArrowheads="1"/>
          </p:cNvSpPr>
          <p:nvPr/>
        </p:nvSpPr>
        <p:spPr bwMode="auto">
          <a:xfrm>
            <a:off x="568325" y="836613"/>
            <a:ext cx="7696200" cy="400050"/>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 dirty="0">
                <a:solidFill>
                  <a:srgbClr val="000000"/>
                </a:solidFill>
              </a:rPr>
              <a:t>MEDIDAS DE EQUIPOTENCIALIDAD </a:t>
            </a: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0194" name="Object 6"/>
          <p:cNvGraphicFramePr>
            <a:graphicFrameLocks noChangeAspect="1"/>
          </p:cNvGraphicFramePr>
          <p:nvPr/>
        </p:nvGraphicFramePr>
        <p:xfrm>
          <a:off x="1296988" y="3573463"/>
          <a:ext cx="1439862" cy="757237"/>
        </p:xfrm>
        <a:graphic>
          <a:graphicData uri="http://schemas.openxmlformats.org/presentationml/2006/ole">
            <mc:AlternateContent xmlns:mc="http://schemas.openxmlformats.org/markup-compatibility/2006">
              <mc:Choice xmlns:v="urn:schemas-microsoft-com:vml" Requires="v">
                <p:oleObj spid="_x0000_s520200" r:id="rId4" imgW="1087683" imgH="661141" progId="Equation.3">
                  <p:embed/>
                </p:oleObj>
              </mc:Choice>
              <mc:Fallback>
                <p:oleObj r:id="rId4" imgW="1087683" imgH="661141"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l="-1140" t="-322" r="-1140" b="-160"/>
                      <a:stretch>
                        <a:fillRect/>
                      </a:stretch>
                    </p:blipFill>
                    <p:spPr bwMode="auto">
                      <a:xfrm>
                        <a:off x="1296988" y="3573463"/>
                        <a:ext cx="1439862"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0195" name="Rectangle 7"/>
          <p:cNvSpPr>
            <a:spLocks noChangeArrowheads="1"/>
          </p:cNvSpPr>
          <p:nvPr/>
        </p:nvSpPr>
        <p:spPr bwMode="auto">
          <a:xfrm>
            <a:off x="288925" y="1236663"/>
            <a:ext cx="8101013"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399" tIns="42200" rIns="84399" bIns="42200"/>
          <a:lstStyle>
            <a:lvl1pPr marL="323850" indent="-323850" defTabSz="863600">
              <a:defRPr>
                <a:solidFill>
                  <a:schemeClr val="tx1"/>
                </a:solidFill>
                <a:latin typeface="DIN-Regular" pitchFamily="34" charset="0"/>
              </a:defRPr>
            </a:lvl1pPr>
            <a:lvl2pPr marL="742950" indent="-285750" defTabSz="863600">
              <a:defRPr>
                <a:solidFill>
                  <a:schemeClr val="tx1"/>
                </a:solidFill>
                <a:latin typeface="DIN-Regular" pitchFamily="34" charset="0"/>
              </a:defRPr>
            </a:lvl2pPr>
            <a:lvl3pPr marL="1143000" indent="-228600" defTabSz="863600">
              <a:defRPr>
                <a:solidFill>
                  <a:schemeClr val="tx1"/>
                </a:solidFill>
                <a:latin typeface="DIN-Regular" pitchFamily="34" charset="0"/>
              </a:defRPr>
            </a:lvl3pPr>
            <a:lvl4pPr marL="1600200" indent="-228600" defTabSz="863600">
              <a:defRPr>
                <a:solidFill>
                  <a:schemeClr val="tx1"/>
                </a:solidFill>
                <a:latin typeface="DIN-Regular" pitchFamily="34" charset="0"/>
              </a:defRPr>
            </a:lvl4pPr>
            <a:lvl5pPr marL="2057400" indent="-228600" defTabSz="863600">
              <a:defRPr>
                <a:solidFill>
                  <a:schemeClr val="tx1"/>
                </a:solidFill>
                <a:latin typeface="DIN-Regular" pitchFamily="34" charset="0"/>
              </a:defRPr>
            </a:lvl5pPr>
            <a:lvl6pPr marL="2514600" indent="-228600" defTabSz="863600" eaLnBrk="0" fontAlgn="base" hangingPunct="0">
              <a:spcBef>
                <a:spcPct val="0"/>
              </a:spcBef>
              <a:spcAft>
                <a:spcPct val="0"/>
              </a:spcAft>
              <a:defRPr>
                <a:solidFill>
                  <a:schemeClr val="tx1"/>
                </a:solidFill>
                <a:latin typeface="DIN-Regular" pitchFamily="34" charset="0"/>
              </a:defRPr>
            </a:lvl6pPr>
            <a:lvl7pPr marL="2971800" indent="-228600" defTabSz="863600" eaLnBrk="0" fontAlgn="base" hangingPunct="0">
              <a:spcBef>
                <a:spcPct val="0"/>
              </a:spcBef>
              <a:spcAft>
                <a:spcPct val="0"/>
              </a:spcAft>
              <a:defRPr>
                <a:solidFill>
                  <a:schemeClr val="tx1"/>
                </a:solidFill>
                <a:latin typeface="DIN-Regular" pitchFamily="34" charset="0"/>
              </a:defRPr>
            </a:lvl7pPr>
            <a:lvl8pPr marL="3429000" indent="-228600" defTabSz="863600" eaLnBrk="0" fontAlgn="base" hangingPunct="0">
              <a:spcBef>
                <a:spcPct val="0"/>
              </a:spcBef>
              <a:spcAft>
                <a:spcPct val="0"/>
              </a:spcAft>
              <a:defRPr>
                <a:solidFill>
                  <a:schemeClr val="tx1"/>
                </a:solidFill>
                <a:latin typeface="DIN-Regular" pitchFamily="34" charset="0"/>
              </a:defRPr>
            </a:lvl8pPr>
            <a:lvl9pPr marL="3886200" indent="-228600" defTabSz="863600" eaLnBrk="0" fontAlgn="base" hangingPunct="0">
              <a:spcBef>
                <a:spcPct val="0"/>
              </a:spcBef>
              <a:spcAft>
                <a:spcPct val="0"/>
              </a:spcAft>
              <a:defRPr>
                <a:solidFill>
                  <a:schemeClr val="tx1"/>
                </a:solidFill>
                <a:latin typeface="DIN-Regular" pitchFamily="34" charset="0"/>
              </a:defRPr>
            </a:lvl9pPr>
          </a:lstStyle>
          <a:p>
            <a:pPr algn="just">
              <a:spcBef>
                <a:spcPts val="600"/>
              </a:spcBef>
              <a:buFont typeface="Wingdings" panose="05000000000000000000" pitchFamily="2" charset="2"/>
              <a:buChar char="v"/>
            </a:pPr>
            <a:r>
              <a:rPr lang="es-ES" altLang="es-AR" b="1">
                <a:solidFill>
                  <a:srgbClr val="000000"/>
                </a:solidFill>
                <a:latin typeface="Franklin Gothic Book" panose="020B0503020102020204" pitchFamily="34" charset="0"/>
                <a:cs typeface="Times New Roman" panose="02020603050405020304" pitchFamily="18" charset="0"/>
              </a:rPr>
              <a:t>El método de comprobación </a:t>
            </a:r>
            <a:r>
              <a:rPr lang="es-ES" altLang="es-AR">
                <a:solidFill>
                  <a:srgbClr val="000000"/>
                </a:solidFill>
                <a:latin typeface="Franklin Gothic Book" panose="020B0503020102020204" pitchFamily="34" charset="0"/>
                <a:cs typeface="Times New Roman" panose="02020603050405020304" pitchFamily="18" charset="0"/>
              </a:rPr>
              <a:t>consiste en tomar como referencia un punto sólido del SPT, y utilizando un Medidor de Resistencia de bajo valor </a:t>
            </a:r>
            <a:r>
              <a:rPr lang="es-ES" altLang="es-AR" b="1">
                <a:solidFill>
                  <a:srgbClr val="000000"/>
                </a:solidFill>
                <a:latin typeface="Franklin Gothic Book" panose="020B0503020102020204" pitchFamily="34" charset="0"/>
                <a:cs typeface="Times New Roman" panose="02020603050405020304" pitchFamily="18" charset="0"/>
              </a:rPr>
              <a:t>(micro - ohmímetro), </a:t>
            </a:r>
            <a:r>
              <a:rPr lang="es-ES" altLang="es-AR">
                <a:solidFill>
                  <a:srgbClr val="000000"/>
                </a:solidFill>
                <a:latin typeface="Franklin Gothic Book" panose="020B0503020102020204" pitchFamily="34" charset="0"/>
                <a:cs typeface="Times New Roman" panose="02020603050405020304" pitchFamily="18" charset="0"/>
              </a:rPr>
              <a:t>se procede a medir los valores de resistencia entre el punto de referencia y todos los puntos de la red enterrada que salgan a la superficie.</a:t>
            </a:r>
          </a:p>
          <a:p>
            <a:pPr algn="just">
              <a:spcBef>
                <a:spcPts val="600"/>
              </a:spcBef>
              <a:buFont typeface="Wingdings" panose="05000000000000000000" pitchFamily="2" charset="2"/>
              <a:buChar char="v"/>
            </a:pPr>
            <a:r>
              <a:rPr lang="es-ES" altLang="es-AR">
                <a:solidFill>
                  <a:srgbClr val="000000"/>
                </a:solidFill>
                <a:latin typeface="Franklin Gothic Book" panose="020B0503020102020204" pitchFamily="34" charset="0"/>
                <a:cs typeface="Times New Roman" panose="02020603050405020304" pitchFamily="18" charset="0"/>
              </a:rPr>
              <a:t>Es aconsejable utilizar en la medición un equipo  “de cuatro cables”  para evitar errores de medición.</a:t>
            </a:r>
          </a:p>
          <a:p>
            <a:pPr algn="just">
              <a:spcBef>
                <a:spcPts val="600"/>
              </a:spcBef>
              <a:buFont typeface="Wingdings" panose="05000000000000000000" pitchFamily="2" charset="2"/>
              <a:buChar char="v"/>
            </a:pPr>
            <a:r>
              <a:rPr lang="es-ES" altLang="es-AR">
                <a:solidFill>
                  <a:srgbClr val="000000"/>
                </a:solidFill>
                <a:latin typeface="Franklin Gothic Book" panose="020B0503020102020204" pitchFamily="34" charset="0"/>
                <a:cs typeface="Times New Roman" panose="02020603050405020304" pitchFamily="18" charset="0"/>
              </a:rPr>
              <a:t>Los valores de resistencia obtenidos en la medición deben contrastarse con la sección del cable equivalente y la longitud aproximada  del cable enterrado.	</a:t>
            </a:r>
          </a:p>
        </p:txBody>
      </p:sp>
      <p:pic>
        <p:nvPicPr>
          <p:cNvPr id="520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a:extLst>
              <a:ext uri="{FF2B5EF4-FFF2-40B4-BE49-F238E27FC236}"/>
            </a:extLst>
          </p:cNvPr>
          <p:cNvSpPr txBox="1">
            <a:spLocks noChangeArrowheads="1"/>
          </p:cNvSpPr>
          <p:nvPr/>
        </p:nvSpPr>
        <p:spPr bwMode="auto">
          <a:xfrm>
            <a:off x="568325" y="836613"/>
            <a:ext cx="7696200" cy="400050"/>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 dirty="0">
                <a:solidFill>
                  <a:srgbClr val="000000"/>
                </a:solidFill>
              </a:rPr>
              <a:t>MEDIDAS DE EQUIPOTENCIALIDAD </a:t>
            </a:r>
          </a:p>
        </p:txBody>
      </p:sp>
      <p:pic>
        <p:nvPicPr>
          <p:cNvPr id="520198"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0463" y="3603625"/>
            <a:ext cx="4752975" cy="270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0199" name="10 Imag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4330700"/>
            <a:ext cx="2944813"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4"/>
          <p:cNvSpPr>
            <a:spLocks noChangeArrowheads="1"/>
          </p:cNvSpPr>
          <p:nvPr/>
        </p:nvSpPr>
        <p:spPr bwMode="auto">
          <a:xfrm>
            <a:off x="3990975"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endParaRPr lang="es-ES" altLang="en-US"/>
          </a:p>
        </p:txBody>
      </p:sp>
      <p:grpSp>
        <p:nvGrpSpPr>
          <p:cNvPr id="522243" name="Grupo 1"/>
          <p:cNvGrpSpPr>
            <a:grpSpLocks/>
          </p:cNvGrpSpPr>
          <p:nvPr/>
        </p:nvGrpSpPr>
        <p:grpSpPr bwMode="auto">
          <a:xfrm>
            <a:off x="568325" y="1428750"/>
            <a:ext cx="7891463" cy="4953000"/>
            <a:chOff x="0" y="1236663"/>
            <a:chExt cx="8777288" cy="5646737"/>
          </a:xfrm>
        </p:grpSpPr>
        <p:pic>
          <p:nvPicPr>
            <p:cNvPr id="52224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225" y="3678238"/>
              <a:ext cx="4005263" cy="320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47" name="Rectangle 3"/>
            <p:cNvSpPr>
              <a:spLocks noChangeArrowheads="1"/>
            </p:cNvSpPr>
            <p:nvPr/>
          </p:nvSpPr>
          <p:spPr bwMode="auto">
            <a:xfrm>
              <a:off x="0" y="1422400"/>
              <a:ext cx="8680450" cy="283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399" tIns="42200" rIns="84399" bIns="42200"/>
            <a:lstStyle>
              <a:lvl1pPr marL="323850" indent="-323850" defTabSz="863600">
                <a:defRPr>
                  <a:solidFill>
                    <a:schemeClr val="tx1"/>
                  </a:solidFill>
                  <a:latin typeface="DIN-Regular" pitchFamily="34" charset="0"/>
                </a:defRPr>
              </a:lvl1pPr>
              <a:lvl2pPr marL="742950" indent="-285750" defTabSz="863600">
                <a:defRPr>
                  <a:solidFill>
                    <a:schemeClr val="tx1"/>
                  </a:solidFill>
                  <a:latin typeface="DIN-Regular" pitchFamily="34" charset="0"/>
                </a:defRPr>
              </a:lvl2pPr>
              <a:lvl3pPr marL="1143000" indent="-228600" defTabSz="863600">
                <a:defRPr>
                  <a:solidFill>
                    <a:schemeClr val="tx1"/>
                  </a:solidFill>
                  <a:latin typeface="DIN-Regular" pitchFamily="34" charset="0"/>
                </a:defRPr>
              </a:lvl3pPr>
              <a:lvl4pPr marL="1600200" indent="-228600" defTabSz="863600">
                <a:defRPr>
                  <a:solidFill>
                    <a:schemeClr val="tx1"/>
                  </a:solidFill>
                  <a:latin typeface="DIN-Regular" pitchFamily="34" charset="0"/>
                </a:defRPr>
              </a:lvl4pPr>
              <a:lvl5pPr marL="2057400" indent="-228600" defTabSz="863600">
                <a:defRPr>
                  <a:solidFill>
                    <a:schemeClr val="tx1"/>
                  </a:solidFill>
                  <a:latin typeface="DIN-Regular" pitchFamily="34" charset="0"/>
                </a:defRPr>
              </a:lvl5pPr>
              <a:lvl6pPr marL="2514600" indent="-228600" defTabSz="863600" eaLnBrk="0" fontAlgn="base" hangingPunct="0">
                <a:spcBef>
                  <a:spcPct val="0"/>
                </a:spcBef>
                <a:spcAft>
                  <a:spcPct val="0"/>
                </a:spcAft>
                <a:defRPr>
                  <a:solidFill>
                    <a:schemeClr val="tx1"/>
                  </a:solidFill>
                  <a:latin typeface="DIN-Regular" pitchFamily="34" charset="0"/>
                </a:defRPr>
              </a:lvl6pPr>
              <a:lvl7pPr marL="2971800" indent="-228600" defTabSz="863600" eaLnBrk="0" fontAlgn="base" hangingPunct="0">
                <a:spcBef>
                  <a:spcPct val="0"/>
                </a:spcBef>
                <a:spcAft>
                  <a:spcPct val="0"/>
                </a:spcAft>
                <a:defRPr>
                  <a:solidFill>
                    <a:schemeClr val="tx1"/>
                  </a:solidFill>
                  <a:latin typeface="DIN-Regular" pitchFamily="34" charset="0"/>
                </a:defRPr>
              </a:lvl7pPr>
              <a:lvl8pPr marL="3429000" indent="-228600" defTabSz="863600" eaLnBrk="0" fontAlgn="base" hangingPunct="0">
                <a:spcBef>
                  <a:spcPct val="0"/>
                </a:spcBef>
                <a:spcAft>
                  <a:spcPct val="0"/>
                </a:spcAft>
                <a:defRPr>
                  <a:solidFill>
                    <a:schemeClr val="tx1"/>
                  </a:solidFill>
                  <a:latin typeface="DIN-Regular" pitchFamily="34" charset="0"/>
                </a:defRPr>
              </a:lvl8pPr>
              <a:lvl9pPr marL="3886200" indent="-228600" defTabSz="863600" eaLnBrk="0" fontAlgn="base" hangingPunct="0">
                <a:spcBef>
                  <a:spcPct val="0"/>
                </a:spcBef>
                <a:spcAft>
                  <a:spcPct val="0"/>
                </a:spcAft>
                <a:defRPr>
                  <a:solidFill>
                    <a:schemeClr val="tx1"/>
                  </a:solidFill>
                  <a:latin typeface="DIN-Regular" pitchFamily="34" charset="0"/>
                </a:defRPr>
              </a:lvl9pPr>
            </a:lstStyle>
            <a:p>
              <a:pPr algn="just">
                <a:spcBef>
                  <a:spcPct val="20000"/>
                </a:spcBef>
              </a:pPr>
              <a:r>
                <a:rPr lang="en-US" altLang="en-US" sz="2000">
                  <a:solidFill>
                    <a:srgbClr val="003366"/>
                  </a:solidFill>
                  <a:cs typeface="Times New Roman" panose="02020603050405020304" pitchFamily="18" charset="0"/>
                </a:rPr>
                <a:t>	</a:t>
              </a:r>
              <a:endParaRPr lang="es-ES_tradnl" altLang="en-US" sz="2000">
                <a:solidFill>
                  <a:srgbClr val="003366"/>
                </a:solidFill>
                <a:cs typeface="Times New Roman" panose="02020603050405020304" pitchFamily="18" charset="0"/>
              </a:endParaRPr>
            </a:p>
          </p:txBody>
        </p:sp>
        <p:pic>
          <p:nvPicPr>
            <p:cNvPr id="52224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1241425"/>
              <a:ext cx="3268663"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49"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236663"/>
              <a:ext cx="3244850" cy="258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5222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152400"/>
            <a:ext cx="2057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a:extLst>
              <a:ext uri="{FF2B5EF4-FFF2-40B4-BE49-F238E27FC236}"/>
            </a:extLst>
          </p:cNvPr>
          <p:cNvSpPr txBox="1">
            <a:spLocks noChangeArrowheads="1"/>
          </p:cNvSpPr>
          <p:nvPr/>
        </p:nvSpPr>
        <p:spPr bwMode="auto">
          <a:xfrm>
            <a:off x="568325" y="836613"/>
            <a:ext cx="7696200" cy="400050"/>
          </a:xfrm>
          <a:prstGeom prst="rect">
            <a:avLst/>
          </a:prstGeom>
          <a:noFill/>
          <a:ln>
            <a:noFill/>
          </a:ln>
          <a:effectLst/>
          <a:extLst/>
        </p:spPr>
        <p:txBody>
          <a:bodyPr>
            <a:spAutoFit/>
          </a:bodyPr>
          <a:lstStyle>
            <a:defPPr>
              <a:defRPr lang="es-DO"/>
            </a:defPPr>
            <a:lvl1pPr>
              <a:defRPr sz="2000" b="1">
                <a:solidFill>
                  <a:srgbClr val="000066"/>
                </a:solidFill>
                <a:effectLst>
                  <a:outerShdw blurRad="38100" dist="38100" dir="2700000" algn="tl">
                    <a:srgbClr val="000000"/>
                  </a:outerShdw>
                </a:effectLst>
                <a:latin typeface="Knockout" pitchFamily="2" charset="0"/>
              </a:defRPr>
            </a:lvl1pPr>
          </a:lstStyle>
          <a:p>
            <a:pPr>
              <a:defRPr/>
            </a:pPr>
            <a:r>
              <a:rPr lang="es-ES" dirty="0">
                <a:solidFill>
                  <a:srgbClr val="000000"/>
                </a:solidFill>
              </a:rPr>
              <a:t>EQUIPOTENCIALIDAD </a:t>
            </a: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Text Box 4"/>
          <p:cNvSpPr txBox="1">
            <a:spLocks noChangeArrowheads="1"/>
          </p:cNvSpPr>
          <p:nvPr/>
        </p:nvSpPr>
        <p:spPr bwMode="auto">
          <a:xfrm>
            <a:off x="468313" y="1196975"/>
            <a:ext cx="8326437"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DIN-Regular" pitchFamily="34" charset="0"/>
              </a:defRPr>
            </a:lvl1pPr>
            <a:lvl2pPr marL="914400" indent="-457200">
              <a:defRPr>
                <a:solidFill>
                  <a:schemeClr val="tx1"/>
                </a:solidFill>
                <a:latin typeface="DIN-Regular" pitchFamily="34" charset="0"/>
              </a:defRPr>
            </a:lvl2pPr>
            <a:lvl3pPr marL="1371600" indent="-457200">
              <a:defRPr>
                <a:solidFill>
                  <a:schemeClr val="tx1"/>
                </a:solidFill>
                <a:latin typeface="DIN-Regular" pitchFamily="34" charset="0"/>
              </a:defRPr>
            </a:lvl3pPr>
            <a:lvl4pPr marL="1828800" indent="-457200">
              <a:defRPr>
                <a:solidFill>
                  <a:schemeClr val="tx1"/>
                </a:solidFill>
                <a:latin typeface="DIN-Regular" pitchFamily="34" charset="0"/>
              </a:defRPr>
            </a:lvl4pPr>
            <a:lvl5pPr marL="2286000" indent="-457200">
              <a:defRPr>
                <a:solidFill>
                  <a:schemeClr val="tx1"/>
                </a:solidFill>
                <a:latin typeface="DIN-Regular" pitchFamily="34" charset="0"/>
              </a:defRPr>
            </a:lvl5pPr>
            <a:lvl6pPr marL="2743200" indent="-457200" eaLnBrk="0" fontAlgn="base" hangingPunct="0">
              <a:spcBef>
                <a:spcPct val="0"/>
              </a:spcBef>
              <a:spcAft>
                <a:spcPct val="0"/>
              </a:spcAft>
              <a:defRPr>
                <a:solidFill>
                  <a:schemeClr val="tx1"/>
                </a:solidFill>
                <a:latin typeface="DIN-Regular" pitchFamily="34" charset="0"/>
              </a:defRPr>
            </a:lvl6pPr>
            <a:lvl7pPr marL="3200400" indent="-457200" eaLnBrk="0" fontAlgn="base" hangingPunct="0">
              <a:spcBef>
                <a:spcPct val="0"/>
              </a:spcBef>
              <a:spcAft>
                <a:spcPct val="0"/>
              </a:spcAft>
              <a:defRPr>
                <a:solidFill>
                  <a:schemeClr val="tx1"/>
                </a:solidFill>
                <a:latin typeface="DIN-Regular" pitchFamily="34" charset="0"/>
              </a:defRPr>
            </a:lvl7pPr>
            <a:lvl8pPr marL="3657600" indent="-457200" eaLnBrk="0" fontAlgn="base" hangingPunct="0">
              <a:spcBef>
                <a:spcPct val="0"/>
              </a:spcBef>
              <a:spcAft>
                <a:spcPct val="0"/>
              </a:spcAft>
              <a:defRPr>
                <a:solidFill>
                  <a:schemeClr val="tx1"/>
                </a:solidFill>
                <a:latin typeface="DIN-Regular" pitchFamily="34" charset="0"/>
              </a:defRPr>
            </a:lvl8pPr>
            <a:lvl9pPr marL="4114800" indent="-457200" eaLnBrk="0" fontAlgn="base" hangingPunct="0">
              <a:spcBef>
                <a:spcPct val="0"/>
              </a:spcBef>
              <a:spcAft>
                <a:spcPct val="0"/>
              </a:spcAft>
              <a:defRPr>
                <a:solidFill>
                  <a:schemeClr val="tx1"/>
                </a:solidFill>
                <a:latin typeface="DIN-Regular" pitchFamily="34" charset="0"/>
              </a:defRPr>
            </a:lvl9pPr>
          </a:lstStyle>
          <a:p>
            <a:pPr algn="just">
              <a:lnSpc>
                <a:spcPct val="110000"/>
              </a:lnSpc>
              <a:spcBef>
                <a:spcPts val="600"/>
              </a:spcBef>
              <a:buFont typeface="Wingdings" panose="05000000000000000000" pitchFamily="2" charset="2"/>
              <a:buChar char="v"/>
            </a:pPr>
            <a:r>
              <a:rPr lang="es-ES" altLang="es-AR" sz="1600" b="1">
                <a:solidFill>
                  <a:srgbClr val="000000"/>
                </a:solidFill>
                <a:latin typeface="Franklin Gothic Book" panose="020B0503020102020204" pitchFamily="34" charset="0"/>
              </a:rPr>
              <a:t>PUNTA FRANKLIN: </a:t>
            </a:r>
            <a:r>
              <a:rPr lang="es-ES" altLang="es-AR" sz="1600">
                <a:solidFill>
                  <a:srgbClr val="000000"/>
                </a:solidFill>
                <a:latin typeface="Franklin Gothic Book" panose="020B0503020102020204" pitchFamily="34" charset="0"/>
              </a:rPr>
              <a:t>Su misión es provocar la excitación atmosférica por encima de cualquier otro punto de la estructura a proteger, para aumentar la probabilidad que la descarga incida en su zona de influencia, y derivar a tierra la corriente del rayo. </a:t>
            </a:r>
          </a:p>
          <a:p>
            <a:pPr algn="just">
              <a:lnSpc>
                <a:spcPct val="110000"/>
              </a:lnSpc>
              <a:spcBef>
                <a:spcPts val="600"/>
              </a:spcBef>
              <a:buFont typeface="Wingdings" panose="05000000000000000000" pitchFamily="2" charset="2"/>
              <a:buChar char="v"/>
            </a:pPr>
            <a:r>
              <a:rPr lang="es-ES" altLang="es-AR" sz="1600" b="1">
                <a:solidFill>
                  <a:srgbClr val="000000"/>
                </a:solidFill>
                <a:latin typeface="Franklin Gothic Book" panose="020B0503020102020204" pitchFamily="34" charset="0"/>
              </a:rPr>
              <a:t>TENDIDO: </a:t>
            </a:r>
            <a:r>
              <a:rPr lang="es-ES" altLang="es-AR" sz="1600">
                <a:solidFill>
                  <a:srgbClr val="000000"/>
                </a:solidFill>
                <a:latin typeface="Franklin Gothic Book" panose="020B0503020102020204" pitchFamily="34" charset="0"/>
              </a:rPr>
              <a:t>Protección formada por uno o múltiples conductores aéreos situados sobre la estructura a proteger. Los conductores se deberán unir a tierra mediante aterrizadores en cada uno de sus extremos. El área protegida vendrá dada por el área formada por el conjunto de conductores aéreos. </a:t>
            </a:r>
          </a:p>
          <a:p>
            <a:pPr algn="just">
              <a:lnSpc>
                <a:spcPct val="110000"/>
              </a:lnSpc>
              <a:spcBef>
                <a:spcPts val="600"/>
              </a:spcBef>
              <a:buFont typeface="Wingdings" panose="05000000000000000000" pitchFamily="2" charset="2"/>
              <a:buChar char="v"/>
            </a:pPr>
            <a:r>
              <a:rPr lang="es-ES" altLang="es-AR" sz="1600" b="1">
                <a:solidFill>
                  <a:srgbClr val="000000"/>
                </a:solidFill>
                <a:latin typeface="Franklin Gothic Book" panose="020B0503020102020204" pitchFamily="34" charset="0"/>
              </a:rPr>
              <a:t>JAULA DE FARADAY: </a:t>
            </a:r>
            <a:r>
              <a:rPr lang="es-ES" altLang="es-AR" sz="1600">
                <a:solidFill>
                  <a:srgbClr val="000000"/>
                </a:solidFill>
                <a:latin typeface="Franklin Gothic Book" panose="020B0503020102020204" pitchFamily="34" charset="0"/>
              </a:rPr>
              <a:t>El sistema consiste en la recepción del rayo a través de un conjunto de puntas captadoras unidas entre sí por cable conductor, formando una malla, y derivarla a tierra mediante una red de conductores</a:t>
            </a:r>
          </a:p>
        </p:txBody>
      </p:sp>
      <p:pic>
        <p:nvPicPr>
          <p:cNvPr id="5242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4152900"/>
            <a:ext cx="75787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a:extLst>
              <a:ext uri="{FF2B5EF4-FFF2-40B4-BE49-F238E27FC236}"/>
            </a:extLst>
          </p:cNvPr>
          <p:cNvSpPr txBox="1">
            <a:spLocks noChangeArrowheads="1"/>
          </p:cNvSpPr>
          <p:nvPr/>
        </p:nvSpPr>
        <p:spPr bwMode="auto">
          <a:xfrm>
            <a:off x="439738" y="620713"/>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INSPECCIÓN DE LOS </a:t>
            </a:r>
            <a:r>
              <a:rPr lang="es-ES" sz="2000" b="1" dirty="0">
                <a:solidFill>
                  <a:srgbClr val="000000"/>
                </a:solidFill>
                <a:effectLst>
                  <a:outerShdw blurRad="38100" dist="38100" dir="2700000" algn="tl">
                    <a:srgbClr val="000000"/>
                  </a:outerShdw>
                </a:effectLst>
                <a:latin typeface="Knockout" pitchFamily="2" charset="0"/>
              </a:rPr>
              <a:t>SISTEMAS  DE PROTECCIÓN CONTRA DESCARGAS ATMOSFÉRICAS</a:t>
            </a:r>
          </a:p>
        </p:txBody>
      </p:sp>
      <p:pic>
        <p:nvPicPr>
          <p:cNvPr id="52429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Text Box 4"/>
          <p:cNvSpPr txBox="1">
            <a:spLocks noChangeArrowheads="1"/>
          </p:cNvSpPr>
          <p:nvPr/>
        </p:nvSpPr>
        <p:spPr bwMode="auto">
          <a:xfrm>
            <a:off x="328613" y="1065213"/>
            <a:ext cx="8491537" cy="304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914400" indent="-457200">
              <a:defRPr>
                <a:solidFill>
                  <a:schemeClr val="tx1"/>
                </a:solidFill>
                <a:latin typeface="DIN-Regular" pitchFamily="34" charset="0"/>
              </a:defRPr>
            </a:lvl2pPr>
            <a:lvl3pPr marL="1371600" indent="-457200">
              <a:defRPr>
                <a:solidFill>
                  <a:schemeClr val="tx1"/>
                </a:solidFill>
                <a:latin typeface="DIN-Regular" pitchFamily="34" charset="0"/>
              </a:defRPr>
            </a:lvl3pPr>
            <a:lvl4pPr marL="1828800" indent="-457200">
              <a:defRPr>
                <a:solidFill>
                  <a:schemeClr val="tx1"/>
                </a:solidFill>
                <a:latin typeface="DIN-Regular" pitchFamily="34" charset="0"/>
              </a:defRPr>
            </a:lvl4pPr>
            <a:lvl5pPr marL="2286000" indent="-457200">
              <a:defRPr>
                <a:solidFill>
                  <a:schemeClr val="tx1"/>
                </a:solidFill>
                <a:latin typeface="DIN-Regular" pitchFamily="34" charset="0"/>
              </a:defRPr>
            </a:lvl5pPr>
            <a:lvl6pPr marL="2743200" indent="-457200" eaLnBrk="0" fontAlgn="base" hangingPunct="0">
              <a:spcBef>
                <a:spcPct val="0"/>
              </a:spcBef>
              <a:spcAft>
                <a:spcPct val="0"/>
              </a:spcAft>
              <a:defRPr>
                <a:solidFill>
                  <a:schemeClr val="tx1"/>
                </a:solidFill>
                <a:latin typeface="DIN-Regular" pitchFamily="34" charset="0"/>
              </a:defRPr>
            </a:lvl6pPr>
            <a:lvl7pPr marL="3200400" indent="-457200" eaLnBrk="0" fontAlgn="base" hangingPunct="0">
              <a:spcBef>
                <a:spcPct val="0"/>
              </a:spcBef>
              <a:spcAft>
                <a:spcPct val="0"/>
              </a:spcAft>
              <a:defRPr>
                <a:solidFill>
                  <a:schemeClr val="tx1"/>
                </a:solidFill>
                <a:latin typeface="DIN-Regular" pitchFamily="34" charset="0"/>
              </a:defRPr>
            </a:lvl7pPr>
            <a:lvl8pPr marL="3657600" indent="-457200" eaLnBrk="0" fontAlgn="base" hangingPunct="0">
              <a:spcBef>
                <a:spcPct val="0"/>
              </a:spcBef>
              <a:spcAft>
                <a:spcPct val="0"/>
              </a:spcAft>
              <a:defRPr>
                <a:solidFill>
                  <a:schemeClr val="tx1"/>
                </a:solidFill>
                <a:latin typeface="DIN-Regular" pitchFamily="34" charset="0"/>
              </a:defRPr>
            </a:lvl8pPr>
            <a:lvl9pPr marL="4114800" indent="-457200" eaLnBrk="0" fontAlgn="base" hangingPunct="0">
              <a:spcBef>
                <a:spcPct val="0"/>
              </a:spcBef>
              <a:spcAft>
                <a:spcPct val="0"/>
              </a:spcAft>
              <a:defRPr>
                <a:solidFill>
                  <a:schemeClr val="tx1"/>
                </a:solidFill>
                <a:latin typeface="DIN-Regular" pitchFamily="34" charset="0"/>
              </a:defRPr>
            </a:lvl9pPr>
          </a:lstStyle>
          <a:p>
            <a:pPr algn="just">
              <a:lnSpc>
                <a:spcPct val="110000"/>
              </a:lnSpc>
              <a:spcBef>
                <a:spcPct val="25000"/>
              </a:spcBef>
              <a:buFontTx/>
              <a:buAutoNum type="arabicPeriod"/>
            </a:pPr>
            <a:r>
              <a:rPr lang="es-ES" altLang="es-AR" sz="1600">
                <a:solidFill>
                  <a:srgbClr val="000000"/>
                </a:solidFill>
                <a:latin typeface="Franklin Gothic Book" panose="020B0503020102020204" pitchFamily="34" charset="0"/>
              </a:rPr>
              <a:t>Se debe tener en cuenta que los dispositivos de interceptación de rayos deben ser varillas sólidas o tubulares en forma de bayonetas; con una altura por encima de las partes altas de la estructura:</a:t>
            </a:r>
          </a:p>
          <a:p>
            <a:pPr lvl="2" algn="just">
              <a:lnSpc>
                <a:spcPct val="110000"/>
              </a:lnSpc>
              <a:spcBef>
                <a:spcPct val="25000"/>
              </a:spcBef>
              <a:buFont typeface="Wingdings" panose="05000000000000000000" pitchFamily="2" charset="2"/>
              <a:buChar char="]"/>
            </a:pPr>
            <a:r>
              <a:rPr lang="es-ES" altLang="es-AR" sz="1600">
                <a:solidFill>
                  <a:srgbClr val="000000"/>
                </a:solidFill>
                <a:latin typeface="Franklin Gothic Book" panose="020B0503020102020204" pitchFamily="34" charset="0"/>
              </a:rPr>
              <a:t>  no menor a 25 cm para intervalos máximos de 6 m entre puntas </a:t>
            </a:r>
          </a:p>
          <a:p>
            <a:pPr lvl="2" algn="just">
              <a:lnSpc>
                <a:spcPct val="110000"/>
              </a:lnSpc>
              <a:spcBef>
                <a:spcPct val="25000"/>
              </a:spcBef>
              <a:buFont typeface="Wingdings" panose="05000000000000000000" pitchFamily="2" charset="2"/>
              <a:buChar char="]"/>
            </a:pPr>
            <a:r>
              <a:rPr lang="es-ES" altLang="es-AR" sz="1600">
                <a:solidFill>
                  <a:srgbClr val="000000"/>
                </a:solidFill>
                <a:latin typeface="Franklin Gothic Book" panose="020B0503020102020204" pitchFamily="34" charset="0"/>
              </a:rPr>
              <a:t>  no menor a 60 cm para intervalos máximos de 8 m. </a:t>
            </a:r>
          </a:p>
          <a:p>
            <a:pPr algn="just">
              <a:lnSpc>
                <a:spcPct val="110000"/>
              </a:lnSpc>
              <a:spcBef>
                <a:spcPct val="25000"/>
              </a:spcBef>
              <a:buFontTx/>
              <a:buAutoNum type="arabicPeriod"/>
            </a:pPr>
            <a:r>
              <a:rPr lang="es-ES" altLang="es-AR" sz="1600">
                <a:solidFill>
                  <a:srgbClr val="000000"/>
                </a:solidFill>
                <a:latin typeface="Franklin Gothic Book" panose="020B0503020102020204" pitchFamily="34" charset="0"/>
              </a:rPr>
              <a:t>Las varillas sólidas deben tener un diámetro mínimo de 16 mm y las tubulares un diámetro mínimo de 19 mm y 0.8 mm de espesor de las paredes, para estructuras cuya altura no exceda los 25 m.</a:t>
            </a:r>
          </a:p>
          <a:p>
            <a:pPr algn="just">
              <a:lnSpc>
                <a:spcPct val="110000"/>
              </a:lnSpc>
              <a:spcBef>
                <a:spcPct val="25000"/>
              </a:spcBef>
              <a:buFontTx/>
              <a:buAutoNum type="arabicPeriod"/>
            </a:pPr>
            <a:r>
              <a:rPr lang="es-ES" altLang="es-AR" sz="1600">
                <a:solidFill>
                  <a:srgbClr val="000000"/>
                </a:solidFill>
                <a:latin typeface="Franklin Gothic Book" panose="020B0503020102020204" pitchFamily="34" charset="0"/>
              </a:rPr>
              <a:t>Para estructuras de altura mayor a 25 m sólo podrán utilizarse varillas sólidas y el diámetro mínimo de estas debe ser 16 mm</a:t>
            </a:r>
          </a:p>
        </p:txBody>
      </p:sp>
      <p:sp>
        <p:nvSpPr>
          <p:cNvPr id="8" name="Text Box 5">
            <a:extLst>
              <a:ext uri="{FF2B5EF4-FFF2-40B4-BE49-F238E27FC236}"/>
            </a:extLst>
          </p:cNvPr>
          <p:cNvSpPr txBox="1">
            <a:spLocks noChangeArrowheads="1"/>
          </p:cNvSpPr>
          <p:nvPr/>
        </p:nvSpPr>
        <p:spPr bwMode="auto">
          <a:xfrm>
            <a:off x="585788" y="512763"/>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INSPECCIÓN DE LOS </a:t>
            </a:r>
            <a:r>
              <a:rPr lang="es-ES" sz="2000" b="1" dirty="0">
                <a:solidFill>
                  <a:srgbClr val="000000"/>
                </a:solidFill>
                <a:effectLst>
                  <a:outerShdw blurRad="38100" dist="38100" dir="2700000" algn="tl">
                    <a:srgbClr val="000000"/>
                  </a:outerShdw>
                </a:effectLst>
                <a:latin typeface="Knockout" pitchFamily="2" charset="0"/>
              </a:rPr>
              <a:t>SISTEMAS  DE PROTECCIÓN CONTRA DESCARGAS ATMOSFÉRICAS</a:t>
            </a:r>
          </a:p>
        </p:txBody>
      </p:sp>
      <p:grpSp>
        <p:nvGrpSpPr>
          <p:cNvPr id="526340" name="Grupo 1"/>
          <p:cNvGrpSpPr>
            <a:grpSpLocks/>
          </p:cNvGrpSpPr>
          <p:nvPr/>
        </p:nvGrpSpPr>
        <p:grpSpPr bwMode="auto">
          <a:xfrm>
            <a:off x="827088" y="3860800"/>
            <a:ext cx="8208962" cy="2592388"/>
            <a:chOff x="323850" y="4062413"/>
            <a:chExt cx="8769350" cy="2841625"/>
          </a:xfrm>
        </p:grpSpPr>
        <p:sp>
          <p:nvSpPr>
            <p:cNvPr id="526342" name="1 Rectángulo"/>
            <p:cNvSpPr>
              <a:spLocks noChangeArrowheads="1"/>
            </p:cNvSpPr>
            <p:nvPr/>
          </p:nvSpPr>
          <p:spPr bwMode="auto">
            <a:xfrm>
              <a:off x="4932363" y="6273800"/>
              <a:ext cx="1719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1600" b="1">
                  <a:solidFill>
                    <a:schemeClr val="tx2"/>
                  </a:solidFill>
                  <a:latin typeface="Franklin Gothic Book" panose="020B0503020102020204" pitchFamily="34" charset="0"/>
                </a:rPr>
                <a:t>Cabezal de </a:t>
              </a:r>
            </a:p>
            <a:p>
              <a:pPr algn="ctr"/>
              <a:r>
                <a:rPr lang="es-ES" altLang="en-US" sz="1600" b="1">
                  <a:solidFill>
                    <a:schemeClr val="tx2"/>
                  </a:solidFill>
                  <a:latin typeface="Franklin Gothic Book" panose="020B0503020102020204" pitchFamily="34" charset="0"/>
                </a:rPr>
                <a:t>ionización natural</a:t>
              </a:r>
            </a:p>
          </p:txBody>
        </p:sp>
        <p:pic>
          <p:nvPicPr>
            <p:cNvPr id="5263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365625"/>
              <a:ext cx="1223962" cy="193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6344" name="2 Rectángulo"/>
            <p:cNvSpPr>
              <a:spLocks noChangeArrowheads="1"/>
            </p:cNvSpPr>
            <p:nvPr/>
          </p:nvSpPr>
          <p:spPr bwMode="auto">
            <a:xfrm>
              <a:off x="323850" y="6308725"/>
              <a:ext cx="18748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1600" b="1">
                  <a:solidFill>
                    <a:schemeClr val="tx2"/>
                  </a:solidFill>
                  <a:latin typeface="Franklin Gothic Book" panose="020B0503020102020204" pitchFamily="34" charset="0"/>
                </a:rPr>
                <a:t>Punta Franklin </a:t>
              </a:r>
            </a:p>
            <a:p>
              <a:pPr algn="ctr"/>
              <a:r>
                <a:rPr lang="es-ES" altLang="en-US" sz="1600" b="1">
                  <a:solidFill>
                    <a:schemeClr val="tx2"/>
                  </a:solidFill>
                  <a:latin typeface="Franklin Gothic Book" panose="020B0503020102020204" pitchFamily="34" charset="0"/>
                </a:rPr>
                <a:t>captadoras simples</a:t>
              </a:r>
            </a:p>
          </p:txBody>
        </p:sp>
        <p:pic>
          <p:nvPicPr>
            <p:cNvPr id="526345" name="3 Imagen">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27313" y="4311650"/>
              <a:ext cx="17145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6346" name="8 Rectángulo"/>
            <p:cNvSpPr>
              <a:spLocks noChangeArrowheads="1"/>
            </p:cNvSpPr>
            <p:nvPr/>
          </p:nvSpPr>
          <p:spPr bwMode="auto">
            <a:xfrm>
              <a:off x="2771775" y="6318250"/>
              <a:ext cx="18002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1600" b="1">
                  <a:solidFill>
                    <a:schemeClr val="tx2"/>
                  </a:solidFill>
                  <a:latin typeface="Franklin Gothic Book" panose="020B0503020102020204" pitchFamily="34" charset="0"/>
                </a:rPr>
                <a:t>Cabezal  ionizante </a:t>
              </a:r>
            </a:p>
            <a:p>
              <a:pPr algn="ctr"/>
              <a:r>
                <a:rPr lang="es-ES" altLang="en-US" sz="1600" b="1">
                  <a:solidFill>
                    <a:schemeClr val="tx2"/>
                  </a:solidFill>
                  <a:latin typeface="Franklin Gothic Book" panose="020B0503020102020204" pitchFamily="34" charset="0"/>
                </a:rPr>
                <a:t>Artificial</a:t>
              </a:r>
            </a:p>
          </p:txBody>
        </p:sp>
        <p:pic>
          <p:nvPicPr>
            <p:cNvPr id="526347" name="Picture 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825" y="4062413"/>
              <a:ext cx="12954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6348" name="Picture 4">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1625" y="4062413"/>
              <a:ext cx="2441575"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6349" name="11 Rectángulo"/>
            <p:cNvSpPr>
              <a:spLocks noChangeArrowheads="1"/>
            </p:cNvSpPr>
            <p:nvPr/>
          </p:nvSpPr>
          <p:spPr bwMode="auto">
            <a:xfrm>
              <a:off x="7092950" y="6270625"/>
              <a:ext cx="139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 altLang="en-US" sz="1600" b="1">
                  <a:solidFill>
                    <a:schemeClr val="tx2"/>
                  </a:solidFill>
                  <a:latin typeface="Franklin Gothic Book" panose="020B0503020102020204" pitchFamily="34" charset="0"/>
                </a:rPr>
                <a:t>Cabezal </a:t>
              </a:r>
            </a:p>
            <a:p>
              <a:pPr algn="ctr"/>
              <a:r>
                <a:rPr lang="es-ES" altLang="en-US" sz="1600" b="1">
                  <a:solidFill>
                    <a:schemeClr val="tx2"/>
                  </a:solidFill>
                  <a:latin typeface="Franklin Gothic Book" panose="020B0503020102020204" pitchFamily="34" charset="0"/>
                </a:rPr>
                <a:t>Desionizantes</a:t>
              </a:r>
            </a:p>
          </p:txBody>
        </p:sp>
      </p:grpSp>
      <p:pic>
        <p:nvPicPr>
          <p:cNvPr id="526341" name="2 Imagen"/>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Text Box 3"/>
          <p:cNvSpPr txBox="1">
            <a:spLocks noChangeArrowheads="1"/>
          </p:cNvSpPr>
          <p:nvPr/>
        </p:nvSpPr>
        <p:spPr bwMode="auto">
          <a:xfrm>
            <a:off x="638175" y="1196975"/>
            <a:ext cx="8208963" cy="298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DIN-Regular" pitchFamily="34" charset="0"/>
              </a:defRPr>
            </a:lvl1pPr>
            <a:lvl2pPr marL="914400" indent="-457200">
              <a:defRPr>
                <a:solidFill>
                  <a:schemeClr val="tx1"/>
                </a:solidFill>
                <a:latin typeface="DIN-Regular" pitchFamily="34" charset="0"/>
              </a:defRPr>
            </a:lvl2pPr>
            <a:lvl3pPr marL="1371600" indent="-457200">
              <a:defRPr>
                <a:solidFill>
                  <a:schemeClr val="tx1"/>
                </a:solidFill>
                <a:latin typeface="DIN-Regular" pitchFamily="34" charset="0"/>
              </a:defRPr>
            </a:lvl3pPr>
            <a:lvl4pPr marL="1828800" indent="-457200">
              <a:defRPr>
                <a:solidFill>
                  <a:schemeClr val="tx1"/>
                </a:solidFill>
                <a:latin typeface="DIN-Regular" pitchFamily="34" charset="0"/>
              </a:defRPr>
            </a:lvl4pPr>
            <a:lvl5pPr marL="2286000" indent="-457200">
              <a:defRPr>
                <a:solidFill>
                  <a:schemeClr val="tx1"/>
                </a:solidFill>
                <a:latin typeface="DIN-Regular" pitchFamily="34" charset="0"/>
              </a:defRPr>
            </a:lvl5pPr>
            <a:lvl6pPr marL="2743200" indent="-457200" eaLnBrk="0" fontAlgn="base" hangingPunct="0">
              <a:spcBef>
                <a:spcPct val="0"/>
              </a:spcBef>
              <a:spcAft>
                <a:spcPct val="0"/>
              </a:spcAft>
              <a:defRPr>
                <a:solidFill>
                  <a:schemeClr val="tx1"/>
                </a:solidFill>
                <a:latin typeface="DIN-Regular" pitchFamily="34" charset="0"/>
              </a:defRPr>
            </a:lvl6pPr>
            <a:lvl7pPr marL="3200400" indent="-457200" eaLnBrk="0" fontAlgn="base" hangingPunct="0">
              <a:spcBef>
                <a:spcPct val="0"/>
              </a:spcBef>
              <a:spcAft>
                <a:spcPct val="0"/>
              </a:spcAft>
              <a:defRPr>
                <a:solidFill>
                  <a:schemeClr val="tx1"/>
                </a:solidFill>
                <a:latin typeface="DIN-Regular" pitchFamily="34" charset="0"/>
              </a:defRPr>
            </a:lvl7pPr>
            <a:lvl8pPr marL="3657600" indent="-457200" eaLnBrk="0" fontAlgn="base" hangingPunct="0">
              <a:spcBef>
                <a:spcPct val="0"/>
              </a:spcBef>
              <a:spcAft>
                <a:spcPct val="0"/>
              </a:spcAft>
              <a:defRPr>
                <a:solidFill>
                  <a:schemeClr val="tx1"/>
                </a:solidFill>
                <a:latin typeface="DIN-Regular" pitchFamily="34" charset="0"/>
              </a:defRPr>
            </a:lvl8pPr>
            <a:lvl9pPr marL="4114800" indent="-457200" eaLnBrk="0" fontAlgn="base" hangingPunct="0">
              <a:spcBef>
                <a:spcPct val="0"/>
              </a:spcBef>
              <a:spcAft>
                <a:spcPct val="0"/>
              </a:spcAft>
              <a:defRPr>
                <a:solidFill>
                  <a:schemeClr val="tx1"/>
                </a:solidFill>
                <a:latin typeface="DIN-Regular" pitchFamily="34" charset="0"/>
              </a:defRPr>
            </a:lvl9pPr>
          </a:lstStyle>
          <a:p>
            <a:pPr algn="just">
              <a:lnSpc>
                <a:spcPct val="110000"/>
              </a:lnSpc>
              <a:spcBef>
                <a:spcPct val="25000"/>
              </a:spcBef>
              <a:buFont typeface="Times New Roman" panose="02020603050405020304" pitchFamily="18" charset="0"/>
              <a:buAutoNum type="arabicPeriod" startAt="4"/>
            </a:pPr>
            <a:r>
              <a:rPr lang="es-ES" altLang="es-AR" sz="1600">
                <a:solidFill>
                  <a:srgbClr val="000000"/>
                </a:solidFill>
                <a:latin typeface="Franklin Gothic Book" panose="020B0503020102020204" pitchFamily="34" charset="0"/>
              </a:rPr>
              <a:t>Todos los elementos de la instalación de interceptación de rayos deben estar unidos mediante un anillo conductor en la cima de la estructura, con un calibre igual al de las bajantes.</a:t>
            </a:r>
          </a:p>
          <a:p>
            <a:pPr algn="just">
              <a:lnSpc>
                <a:spcPct val="110000"/>
              </a:lnSpc>
              <a:spcBef>
                <a:spcPct val="25000"/>
              </a:spcBef>
              <a:buFontTx/>
              <a:buAutoNum type="arabicPeriod" startAt="4"/>
            </a:pPr>
            <a:r>
              <a:rPr lang="es-ES" altLang="es-AR" sz="1600">
                <a:solidFill>
                  <a:srgbClr val="000000"/>
                </a:solidFill>
                <a:latin typeface="Franklin Gothic Book" panose="020B0503020102020204" pitchFamily="34" charset="0"/>
              </a:rPr>
              <a:t>Cualquier elemento metálico de la edificación que se encuentre expuesto al impacto del rayo, como antenas de T.V., chimeneas, torres de comunicación, y cualquier antena o tubería que sobresalga debe ser tratada como una punta de captación.</a:t>
            </a:r>
          </a:p>
          <a:p>
            <a:pPr algn="just">
              <a:lnSpc>
                <a:spcPct val="110000"/>
              </a:lnSpc>
              <a:spcBef>
                <a:spcPct val="25000"/>
              </a:spcBef>
              <a:buFontTx/>
              <a:buAutoNum type="arabicPeriod" startAt="4"/>
            </a:pPr>
            <a:r>
              <a:rPr lang="es-ES" altLang="es-AR" sz="1600">
                <a:solidFill>
                  <a:srgbClr val="000000"/>
                </a:solidFill>
                <a:latin typeface="Franklin Gothic Book" panose="020B0503020102020204" pitchFamily="34" charset="0"/>
              </a:rPr>
              <a:t>Si el montaje es sobre superficies de aluminio, deben construirse las puntas de captación en aluminio para evitar corrosión galvánica, su conexión al bajante debe realizarse por medio de un conector bimetálico.</a:t>
            </a:r>
          </a:p>
          <a:p>
            <a:pPr algn="just">
              <a:lnSpc>
                <a:spcPct val="110000"/>
              </a:lnSpc>
              <a:spcBef>
                <a:spcPct val="25000"/>
              </a:spcBef>
              <a:buFontTx/>
              <a:buAutoNum type="arabicPeriod" startAt="4"/>
            </a:pPr>
            <a:r>
              <a:rPr lang="es-ES" altLang="es-AR" sz="1600">
                <a:solidFill>
                  <a:srgbClr val="000000"/>
                </a:solidFill>
                <a:latin typeface="Franklin Gothic Book" panose="020B0503020102020204" pitchFamily="34" charset="0"/>
              </a:rPr>
              <a:t>No se debe utilizar dispositivos de interceptación con elementos radiactivos.</a:t>
            </a:r>
          </a:p>
        </p:txBody>
      </p:sp>
      <p:pic>
        <p:nvPicPr>
          <p:cNvPr id="5283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5" y="4181475"/>
            <a:ext cx="4262438"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838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2075" y="4181475"/>
            <a:ext cx="3675063"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8389" name="2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755650" y="620713"/>
            <a:ext cx="7240588" cy="646112"/>
          </a:xfrm>
          <a:prstGeom prst="rect">
            <a:avLst/>
          </a:prstGeom>
        </p:spPr>
        <p:txBody>
          <a:bodyPr>
            <a:spAutoFit/>
          </a:bodyPr>
          <a:lstStyle/>
          <a:p>
            <a:pPr algn="ctr">
              <a:defRPr/>
            </a:pPr>
            <a:r>
              <a:rPr lang="es-ES_tradnl" b="1" dirty="0">
                <a:solidFill>
                  <a:srgbClr val="000000"/>
                </a:solidFill>
                <a:effectLst>
                  <a:outerShdw blurRad="38100" dist="38100" dir="2700000" algn="tl">
                    <a:srgbClr val="000000"/>
                  </a:outerShdw>
                </a:effectLst>
                <a:latin typeface="Knockout" pitchFamily="2" charset="0"/>
              </a:rPr>
              <a:t> INSPECCIÓN DE LOS </a:t>
            </a:r>
            <a:r>
              <a:rPr lang="es-ES" b="1" dirty="0">
                <a:solidFill>
                  <a:srgbClr val="000000"/>
                </a:solidFill>
                <a:effectLst>
                  <a:outerShdw blurRad="38100" dist="38100" dir="2700000" algn="tl">
                    <a:srgbClr val="000000"/>
                  </a:outerShdw>
                </a:effectLst>
                <a:latin typeface="Knockout" pitchFamily="2" charset="0"/>
              </a:rPr>
              <a:t>SISTEMAS  DE PROTECCIÓN CONTRA DESCARGAS ATMOSFÉRICAS</a:t>
            </a:r>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Text Box 2">
            <a:extLst>
              <a:ext uri="{FF2B5EF4-FFF2-40B4-BE49-F238E27FC236}"/>
            </a:extLst>
          </p:cNvPr>
          <p:cNvSpPr txBox="1">
            <a:spLocks noChangeArrowheads="1"/>
          </p:cNvSpPr>
          <p:nvPr/>
        </p:nvSpPr>
        <p:spPr bwMode="auto">
          <a:xfrm>
            <a:off x="782638" y="1257300"/>
            <a:ext cx="7921625"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10000"/>
              </a:lnSpc>
              <a:spcBef>
                <a:spcPct val="25000"/>
              </a:spcBef>
              <a:defRPr/>
            </a:pPr>
            <a:r>
              <a:rPr lang="es-ES" sz="1600" b="1" u="sng" dirty="0">
                <a:solidFill>
                  <a:srgbClr val="000000"/>
                </a:solidFill>
                <a:latin typeface="Franklin Gothic Book" pitchFamily="34" charset="0"/>
              </a:rPr>
              <a:t>Instalaciones de bajantes</a:t>
            </a:r>
          </a:p>
          <a:p>
            <a:pPr marL="285750" indent="-285750" algn="just">
              <a:lnSpc>
                <a:spcPct val="110000"/>
              </a:lnSpc>
              <a:spcBef>
                <a:spcPct val="25000"/>
              </a:spcBef>
              <a:buFont typeface="Wingdings" panose="05000000000000000000" pitchFamily="2" charset="2"/>
              <a:buChar char="q"/>
              <a:defRPr/>
            </a:pPr>
            <a:r>
              <a:rPr lang="es-ES" sz="1600" dirty="0">
                <a:solidFill>
                  <a:srgbClr val="000000"/>
                </a:solidFill>
                <a:latin typeface="Franklin Gothic Book" pitchFamily="34" charset="0"/>
              </a:rPr>
              <a:t>El Objeto de los bajantes es derivar la corriente del rayo que incide sobre la estructura e impacta en las puntas captadoras.</a:t>
            </a:r>
          </a:p>
          <a:p>
            <a:pPr marL="285750" indent="-285750" algn="just">
              <a:lnSpc>
                <a:spcPct val="110000"/>
              </a:lnSpc>
              <a:spcBef>
                <a:spcPct val="25000"/>
              </a:spcBef>
              <a:buFont typeface="Wingdings" panose="05000000000000000000" pitchFamily="2" charset="2"/>
              <a:buChar char="q"/>
              <a:defRPr/>
            </a:pPr>
            <a:r>
              <a:rPr lang="es-ES" sz="1600" dirty="0">
                <a:solidFill>
                  <a:srgbClr val="000000"/>
                </a:solidFill>
                <a:latin typeface="Franklin Gothic Book" pitchFamily="34" charset="0"/>
              </a:rPr>
              <a:t>Por razones eléctricas, mecánicas y térmicas los conductores de los bajantes del sistema equipotencial y derivaciones deben estar de acuerdo a la tabla siguiente:</a:t>
            </a:r>
          </a:p>
        </p:txBody>
      </p:sp>
      <p:pic>
        <p:nvPicPr>
          <p:cNvPr id="530435" name="Picture 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936875"/>
            <a:ext cx="7416800" cy="164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6856" name="Text Box 104">
            <a:extLst>
              <a:ext uri="{FF2B5EF4-FFF2-40B4-BE49-F238E27FC236}"/>
            </a:extLst>
          </p:cNvPr>
          <p:cNvSpPr txBox="1">
            <a:spLocks noChangeArrowheads="1"/>
          </p:cNvSpPr>
          <p:nvPr/>
        </p:nvSpPr>
        <p:spPr bwMode="auto">
          <a:xfrm>
            <a:off x="611188" y="4589463"/>
            <a:ext cx="7921625" cy="196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10000"/>
              </a:lnSpc>
              <a:spcBef>
                <a:spcPct val="25000"/>
              </a:spcBef>
              <a:defRPr/>
            </a:pPr>
            <a:r>
              <a:rPr lang="es-ES" sz="1600" b="1" dirty="0">
                <a:solidFill>
                  <a:srgbClr val="000000"/>
                </a:solidFill>
                <a:latin typeface="Franklin Gothic Book" pitchFamily="34" charset="0"/>
              </a:rPr>
              <a:t>Consideraciones a inspeccionar  </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La resistencia entre la punta del pararrayos y el SPT </a:t>
            </a:r>
            <a:r>
              <a:rPr lang="es-ES" sz="1600" b="1" dirty="0">
                <a:solidFill>
                  <a:srgbClr val="000000"/>
                </a:solidFill>
                <a:latin typeface="Franklin Gothic Book" pitchFamily="34" charset="0"/>
              </a:rPr>
              <a:t>no debe ser mayor a 0.3 ohms</a:t>
            </a:r>
            <a:r>
              <a:rPr lang="es-ES" sz="1600" dirty="0">
                <a:solidFill>
                  <a:srgbClr val="000000"/>
                </a:solidFill>
                <a:latin typeface="Franklin Gothic Book" pitchFamily="34" charset="0"/>
              </a:rPr>
              <a:t>.</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No debe ser más largo de lo recomendado y </a:t>
            </a:r>
            <a:r>
              <a:rPr lang="es-ES" sz="1600" b="1" dirty="0">
                <a:solidFill>
                  <a:srgbClr val="000000"/>
                </a:solidFill>
                <a:latin typeface="Franklin Gothic Book" pitchFamily="34" charset="0"/>
              </a:rPr>
              <a:t>no debe tener rollos ni vueltas</a:t>
            </a:r>
            <a:r>
              <a:rPr lang="es-ES" sz="1600" dirty="0">
                <a:solidFill>
                  <a:srgbClr val="000000"/>
                </a:solidFill>
                <a:latin typeface="Franklin Gothic Book" pitchFamily="34" charset="0"/>
              </a:rPr>
              <a:t>.</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Cada </a:t>
            </a:r>
            <a:r>
              <a:rPr lang="es-ES" sz="1600" b="1" dirty="0">
                <a:solidFill>
                  <a:srgbClr val="000000"/>
                </a:solidFill>
                <a:latin typeface="Franklin Gothic Book" pitchFamily="34" charset="0"/>
              </a:rPr>
              <a:t>bajante debe tener su propio electrodo a tierra</a:t>
            </a:r>
            <a:r>
              <a:rPr lang="es-ES" sz="1600" dirty="0">
                <a:solidFill>
                  <a:srgbClr val="000000"/>
                </a:solidFill>
                <a:latin typeface="Franklin Gothic Book" pitchFamily="34" charset="0"/>
              </a:rPr>
              <a:t>, aunque esté acoplado a la malla de puesta a tierra.</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Mayor de 25 metros deben poseer un anillo intermedio de interconexión.</a:t>
            </a:r>
          </a:p>
        </p:txBody>
      </p:sp>
      <p:sp>
        <p:nvSpPr>
          <p:cNvPr id="7" name="Text Box 5">
            <a:extLst>
              <a:ext uri="{FF2B5EF4-FFF2-40B4-BE49-F238E27FC236}"/>
            </a:extLst>
          </p:cNvPr>
          <p:cNvSpPr txBox="1">
            <a:spLocks noChangeArrowheads="1"/>
          </p:cNvSpPr>
          <p:nvPr/>
        </p:nvSpPr>
        <p:spPr bwMode="auto">
          <a:xfrm>
            <a:off x="827088" y="628650"/>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INSPECCIÓN DE LOS </a:t>
            </a:r>
            <a:r>
              <a:rPr lang="es-ES" sz="2000" b="1" dirty="0">
                <a:solidFill>
                  <a:srgbClr val="000000"/>
                </a:solidFill>
                <a:effectLst>
                  <a:outerShdw blurRad="38100" dist="38100" dir="2700000" algn="tl">
                    <a:srgbClr val="000000"/>
                  </a:outerShdw>
                </a:effectLst>
                <a:latin typeface="Knockout" pitchFamily="2" charset="0"/>
              </a:rPr>
              <a:t>SISTEMAS  DE PROTECCIÓN CONTRA DESCARGAS ATMOSFÉRICAS</a:t>
            </a:r>
          </a:p>
        </p:txBody>
      </p:sp>
      <p:pic>
        <p:nvPicPr>
          <p:cNvPr id="53043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3"/>
          <p:cNvSpPr>
            <a:spLocks noChangeArrowheads="1"/>
          </p:cNvSpPr>
          <p:nvPr/>
        </p:nvSpPr>
        <p:spPr bwMode="auto">
          <a:xfrm>
            <a:off x="993775" y="5959475"/>
            <a:ext cx="1539875"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_tradnl" altLang="en-US" sz="1600" b="1">
                <a:solidFill>
                  <a:schemeClr val="tx2"/>
                </a:solidFill>
                <a:latin typeface="Franklin Gothic Book" panose="020B0503020102020204" pitchFamily="34" charset="0"/>
              </a:rPr>
              <a:t>Electrodos tipo picas.</a:t>
            </a:r>
          </a:p>
        </p:txBody>
      </p:sp>
      <p:grpSp>
        <p:nvGrpSpPr>
          <p:cNvPr id="532483" name="Group 4"/>
          <p:cNvGrpSpPr>
            <a:grpSpLocks/>
          </p:cNvGrpSpPr>
          <p:nvPr/>
        </p:nvGrpSpPr>
        <p:grpSpPr bwMode="auto">
          <a:xfrm>
            <a:off x="1071563" y="3098800"/>
            <a:ext cx="1363662" cy="2860675"/>
            <a:chOff x="3334" y="799"/>
            <a:chExt cx="2426" cy="3225"/>
          </a:xfrm>
        </p:grpSpPr>
        <p:pic>
          <p:nvPicPr>
            <p:cNvPr id="532491" name="Picture 5" descr="P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41" y="1897"/>
              <a:ext cx="2918" cy="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492" name="Picture 6" descr="pic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4" y="2704"/>
              <a:ext cx="1928" cy="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324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3450" y="3132138"/>
            <a:ext cx="1116013" cy="282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485" name="Rectangle 3"/>
          <p:cNvSpPr>
            <a:spLocks noChangeArrowheads="1"/>
          </p:cNvSpPr>
          <p:nvPr/>
        </p:nvSpPr>
        <p:spPr bwMode="auto">
          <a:xfrm>
            <a:off x="3132138" y="5922963"/>
            <a:ext cx="18002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ctr"/>
            <a:r>
              <a:rPr lang="es-ES_tradnl" altLang="en-US" sz="1600" b="1">
                <a:solidFill>
                  <a:schemeClr val="tx2"/>
                </a:solidFill>
                <a:latin typeface="Franklin Gothic Book" panose="020B0503020102020204" pitchFamily="34" charset="0"/>
              </a:rPr>
              <a:t>Electrodos de grafito rígido</a:t>
            </a:r>
          </a:p>
        </p:txBody>
      </p:sp>
      <p:pic>
        <p:nvPicPr>
          <p:cNvPr id="53248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4813" y="3098800"/>
            <a:ext cx="2260600" cy="270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487" name="1 Rectángulo"/>
          <p:cNvSpPr>
            <a:spLocks noChangeArrowheads="1"/>
          </p:cNvSpPr>
          <p:nvPr/>
        </p:nvSpPr>
        <p:spPr bwMode="auto">
          <a:xfrm>
            <a:off x="5627688" y="5872163"/>
            <a:ext cx="23050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r>
              <a:rPr lang="es-ES" altLang="en-US" sz="1600" b="1">
                <a:solidFill>
                  <a:schemeClr val="tx2"/>
                </a:solidFill>
                <a:latin typeface="Franklin Gothic Book" panose="020B0503020102020204" pitchFamily="34" charset="0"/>
              </a:rPr>
              <a:t>Tierra profunda con electrodos tipo picas </a:t>
            </a:r>
          </a:p>
        </p:txBody>
      </p:sp>
      <p:sp>
        <p:nvSpPr>
          <p:cNvPr id="12" name="Text Box 104">
            <a:extLst>
              <a:ext uri="{FF2B5EF4-FFF2-40B4-BE49-F238E27FC236}"/>
            </a:extLst>
          </p:cNvPr>
          <p:cNvSpPr txBox="1">
            <a:spLocks noChangeArrowheads="1"/>
          </p:cNvSpPr>
          <p:nvPr/>
        </p:nvSpPr>
        <p:spPr bwMode="auto">
          <a:xfrm>
            <a:off x="503238" y="1381125"/>
            <a:ext cx="7921625" cy="136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10000"/>
              </a:lnSpc>
              <a:spcBef>
                <a:spcPct val="25000"/>
              </a:spcBef>
              <a:defRPr/>
            </a:pPr>
            <a:r>
              <a:rPr lang="es-ES" sz="1600" b="1" dirty="0">
                <a:solidFill>
                  <a:srgbClr val="000000"/>
                </a:solidFill>
                <a:latin typeface="Franklin Gothic Book" pitchFamily="34" charset="0"/>
              </a:rPr>
              <a:t>Consideraciones a inspeccionar  </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La resistencia de puesta a tierra del pararrayos no debe ser superior a 10 ohm.</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Debe existir una buena conexión entre el bajante y la toma de tierra.</a:t>
            </a:r>
          </a:p>
          <a:p>
            <a:pPr marL="285750" indent="-285750" algn="just">
              <a:lnSpc>
                <a:spcPct val="110000"/>
              </a:lnSpc>
              <a:spcBef>
                <a:spcPct val="25000"/>
              </a:spcBef>
              <a:buFont typeface="Wingdings" pitchFamily="2" charset="2"/>
              <a:buChar char="v"/>
              <a:defRPr/>
            </a:pPr>
            <a:r>
              <a:rPr lang="es-ES" sz="1600" dirty="0">
                <a:solidFill>
                  <a:srgbClr val="000000"/>
                </a:solidFill>
                <a:latin typeface="Franklin Gothic Book" pitchFamily="34" charset="0"/>
              </a:rPr>
              <a:t>Debe observarse la apariencia en busca de posibles daños mecánicos.</a:t>
            </a:r>
          </a:p>
        </p:txBody>
      </p:sp>
      <p:sp>
        <p:nvSpPr>
          <p:cNvPr id="13" name="Text Box 5">
            <a:extLst>
              <a:ext uri="{FF2B5EF4-FFF2-40B4-BE49-F238E27FC236}"/>
            </a:extLst>
          </p:cNvPr>
          <p:cNvSpPr txBox="1">
            <a:spLocks noChangeArrowheads="1"/>
          </p:cNvSpPr>
          <p:nvPr/>
        </p:nvSpPr>
        <p:spPr bwMode="auto">
          <a:xfrm>
            <a:off x="565150" y="611188"/>
            <a:ext cx="7696200" cy="708025"/>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INSPECCIÓN DE LOS </a:t>
            </a:r>
            <a:r>
              <a:rPr lang="es-ES" sz="2000" b="1" dirty="0">
                <a:solidFill>
                  <a:srgbClr val="000000"/>
                </a:solidFill>
                <a:effectLst>
                  <a:outerShdw blurRad="38100" dist="38100" dir="2700000" algn="tl">
                    <a:srgbClr val="000000"/>
                  </a:outerShdw>
                </a:effectLst>
                <a:latin typeface="Knockout" pitchFamily="2" charset="0"/>
              </a:rPr>
              <a:t>SISTEMAS  DE PROTECCIÓN CONTRA DESCARGAS ATMOSFÉRICAS</a:t>
            </a:r>
          </a:p>
        </p:txBody>
      </p:sp>
      <p:pic>
        <p:nvPicPr>
          <p:cNvPr id="532490" name="2 Image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Text Box 2">
            <a:extLst>
              <a:ext uri="{FF2B5EF4-FFF2-40B4-BE49-F238E27FC236}"/>
            </a:extLst>
          </p:cNvPr>
          <p:cNvSpPr txBox="1">
            <a:spLocks noChangeArrowheads="1"/>
          </p:cNvSpPr>
          <p:nvPr/>
        </p:nvSpPr>
        <p:spPr bwMode="auto">
          <a:xfrm>
            <a:off x="603250" y="1196975"/>
            <a:ext cx="7761288"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algn="just">
              <a:lnSpc>
                <a:spcPct val="110000"/>
              </a:lnSpc>
              <a:spcBef>
                <a:spcPct val="25000"/>
              </a:spcBef>
              <a:buFont typeface="Wingdings" panose="05000000000000000000" pitchFamily="2" charset="2"/>
              <a:buChar char="Ø"/>
              <a:defRPr/>
            </a:pPr>
            <a:r>
              <a:rPr lang="es-ES" sz="1600" dirty="0">
                <a:solidFill>
                  <a:srgbClr val="000000"/>
                </a:solidFill>
                <a:latin typeface="Franklin Gothic Book" pitchFamily="34" charset="0"/>
              </a:rPr>
              <a:t>Para que el sistema de protección contra descargas eléctricas atmosféricas permanezca con el grado de confiabilidad diseñado, se deben seguir las siguientes pautas:</a:t>
            </a:r>
          </a:p>
          <a:p>
            <a:pPr marL="800100" lvl="1" indent="-342900" algn="just">
              <a:lnSpc>
                <a:spcPct val="110000"/>
              </a:lnSpc>
              <a:spcBef>
                <a:spcPct val="25000"/>
              </a:spcBef>
              <a:buFont typeface="+mj-lt"/>
              <a:buAutoNum type="alphaLcParenR"/>
              <a:defRPr/>
            </a:pPr>
            <a:r>
              <a:rPr lang="es-ES" sz="1600" b="1" dirty="0">
                <a:solidFill>
                  <a:srgbClr val="000000"/>
                </a:solidFill>
                <a:effectLst>
                  <a:outerShdw blurRad="38100" dist="38100" dir="2700000" algn="tl">
                    <a:srgbClr val="000000">
                      <a:alpha val="43137"/>
                    </a:srgbClr>
                  </a:outerShdw>
                </a:effectLst>
                <a:latin typeface="Franklin Gothic Book" pitchFamily="34" charset="0"/>
              </a:rPr>
              <a:t>Periodicidad</a:t>
            </a:r>
            <a:r>
              <a:rPr lang="es-ES" sz="1600" b="1" dirty="0">
                <a:solidFill>
                  <a:srgbClr val="000000"/>
                </a:solidFill>
                <a:latin typeface="Franklin Gothic Book" pitchFamily="34" charset="0"/>
              </a:rPr>
              <a:t>. </a:t>
            </a:r>
            <a:r>
              <a:rPr lang="es-ES" sz="1600" dirty="0">
                <a:solidFill>
                  <a:srgbClr val="000000"/>
                </a:solidFill>
                <a:latin typeface="Franklin Gothic Book" pitchFamily="34" charset="0"/>
              </a:rPr>
              <a:t>Para inspeccionar el sistema de protección se debe leer la resistencia de puesta a tierra cada 3 años; si se tienen terrenos con tratamiento, la revisión debe hacerse cada año.</a:t>
            </a:r>
          </a:p>
          <a:p>
            <a:pPr marL="800100" lvl="1" indent="-342900" algn="just">
              <a:lnSpc>
                <a:spcPct val="110000"/>
              </a:lnSpc>
              <a:spcBef>
                <a:spcPct val="25000"/>
              </a:spcBef>
              <a:buFont typeface="+mj-lt"/>
              <a:buAutoNum type="alphaLcParenR"/>
              <a:defRPr/>
            </a:pPr>
            <a:r>
              <a:rPr lang="es-ES" sz="1600" b="1" dirty="0">
                <a:solidFill>
                  <a:srgbClr val="000000"/>
                </a:solidFill>
                <a:effectLst>
                  <a:outerShdw blurRad="38100" dist="38100" dir="2700000" algn="tl">
                    <a:srgbClr val="000000">
                      <a:alpha val="43137"/>
                    </a:srgbClr>
                  </a:outerShdw>
                </a:effectLst>
                <a:latin typeface="Franklin Gothic Book" pitchFamily="34" charset="0"/>
              </a:rPr>
              <a:t>Época</a:t>
            </a:r>
            <a:r>
              <a:rPr lang="es-ES" sz="1600" b="1" dirty="0">
                <a:solidFill>
                  <a:srgbClr val="000000"/>
                </a:solidFill>
                <a:latin typeface="Franklin Gothic Book" pitchFamily="34" charset="0"/>
              </a:rPr>
              <a:t>. </a:t>
            </a:r>
            <a:r>
              <a:rPr lang="es-ES" sz="1600" dirty="0">
                <a:solidFill>
                  <a:srgbClr val="000000"/>
                </a:solidFill>
                <a:latin typeface="Franklin Gothic Book" pitchFamily="34" charset="0"/>
              </a:rPr>
              <a:t>Debido al riesgo que se está manejando, se debe tener en consideración la caracterización temporal para establecer la programación de los mantenimientos.</a:t>
            </a:r>
          </a:p>
          <a:p>
            <a:pPr marL="800100" lvl="1" indent="-342900" algn="just">
              <a:lnSpc>
                <a:spcPct val="110000"/>
              </a:lnSpc>
              <a:spcBef>
                <a:spcPct val="25000"/>
              </a:spcBef>
              <a:buFont typeface="+mj-lt"/>
              <a:buAutoNum type="alphaLcParenR"/>
              <a:defRPr/>
            </a:pPr>
            <a:r>
              <a:rPr lang="es-ES" sz="1600" b="1" dirty="0">
                <a:solidFill>
                  <a:srgbClr val="000000"/>
                </a:solidFill>
                <a:effectLst>
                  <a:outerShdw blurRad="38100" dist="38100" dir="2700000" algn="tl">
                    <a:srgbClr val="000000">
                      <a:alpha val="43137"/>
                    </a:srgbClr>
                  </a:outerShdw>
                </a:effectLst>
                <a:latin typeface="Franklin Gothic Book" pitchFamily="34" charset="0"/>
              </a:rPr>
              <a:t>Actividades</a:t>
            </a:r>
            <a:r>
              <a:rPr lang="es-ES" sz="1600" b="1" dirty="0">
                <a:solidFill>
                  <a:srgbClr val="000000"/>
                </a:solidFill>
                <a:latin typeface="Franklin Gothic Book" pitchFamily="34" charset="0"/>
              </a:rPr>
              <a:t>. </a:t>
            </a:r>
            <a:r>
              <a:rPr lang="es-ES" sz="1600" dirty="0">
                <a:solidFill>
                  <a:srgbClr val="000000"/>
                </a:solidFill>
                <a:latin typeface="Franklin Gothic Book" pitchFamily="34" charset="0"/>
              </a:rPr>
              <a:t>Como resultado de las inspecciones deben eliminarse los defectos encontrados, cambiando los elementos que presentan corrosión, reparando o reponiendo cables deteriorados, cambiando conectores fundidos o inservibles, limpiar y apretar uniones flojas y ante todo restablecer los valores fijados de las resistencias de puesta a tierra.</a:t>
            </a:r>
          </a:p>
        </p:txBody>
      </p:sp>
      <p:sp>
        <p:nvSpPr>
          <p:cNvPr id="493571" name="Text Box 2"/>
          <p:cNvSpPr txBox="1">
            <a:spLocks noChangeArrowheads="1"/>
          </p:cNvSpPr>
          <p:nvPr/>
        </p:nvSpPr>
        <p:spPr bwMode="auto">
          <a:xfrm>
            <a:off x="684213" y="5370513"/>
            <a:ext cx="7704137"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DIN-Regular" pitchFamily="34" charset="0"/>
              </a:defRPr>
            </a:lvl1pPr>
            <a:lvl2pPr marL="742950" indent="-285750">
              <a:defRPr>
                <a:solidFill>
                  <a:schemeClr val="tx1"/>
                </a:solidFill>
                <a:latin typeface="DIN-Regular" pitchFamily="34" charset="0"/>
              </a:defRPr>
            </a:lvl2pPr>
            <a:lvl3pPr marL="1143000" indent="-228600">
              <a:defRPr>
                <a:solidFill>
                  <a:schemeClr val="tx1"/>
                </a:solidFill>
                <a:latin typeface="DIN-Regular" pitchFamily="34" charset="0"/>
              </a:defRPr>
            </a:lvl3pPr>
            <a:lvl4pPr marL="1600200" indent="-228600">
              <a:defRPr>
                <a:solidFill>
                  <a:schemeClr val="tx1"/>
                </a:solidFill>
                <a:latin typeface="DIN-Regular" pitchFamily="34" charset="0"/>
              </a:defRPr>
            </a:lvl4pPr>
            <a:lvl5pPr marL="2057400" indent="-228600">
              <a:defRPr>
                <a:solidFill>
                  <a:schemeClr val="tx1"/>
                </a:solidFill>
                <a:latin typeface="DIN-Regular" pitchFamily="34" charset="0"/>
              </a:defRPr>
            </a:lvl5pPr>
            <a:lvl6pPr marL="2514600" indent="-228600" eaLnBrk="0" fontAlgn="base" hangingPunct="0">
              <a:spcBef>
                <a:spcPct val="0"/>
              </a:spcBef>
              <a:spcAft>
                <a:spcPct val="0"/>
              </a:spcAft>
              <a:defRPr>
                <a:solidFill>
                  <a:schemeClr val="tx1"/>
                </a:solidFill>
                <a:latin typeface="DIN-Regular" pitchFamily="34" charset="0"/>
              </a:defRPr>
            </a:lvl6pPr>
            <a:lvl7pPr marL="2971800" indent="-228600" eaLnBrk="0" fontAlgn="base" hangingPunct="0">
              <a:spcBef>
                <a:spcPct val="0"/>
              </a:spcBef>
              <a:spcAft>
                <a:spcPct val="0"/>
              </a:spcAft>
              <a:defRPr>
                <a:solidFill>
                  <a:schemeClr val="tx1"/>
                </a:solidFill>
                <a:latin typeface="DIN-Regular" pitchFamily="34" charset="0"/>
              </a:defRPr>
            </a:lvl7pPr>
            <a:lvl8pPr marL="3429000" indent="-228600" eaLnBrk="0" fontAlgn="base" hangingPunct="0">
              <a:spcBef>
                <a:spcPct val="0"/>
              </a:spcBef>
              <a:spcAft>
                <a:spcPct val="0"/>
              </a:spcAft>
              <a:defRPr>
                <a:solidFill>
                  <a:schemeClr val="tx1"/>
                </a:solidFill>
                <a:latin typeface="DIN-Regular" pitchFamily="34" charset="0"/>
              </a:defRPr>
            </a:lvl8pPr>
            <a:lvl9pPr marL="3886200" indent="-228600" eaLnBrk="0" fontAlgn="base" hangingPunct="0">
              <a:spcBef>
                <a:spcPct val="0"/>
              </a:spcBef>
              <a:spcAft>
                <a:spcPct val="0"/>
              </a:spcAft>
              <a:defRPr>
                <a:solidFill>
                  <a:schemeClr val="tx1"/>
                </a:solidFill>
                <a:latin typeface="DIN-Regular" pitchFamily="34" charset="0"/>
              </a:defRPr>
            </a:lvl9pPr>
          </a:lstStyle>
          <a:p>
            <a:pPr algn="just">
              <a:lnSpc>
                <a:spcPct val="110000"/>
              </a:lnSpc>
              <a:spcBef>
                <a:spcPct val="25000"/>
              </a:spcBef>
              <a:defRPr/>
            </a:pPr>
            <a:r>
              <a:rPr lang="es-ES" altLang="en-US" sz="1600" b="1" i="1" dirty="0" smtClean="0">
                <a:solidFill>
                  <a:srgbClr val="000000"/>
                </a:solidFill>
                <a:effectLst>
                  <a:outerShdw blurRad="38100" dist="38100" dir="2700000" algn="tl">
                    <a:srgbClr val="000000">
                      <a:alpha val="43137"/>
                    </a:srgbClr>
                  </a:outerShdw>
                </a:effectLst>
                <a:latin typeface="Franklin Gothic Book" panose="020B0503020102020204" pitchFamily="34" charset="0"/>
              </a:rPr>
              <a:t>La Eficiencia de un sistema de protección contra rayos se calcula como la relación entre el número de descargas directas que no causan daño a la estructura y el número de descargas directas a la estructura</a:t>
            </a:r>
            <a:r>
              <a:rPr lang="es-ES" altLang="en-US" sz="1600" b="1" dirty="0" smtClean="0">
                <a:solidFill>
                  <a:srgbClr val="FF0000"/>
                </a:solidFill>
                <a:latin typeface="Franklin Gothic Book" panose="020B0503020102020204" pitchFamily="34" charset="0"/>
              </a:rPr>
              <a:t>.</a:t>
            </a:r>
          </a:p>
        </p:txBody>
      </p:sp>
      <p:sp>
        <p:nvSpPr>
          <p:cNvPr id="5" name="Text Box 5">
            <a:extLst>
              <a:ext uri="{FF2B5EF4-FFF2-40B4-BE49-F238E27FC236}"/>
            </a:extLst>
          </p:cNvPr>
          <p:cNvSpPr txBox="1">
            <a:spLocks noChangeArrowheads="1"/>
          </p:cNvSpPr>
          <p:nvPr/>
        </p:nvSpPr>
        <p:spPr bwMode="auto">
          <a:xfrm>
            <a:off x="593725" y="555625"/>
            <a:ext cx="7696200" cy="706438"/>
          </a:xfrm>
          <a:prstGeom prst="rect">
            <a:avLst/>
          </a:prstGeom>
          <a:noFill/>
          <a:ln>
            <a:noFill/>
          </a:ln>
          <a:effectLst/>
          <a:extLst/>
        </p:spPr>
        <p:txBody>
          <a:bodyPr>
            <a:spAutoFit/>
          </a:bodyPr>
          <a:lstStyle/>
          <a:p>
            <a:pPr algn="ctr">
              <a:defRPr/>
            </a:pPr>
            <a:r>
              <a:rPr lang="es-ES_tradnl" sz="2000" b="1" dirty="0">
                <a:solidFill>
                  <a:srgbClr val="000000"/>
                </a:solidFill>
                <a:effectLst>
                  <a:outerShdw blurRad="38100" dist="38100" dir="2700000" algn="tl">
                    <a:srgbClr val="000000"/>
                  </a:outerShdw>
                </a:effectLst>
                <a:latin typeface="Knockout" pitchFamily="2" charset="0"/>
              </a:rPr>
              <a:t> INSPECCIÓN DE LOS </a:t>
            </a:r>
            <a:r>
              <a:rPr lang="es-ES" sz="2000" b="1" dirty="0">
                <a:solidFill>
                  <a:srgbClr val="000000"/>
                </a:solidFill>
                <a:effectLst>
                  <a:outerShdw blurRad="38100" dist="38100" dir="2700000" algn="tl">
                    <a:srgbClr val="000000"/>
                  </a:outerShdw>
                </a:effectLst>
                <a:latin typeface="Knockout" pitchFamily="2" charset="0"/>
              </a:rPr>
              <a:t>SISTEMAS  DE PROTECCIÓN CONTRA DESCARGAS ATMOSFÉRICAS</a:t>
            </a:r>
          </a:p>
        </p:txBody>
      </p:sp>
      <p:pic>
        <p:nvPicPr>
          <p:cNvPr id="534533"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5113" y="0"/>
            <a:ext cx="250031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tx1"/>
            </a:solidFill>
            <a:effectLst/>
            <a:latin typeface="DIN-Regular" pitchFamily="34" charset="0"/>
          </a:defRPr>
        </a:defPPr>
      </a:lstStyle>
    </a:spDef>
    <a:lnDef>
      <a:spPr bwMode="auto">
        <a:xfrm>
          <a:off x="0" y="0"/>
          <a:ext cx="1" cy="1"/>
        </a:xfrm>
        <a:custGeom>
          <a:avLst/>
          <a:gdLst/>
          <a:ahLst/>
          <a:cxnLst/>
          <a:rect l="0" t="0" r="0" b="0"/>
          <a:pathLst/>
        </a:custGeom>
        <a:solidFill>
          <a:srgbClr val="CC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tx1"/>
            </a:solidFill>
            <a:effectLst/>
            <a:latin typeface="DIN-Regular"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76089</TotalTime>
  <Words>19488</Words>
  <Application>Microsoft Office PowerPoint</Application>
  <PresentationFormat>Presentación en pantalla (4:3)</PresentationFormat>
  <Paragraphs>1870</Paragraphs>
  <Slides>284</Slides>
  <Notes>232</Notes>
  <HiddenSlides>20</HiddenSlides>
  <MMClips>0</MMClips>
  <ScaleCrop>false</ScaleCrop>
  <HeadingPairs>
    <vt:vector size="8" baseType="variant">
      <vt:variant>
        <vt:lpstr>Fuentes usadas</vt:lpstr>
      </vt:variant>
      <vt:variant>
        <vt:i4>19</vt:i4>
      </vt:variant>
      <vt:variant>
        <vt:lpstr>Tema</vt:lpstr>
      </vt:variant>
      <vt:variant>
        <vt:i4>3</vt:i4>
      </vt:variant>
      <vt:variant>
        <vt:lpstr>Servidores OLE incrustados</vt:lpstr>
      </vt:variant>
      <vt:variant>
        <vt:i4>2</vt:i4>
      </vt:variant>
      <vt:variant>
        <vt:lpstr>Títulos de diapositiva</vt:lpstr>
      </vt:variant>
      <vt:variant>
        <vt:i4>284</vt:i4>
      </vt:variant>
    </vt:vector>
  </HeadingPairs>
  <TitlesOfParts>
    <vt:vector size="308" baseType="lpstr">
      <vt:lpstr>DIN-Regular</vt:lpstr>
      <vt:lpstr>Arial</vt:lpstr>
      <vt:lpstr>Times New Roman</vt:lpstr>
      <vt:lpstr>Calibri</vt:lpstr>
      <vt:lpstr>Wingdings</vt:lpstr>
      <vt:lpstr>Futura Lt BT</vt:lpstr>
      <vt:lpstr>Tahoma</vt:lpstr>
      <vt:lpstr>Courier New</vt:lpstr>
      <vt:lpstr>DIN-Medium</vt:lpstr>
      <vt:lpstr>Franklin Gothic Book</vt:lpstr>
      <vt:lpstr>Knockout</vt:lpstr>
      <vt:lpstr>Agency FB</vt:lpstr>
      <vt:lpstr>Latha</vt:lpstr>
      <vt:lpstr>Californian FB</vt:lpstr>
      <vt:lpstr>Arial Unicode MS</vt:lpstr>
      <vt:lpstr>Constantia</vt:lpstr>
      <vt:lpstr>Microsoft Sans Serif</vt:lpstr>
      <vt:lpstr>Arial Narrow</vt:lpstr>
      <vt:lpstr>Symbol</vt:lpstr>
      <vt:lpstr>Diseño predeterminado</vt:lpstr>
      <vt:lpstr>Diseño personalizado</vt:lpstr>
      <vt:lpstr>1_Diseño personalizado</vt:lpstr>
      <vt:lpstr>Ecuación</vt:lpstr>
      <vt:lpstr>Microsoft Editor de ecuaciones 3.0</vt:lpstr>
      <vt:lpstr>Curso de Operación y Mantenimiento de  Subestaciones Eléctricas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Técnicas de Mabtenimiento Predictivo</dc:title>
  <dc:creator>Raul Rodriguez</dc:creator>
  <cp:lastModifiedBy>Cuenta Microsoft</cp:lastModifiedBy>
  <cp:revision>3917</cp:revision>
  <cp:lastPrinted>2016-05-09T20:50:18Z</cp:lastPrinted>
  <dcterms:created xsi:type="dcterms:W3CDTF">2000-10-15T14:51:34Z</dcterms:created>
  <dcterms:modified xsi:type="dcterms:W3CDTF">2021-08-30T02:57:47Z</dcterms:modified>
</cp:coreProperties>
</file>